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1" r:id="rId6"/>
    <p:sldId id="259" r:id="rId7"/>
    <p:sldId id="262" r:id="rId8"/>
    <p:sldId id="263" r:id="rId9"/>
    <p:sldId id="264" r:id="rId10"/>
    <p:sldId id="265" r:id="rId11"/>
    <p:sldId id="266" r:id="rId12"/>
    <p:sldId id="267" r:id="rId13"/>
    <p:sldId id="268" r:id="rId14"/>
    <p:sldId id="271" r:id="rId15"/>
    <p:sldId id="269"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47"/>
    <p:restoredTop sz="94727"/>
  </p:normalViewPr>
  <p:slideViewPr>
    <p:cSldViewPr snapToGrid="0" snapToObjects="1">
      <p:cViewPr varScale="1">
        <p:scale>
          <a:sx n="112" d="100"/>
          <a:sy n="112" d="100"/>
        </p:scale>
        <p:origin x="21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
Secondo livello
Terzo livello
Quarto livello
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4/8/22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ostium.sk/language/sk/clovek-emmanuel-levinas/"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josearnedo.blogspot.com/2012/11/emmanuel-levinas-etica-e-infinito.html"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D356F1A-690D-401E-8CF3-E4686CDFEC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 name="Group 12">
            <a:extLst>
              <a:ext uri="{FF2B5EF4-FFF2-40B4-BE49-F238E27FC236}">
                <a16:creationId xmlns:a16="http://schemas.microsoft.com/office/drawing/2014/main" id="{F398A7BA-9279-4363-9D59-238782AB6BB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657608" y="228600"/>
            <a:ext cx="2851523" cy="6638625"/>
            <a:chOff x="2487613" y="285750"/>
            <a:chExt cx="2428875" cy="5654676"/>
          </a:xfrm>
        </p:grpSpPr>
        <p:sp>
          <p:nvSpPr>
            <p:cNvPr id="14" name="Freeform 11">
              <a:extLst>
                <a:ext uri="{FF2B5EF4-FFF2-40B4-BE49-F238E27FC236}">
                  <a16:creationId xmlns:a16="http://schemas.microsoft.com/office/drawing/2014/main" id="{8ACCBEEF-7085-4833-8335-E4613C0A17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5" name="Freeform 12">
              <a:extLst>
                <a:ext uri="{FF2B5EF4-FFF2-40B4-BE49-F238E27FC236}">
                  <a16:creationId xmlns:a16="http://schemas.microsoft.com/office/drawing/2014/main" id="{B39C0EC5-6C91-409A-AB3F-D66AF23E9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6" name="Freeform 13">
              <a:extLst>
                <a:ext uri="{FF2B5EF4-FFF2-40B4-BE49-F238E27FC236}">
                  <a16:creationId xmlns:a16="http://schemas.microsoft.com/office/drawing/2014/main" id="{4D4A9340-30CF-474C-AC93-3E9048DFE9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7" name="Freeform 14">
              <a:extLst>
                <a:ext uri="{FF2B5EF4-FFF2-40B4-BE49-F238E27FC236}">
                  <a16:creationId xmlns:a16="http://schemas.microsoft.com/office/drawing/2014/main" id="{C2D90565-D660-46B2-B574-5A6E37C8B1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8" name="Freeform 15">
              <a:extLst>
                <a:ext uri="{FF2B5EF4-FFF2-40B4-BE49-F238E27FC236}">
                  <a16:creationId xmlns:a16="http://schemas.microsoft.com/office/drawing/2014/main" id="{4ADDF1F8-3D32-49F9-8A53-B01C2D92CC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9" name="Freeform 16">
              <a:extLst>
                <a:ext uri="{FF2B5EF4-FFF2-40B4-BE49-F238E27FC236}">
                  <a16:creationId xmlns:a16="http://schemas.microsoft.com/office/drawing/2014/main" id="{DD712377-DF82-454C-8AF4-CA68112928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20" name="Freeform 17">
              <a:extLst>
                <a:ext uri="{FF2B5EF4-FFF2-40B4-BE49-F238E27FC236}">
                  <a16:creationId xmlns:a16="http://schemas.microsoft.com/office/drawing/2014/main" id="{694E1871-CC0E-4704-902D-A324F58E49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1" name="Freeform 18">
              <a:extLst>
                <a:ext uri="{FF2B5EF4-FFF2-40B4-BE49-F238E27FC236}">
                  <a16:creationId xmlns:a16="http://schemas.microsoft.com/office/drawing/2014/main" id="{6CEE1CA2-8DDF-468B-B5E5-B584B84BD6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2" name="Freeform 19">
              <a:extLst>
                <a:ext uri="{FF2B5EF4-FFF2-40B4-BE49-F238E27FC236}">
                  <a16:creationId xmlns:a16="http://schemas.microsoft.com/office/drawing/2014/main" id="{AAA4172B-3921-482A-ABEF-E70C9242A4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3" name="Freeform 20">
              <a:extLst>
                <a:ext uri="{FF2B5EF4-FFF2-40B4-BE49-F238E27FC236}">
                  <a16:creationId xmlns:a16="http://schemas.microsoft.com/office/drawing/2014/main" id="{6D277B64-E367-442D-B59F-993A458565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4" name="Freeform 21">
              <a:extLst>
                <a:ext uri="{FF2B5EF4-FFF2-40B4-BE49-F238E27FC236}">
                  <a16:creationId xmlns:a16="http://schemas.microsoft.com/office/drawing/2014/main" id="{B4BA4199-8677-44FF-BD30-63130A0F5D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5" name="Freeform 22">
              <a:extLst>
                <a:ext uri="{FF2B5EF4-FFF2-40B4-BE49-F238E27FC236}">
                  <a16:creationId xmlns:a16="http://schemas.microsoft.com/office/drawing/2014/main" id="{A890CEB5-09DD-4185-9405-A39BA64050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7" name="Group 26">
            <a:extLst>
              <a:ext uri="{FF2B5EF4-FFF2-40B4-BE49-F238E27FC236}">
                <a16:creationId xmlns:a16="http://schemas.microsoft.com/office/drawing/2014/main" id="{3B88DAD3-AF6F-4D6C-8512-7239A69A40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684823" y="-786"/>
            <a:ext cx="2356675" cy="6854040"/>
            <a:chOff x="6627813" y="194833"/>
            <a:chExt cx="1952625" cy="5678918"/>
          </a:xfrm>
        </p:grpSpPr>
        <p:sp>
          <p:nvSpPr>
            <p:cNvPr id="28" name="Freeform 27">
              <a:extLst>
                <a:ext uri="{FF2B5EF4-FFF2-40B4-BE49-F238E27FC236}">
                  <a16:creationId xmlns:a16="http://schemas.microsoft.com/office/drawing/2014/main" id="{1BA39A29-3A4E-4822-A540-9AD6ACCBA9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9" name="Freeform 28">
              <a:extLst>
                <a:ext uri="{FF2B5EF4-FFF2-40B4-BE49-F238E27FC236}">
                  <a16:creationId xmlns:a16="http://schemas.microsoft.com/office/drawing/2014/main" id="{B2ACACE6-15B3-4FAF-AA08-E1006B3FD5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30" name="Freeform 29">
              <a:extLst>
                <a:ext uri="{FF2B5EF4-FFF2-40B4-BE49-F238E27FC236}">
                  <a16:creationId xmlns:a16="http://schemas.microsoft.com/office/drawing/2014/main" id="{1F9A4D9A-69F4-4FEC-B0DE-DD76F476ED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1" name="Freeform 30">
              <a:extLst>
                <a:ext uri="{FF2B5EF4-FFF2-40B4-BE49-F238E27FC236}">
                  <a16:creationId xmlns:a16="http://schemas.microsoft.com/office/drawing/2014/main" id="{E92DC9B5-F16D-4C41-824C-822DE7AA00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2" name="Freeform 31">
              <a:extLst>
                <a:ext uri="{FF2B5EF4-FFF2-40B4-BE49-F238E27FC236}">
                  <a16:creationId xmlns:a16="http://schemas.microsoft.com/office/drawing/2014/main" id="{E737D559-8865-4000-A777-792FF67549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3" name="Freeform 32">
              <a:extLst>
                <a:ext uri="{FF2B5EF4-FFF2-40B4-BE49-F238E27FC236}">
                  <a16:creationId xmlns:a16="http://schemas.microsoft.com/office/drawing/2014/main" id="{B1C2147A-442E-40A4-8A97-FF053B9D2A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4" name="Freeform 33">
              <a:extLst>
                <a:ext uri="{FF2B5EF4-FFF2-40B4-BE49-F238E27FC236}">
                  <a16:creationId xmlns:a16="http://schemas.microsoft.com/office/drawing/2014/main" id="{B138F17C-6D47-4F1B-BE44-4A47FBCFF3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5" name="Freeform 34">
              <a:extLst>
                <a:ext uri="{FF2B5EF4-FFF2-40B4-BE49-F238E27FC236}">
                  <a16:creationId xmlns:a16="http://schemas.microsoft.com/office/drawing/2014/main" id="{1BCD5498-C801-426F-9CDD-B84178E72E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6" name="Freeform 35">
              <a:extLst>
                <a:ext uri="{FF2B5EF4-FFF2-40B4-BE49-F238E27FC236}">
                  <a16:creationId xmlns:a16="http://schemas.microsoft.com/office/drawing/2014/main" id="{6DB0639C-39E0-4218-B7D1-0408D870F4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7" name="Freeform 36">
              <a:extLst>
                <a:ext uri="{FF2B5EF4-FFF2-40B4-BE49-F238E27FC236}">
                  <a16:creationId xmlns:a16="http://schemas.microsoft.com/office/drawing/2014/main" id="{72715634-CCEA-4B5D-94D7-E2C090EA18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8" name="Freeform 37">
              <a:extLst>
                <a:ext uri="{FF2B5EF4-FFF2-40B4-BE49-F238E27FC236}">
                  <a16:creationId xmlns:a16="http://schemas.microsoft.com/office/drawing/2014/main" id="{6BE08C78-1349-4408-8CE2-ED20F3244D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9" name="Freeform 38">
              <a:extLst>
                <a:ext uri="{FF2B5EF4-FFF2-40B4-BE49-F238E27FC236}">
                  <a16:creationId xmlns:a16="http://schemas.microsoft.com/office/drawing/2014/main" id="{642D5BF8-EF6C-43FC-947B-6986882110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2" name="Titolo 1">
            <a:extLst>
              <a:ext uri="{FF2B5EF4-FFF2-40B4-BE49-F238E27FC236}">
                <a16:creationId xmlns:a16="http://schemas.microsoft.com/office/drawing/2014/main" id="{AEEA12BA-DE4B-B341-B99E-E41CC7FE63D0}"/>
              </a:ext>
            </a:extLst>
          </p:cNvPr>
          <p:cNvSpPr>
            <a:spLocks noGrp="1"/>
          </p:cNvSpPr>
          <p:nvPr>
            <p:ph type="ctrTitle"/>
          </p:nvPr>
        </p:nvSpPr>
        <p:spPr>
          <a:xfrm>
            <a:off x="5825066" y="2514600"/>
            <a:ext cx="5681134" cy="2262781"/>
          </a:xfrm>
        </p:spPr>
        <p:txBody>
          <a:bodyPr>
            <a:normAutofit/>
          </a:bodyPr>
          <a:lstStyle/>
          <a:p>
            <a:r>
              <a:rPr lang="it-IT" sz="4400"/>
              <a:t>Il pensiero metafisico di Emmanuel Lèvinas</a:t>
            </a:r>
          </a:p>
        </p:txBody>
      </p:sp>
      <p:sp>
        <p:nvSpPr>
          <p:cNvPr id="3" name="Sottotitolo 2">
            <a:extLst>
              <a:ext uri="{FF2B5EF4-FFF2-40B4-BE49-F238E27FC236}">
                <a16:creationId xmlns:a16="http://schemas.microsoft.com/office/drawing/2014/main" id="{2811927F-763B-6747-B546-3628A88868A4}"/>
              </a:ext>
            </a:extLst>
          </p:cNvPr>
          <p:cNvSpPr>
            <a:spLocks noGrp="1"/>
          </p:cNvSpPr>
          <p:nvPr>
            <p:ph type="subTitle" idx="1"/>
          </p:nvPr>
        </p:nvSpPr>
        <p:spPr>
          <a:xfrm>
            <a:off x="5825066" y="4777379"/>
            <a:ext cx="5681134" cy="1126283"/>
          </a:xfrm>
        </p:spPr>
        <p:txBody>
          <a:bodyPr>
            <a:normAutofit/>
          </a:bodyPr>
          <a:lstStyle/>
          <a:p>
            <a:r>
              <a:rPr lang="it-IT" dirty="0"/>
              <a:t>Dal primato dell’essere all’epifania del volto</a:t>
            </a:r>
          </a:p>
        </p:txBody>
      </p:sp>
      <p:sp>
        <p:nvSpPr>
          <p:cNvPr id="41" name="Rectangle 40">
            <a:extLst>
              <a:ext uri="{FF2B5EF4-FFF2-40B4-BE49-F238E27FC236}">
                <a16:creationId xmlns:a16="http://schemas.microsoft.com/office/drawing/2014/main" id="{8841A10E-0F0E-4596-8888-870D709254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57599"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3" name="Freeform 33">
            <a:extLst>
              <a:ext uri="{FF2B5EF4-FFF2-40B4-BE49-F238E27FC236}">
                <a16:creationId xmlns:a16="http://schemas.microsoft.com/office/drawing/2014/main" id="{29B1E55C-E51F-4093-A2A8-137C3E9014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657599"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pic>
        <p:nvPicPr>
          <p:cNvPr id="5" name="Immagine 4" descr="Človek Emmanuel Levinas – Ostium">
            <a:extLst>
              <a:ext uri="{FF2B5EF4-FFF2-40B4-BE49-F238E27FC236}">
                <a16:creationId xmlns:a16="http://schemas.microsoft.com/office/drawing/2014/main" id="{116E8A16-96F5-8745-9BBF-03F96E3658DC}"/>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l="32986" r="15484" b="-2"/>
          <a:stretch/>
        </p:blipFill>
        <p:spPr>
          <a:xfrm>
            <a:off x="-2650" y="10"/>
            <a:ext cx="3681047" cy="6857990"/>
          </a:xfrm>
          <a:prstGeom prst="rect">
            <a:avLst/>
          </a:prstGeom>
        </p:spPr>
      </p:pic>
    </p:spTree>
    <p:extLst>
      <p:ext uri="{BB962C8B-B14F-4D97-AF65-F5344CB8AC3E}">
        <p14:creationId xmlns:p14="http://schemas.microsoft.com/office/powerpoint/2010/main" val="22658396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E8D49E-DC24-4141-B88A-2A6323E5A33F}"/>
              </a:ext>
            </a:extLst>
          </p:cNvPr>
          <p:cNvSpPr>
            <a:spLocks noGrp="1"/>
          </p:cNvSpPr>
          <p:nvPr>
            <p:ph type="title"/>
          </p:nvPr>
        </p:nvSpPr>
        <p:spPr/>
        <p:txBody>
          <a:bodyPr/>
          <a:lstStyle/>
          <a:p>
            <a:r>
              <a:rPr lang="it-IT" dirty="0"/>
              <a:t>Il superamento dell’ontologia: l’epifania del Volto</a:t>
            </a:r>
          </a:p>
        </p:txBody>
      </p:sp>
      <p:sp>
        <p:nvSpPr>
          <p:cNvPr id="3" name="Segnaposto contenuto 2">
            <a:extLst>
              <a:ext uri="{FF2B5EF4-FFF2-40B4-BE49-F238E27FC236}">
                <a16:creationId xmlns:a16="http://schemas.microsoft.com/office/drawing/2014/main" id="{7E229924-4713-EE42-87CC-F77B32867FDC}"/>
              </a:ext>
            </a:extLst>
          </p:cNvPr>
          <p:cNvSpPr>
            <a:spLocks noGrp="1"/>
          </p:cNvSpPr>
          <p:nvPr>
            <p:ph idx="1"/>
          </p:nvPr>
        </p:nvSpPr>
        <p:spPr/>
        <p:txBody>
          <a:bodyPr>
            <a:normAutofit/>
          </a:bodyPr>
          <a:lstStyle/>
          <a:p>
            <a:pPr marL="0" indent="0">
              <a:buNone/>
            </a:pPr>
            <a:r>
              <a:rPr lang="it-IT" sz="2400" dirty="0">
                <a:latin typeface="Avenir" panose="02000503020000020003" pitchFamily="2" charset="0"/>
              </a:rPr>
              <a:t>Noi chiamiamo volto il modo in cui si presenta l’Altro, che supera </a:t>
            </a:r>
            <a:r>
              <a:rPr lang="it-IT" sz="2400" i="1" dirty="0">
                <a:latin typeface="Avenir" panose="02000503020000020003" pitchFamily="2" charset="0"/>
              </a:rPr>
              <a:t>l’idea dell’Altro in me </a:t>
            </a:r>
            <a:r>
              <a:rPr lang="it-IT" sz="2400" dirty="0">
                <a:latin typeface="Avenir" panose="02000503020000020003" pitchFamily="2" charset="0"/>
              </a:rPr>
              <a:t>[…]. Il volto è presenza viva , è espressione. […]. </a:t>
            </a:r>
            <a:r>
              <a:rPr lang="it-IT" sz="2400" i="1" dirty="0">
                <a:latin typeface="Avenir" panose="02000503020000020003" pitchFamily="2" charset="0"/>
              </a:rPr>
              <a:t>Il volto parla</a:t>
            </a:r>
            <a:r>
              <a:rPr lang="it-IT" sz="2400" dirty="0">
                <a:latin typeface="Avenir" panose="02000503020000020003" pitchFamily="2" charset="0"/>
              </a:rPr>
              <a:t>. La manifestazione del volto è già discorso […] è l’</a:t>
            </a:r>
            <a:r>
              <a:rPr lang="it-IT" sz="2400" i="1" dirty="0">
                <a:latin typeface="Avenir" panose="02000503020000020003" pitchFamily="2" charset="0"/>
              </a:rPr>
              <a:t>espressione</a:t>
            </a:r>
            <a:r>
              <a:rPr lang="it-IT" sz="2400" dirty="0">
                <a:latin typeface="Avenir" panose="02000503020000020003" pitchFamily="2" charset="0"/>
              </a:rPr>
              <a:t> originaria, è la prima parola: «non uccidere»</a:t>
            </a:r>
          </a:p>
          <a:p>
            <a:pPr marL="0" indent="0">
              <a:buNone/>
            </a:pPr>
            <a:r>
              <a:rPr lang="it-IT" sz="2400" dirty="0">
                <a:latin typeface="Avenir" panose="02000503020000020003" pitchFamily="2" charset="0"/>
              </a:rPr>
              <a:t>(TI, </a:t>
            </a:r>
            <a:r>
              <a:rPr lang="it-IT" sz="2400" i="1" dirty="0">
                <a:latin typeface="Avenir" panose="02000503020000020003" pitchFamily="2" charset="0"/>
              </a:rPr>
              <a:t>passim</a:t>
            </a:r>
            <a:r>
              <a:rPr lang="it-IT" sz="2400" dirty="0">
                <a:latin typeface="Avenir" panose="02000503020000020003" pitchFamily="2" charset="0"/>
              </a:rPr>
              <a:t>)</a:t>
            </a:r>
          </a:p>
        </p:txBody>
      </p:sp>
    </p:spTree>
    <p:extLst>
      <p:ext uri="{BB962C8B-B14F-4D97-AF65-F5344CB8AC3E}">
        <p14:creationId xmlns:p14="http://schemas.microsoft.com/office/powerpoint/2010/main" val="1488704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F3B5DF-98CB-9649-A8F0-EA2D4D973386}"/>
              </a:ext>
            </a:extLst>
          </p:cNvPr>
          <p:cNvSpPr>
            <a:spLocks noGrp="1"/>
          </p:cNvSpPr>
          <p:nvPr>
            <p:ph type="title"/>
          </p:nvPr>
        </p:nvSpPr>
        <p:spPr/>
        <p:txBody>
          <a:bodyPr/>
          <a:lstStyle/>
          <a:p>
            <a:r>
              <a:rPr lang="it-IT" dirty="0"/>
              <a:t>Il superamento dell’ontologia: l’epifania del Volto</a:t>
            </a:r>
          </a:p>
        </p:txBody>
      </p:sp>
      <p:sp>
        <p:nvSpPr>
          <p:cNvPr id="3" name="Segnaposto contenuto 2">
            <a:extLst>
              <a:ext uri="{FF2B5EF4-FFF2-40B4-BE49-F238E27FC236}">
                <a16:creationId xmlns:a16="http://schemas.microsoft.com/office/drawing/2014/main" id="{9B597C6C-8121-BA4D-A3B5-4C6AEC7E0F78}"/>
              </a:ext>
            </a:extLst>
          </p:cNvPr>
          <p:cNvSpPr>
            <a:spLocks noGrp="1"/>
          </p:cNvSpPr>
          <p:nvPr>
            <p:ph idx="1"/>
          </p:nvPr>
        </p:nvSpPr>
        <p:spPr>
          <a:xfrm>
            <a:off x="1876097" y="2112579"/>
            <a:ext cx="9932275" cy="4121311"/>
          </a:xfrm>
        </p:spPr>
        <p:txBody>
          <a:bodyPr>
            <a:normAutofit fontScale="85000" lnSpcReduction="20000"/>
          </a:bodyPr>
          <a:lstStyle/>
          <a:p>
            <a:pPr marL="0" indent="0">
              <a:buNone/>
            </a:pPr>
            <a:r>
              <a:rPr lang="it-IT" sz="2400" dirty="0">
                <a:latin typeface="Avenir" panose="02000503020000020003" pitchFamily="2" charset="0"/>
              </a:rPr>
              <a:t>La nudità del volto non è ciò che si offre a me perché lo sveli, e che , perciò verrebbe ad essere offerto a me, al mio potere, ai miei occhi, in una luce esterna. Il volto si è rivolto a me, e questa appunto, è la sua nudità</a:t>
            </a:r>
            <a:r>
              <a:rPr lang="it-IT" sz="2200" dirty="0">
                <a:latin typeface="Avenir" panose="02000503020000020003" pitchFamily="2" charset="0"/>
              </a:rPr>
              <a:t>.</a:t>
            </a:r>
          </a:p>
          <a:p>
            <a:pPr marL="0" indent="0">
              <a:buNone/>
            </a:pPr>
            <a:r>
              <a:rPr lang="it-IT" sz="2200" dirty="0">
                <a:latin typeface="Avenir" panose="02000503020000020003" pitchFamily="2" charset="0"/>
              </a:rPr>
              <a:t> (</a:t>
            </a:r>
            <a:r>
              <a:rPr lang="it-IT" sz="2200" i="1" dirty="0">
                <a:latin typeface="Avenir" panose="02000503020000020003" pitchFamily="2" charset="0"/>
              </a:rPr>
              <a:t>Totalità e Infinito</a:t>
            </a:r>
            <a:r>
              <a:rPr lang="it-IT" sz="2200" dirty="0">
                <a:latin typeface="Avenir" panose="02000503020000020003" pitchFamily="2" charset="0"/>
              </a:rPr>
              <a:t>, p.73)</a:t>
            </a:r>
          </a:p>
          <a:p>
            <a:pPr marL="0" indent="0">
              <a:buNone/>
            </a:pPr>
            <a:endParaRPr lang="it-IT" sz="2400" dirty="0">
              <a:latin typeface="Avenir" panose="02000503020000020003" pitchFamily="2" charset="0"/>
            </a:endParaRPr>
          </a:p>
          <a:p>
            <a:pPr marL="0" indent="0">
              <a:buNone/>
            </a:pPr>
            <a:r>
              <a:rPr lang="it-IT" sz="2400" dirty="0">
                <a:latin typeface="Avenir" panose="02000503020000020003" pitchFamily="2" charset="0"/>
              </a:rPr>
              <a:t>Il volto è nudo, non è vestito, non si può vestirlo, quando viene vestito rimane nascosto e contemporaneamente è il «tu non ucciderai».</a:t>
            </a:r>
          </a:p>
          <a:p>
            <a:pPr marL="0" indent="0">
              <a:buNone/>
            </a:pPr>
            <a:r>
              <a:rPr lang="it-IT" sz="2200" dirty="0">
                <a:latin typeface="Avenir" panose="02000503020000020003" pitchFamily="2" charset="0"/>
              </a:rPr>
              <a:t>(</a:t>
            </a:r>
            <a:r>
              <a:rPr lang="it-IT" sz="2200" i="1" dirty="0">
                <a:latin typeface="Avenir" panose="02000503020000020003" pitchFamily="2" charset="0"/>
              </a:rPr>
              <a:t>Il pensiero dell’altro</a:t>
            </a:r>
            <a:r>
              <a:rPr lang="it-IT" sz="2200" dirty="0">
                <a:latin typeface="Avenir" panose="02000503020000020003" pitchFamily="2" charset="0"/>
              </a:rPr>
              <a:t>, p.88)</a:t>
            </a:r>
          </a:p>
          <a:p>
            <a:pPr marL="0" indent="0">
              <a:buNone/>
            </a:pPr>
            <a:endParaRPr lang="it-IT" sz="2400" dirty="0">
              <a:latin typeface="Avenir" panose="02000503020000020003" pitchFamily="2" charset="0"/>
            </a:endParaRPr>
          </a:p>
          <a:p>
            <a:pPr marL="0" indent="0">
              <a:buNone/>
            </a:pPr>
            <a:r>
              <a:rPr lang="it-IT" sz="2400" dirty="0">
                <a:latin typeface="Avenir" panose="02000503020000020003" pitchFamily="2" charset="0"/>
              </a:rPr>
              <a:t>Il volto d’Altri è spoglio: è il povero per il quale io posso tutto e al quale devo tutto. E io sono colui che ha sufficienti risorse per rispondere all’appello</a:t>
            </a:r>
          </a:p>
          <a:p>
            <a:pPr marL="0" indent="0">
              <a:buNone/>
            </a:pPr>
            <a:r>
              <a:rPr lang="it-IT" sz="2100" dirty="0">
                <a:latin typeface="Avenir" panose="02000503020000020003" pitchFamily="2" charset="0"/>
              </a:rPr>
              <a:t> (</a:t>
            </a:r>
            <a:r>
              <a:rPr lang="it-IT" sz="2100" i="1" dirty="0">
                <a:latin typeface="Avenir" panose="02000503020000020003" pitchFamily="2" charset="0"/>
              </a:rPr>
              <a:t>Etica e Infinito</a:t>
            </a:r>
            <a:r>
              <a:rPr lang="it-IT" sz="2100" dirty="0">
                <a:latin typeface="Avenir" panose="02000503020000020003" pitchFamily="2" charset="0"/>
              </a:rPr>
              <a:t>, p.92)</a:t>
            </a:r>
          </a:p>
        </p:txBody>
      </p:sp>
    </p:spTree>
    <p:extLst>
      <p:ext uri="{BB962C8B-B14F-4D97-AF65-F5344CB8AC3E}">
        <p14:creationId xmlns:p14="http://schemas.microsoft.com/office/powerpoint/2010/main" val="762864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7EA450-888B-344E-9651-6AD2FCED0B3E}"/>
              </a:ext>
            </a:extLst>
          </p:cNvPr>
          <p:cNvSpPr>
            <a:spLocks noGrp="1"/>
          </p:cNvSpPr>
          <p:nvPr>
            <p:ph type="title"/>
          </p:nvPr>
        </p:nvSpPr>
        <p:spPr>
          <a:xfrm>
            <a:off x="2592925" y="534933"/>
            <a:ext cx="8911687" cy="1280890"/>
          </a:xfrm>
        </p:spPr>
        <p:txBody>
          <a:bodyPr/>
          <a:lstStyle/>
          <a:p>
            <a:r>
              <a:rPr lang="it-IT" dirty="0"/>
              <a:t>Il superamento dell’ontologia: l’epifania del Volto</a:t>
            </a:r>
          </a:p>
        </p:txBody>
      </p:sp>
      <p:sp>
        <p:nvSpPr>
          <p:cNvPr id="3" name="Segnaposto contenuto 2">
            <a:extLst>
              <a:ext uri="{FF2B5EF4-FFF2-40B4-BE49-F238E27FC236}">
                <a16:creationId xmlns:a16="http://schemas.microsoft.com/office/drawing/2014/main" id="{8C42BC44-643B-EB43-8D60-2BE2C346AA31}"/>
              </a:ext>
            </a:extLst>
          </p:cNvPr>
          <p:cNvSpPr>
            <a:spLocks noGrp="1"/>
          </p:cNvSpPr>
          <p:nvPr>
            <p:ph idx="1"/>
          </p:nvPr>
        </p:nvSpPr>
        <p:spPr>
          <a:xfrm>
            <a:off x="1974357" y="1905000"/>
            <a:ext cx="8915400" cy="3777622"/>
          </a:xfrm>
        </p:spPr>
        <p:txBody>
          <a:bodyPr>
            <a:noAutofit/>
          </a:bodyPr>
          <a:lstStyle/>
          <a:p>
            <a:pPr marL="0" indent="0" algn="just">
              <a:buNone/>
            </a:pPr>
            <a:r>
              <a:rPr lang="it-IT" sz="2200" dirty="0">
                <a:latin typeface="Avenir" panose="02000503020000020003" pitchFamily="2" charset="0"/>
              </a:rPr>
              <a:t>Il volto del prossimo mi ossessiona attraverso questa miseria. «Egli mi guarda», tutto in lui mi riguarda, niente mi è indifferente.</a:t>
            </a:r>
          </a:p>
          <a:p>
            <a:pPr marL="0" indent="0" algn="just">
              <a:buNone/>
            </a:pPr>
            <a:r>
              <a:rPr lang="it-IT" sz="2000" dirty="0">
                <a:latin typeface="Avenir" panose="02000503020000020003" pitchFamily="2" charset="0"/>
              </a:rPr>
              <a:t>(</a:t>
            </a:r>
            <a:r>
              <a:rPr lang="it-IT" sz="2000" i="1" dirty="0">
                <a:latin typeface="Avenir" panose="02000503020000020003" pitchFamily="2" charset="0"/>
              </a:rPr>
              <a:t>Altrimenti che essere o al di là dell’essenza</a:t>
            </a:r>
            <a:r>
              <a:rPr lang="it-IT" sz="2000" dirty="0">
                <a:latin typeface="Avenir" panose="02000503020000020003" pitchFamily="2" charset="0"/>
              </a:rPr>
              <a:t>, p.116)</a:t>
            </a:r>
          </a:p>
          <a:p>
            <a:pPr algn="just"/>
            <a:endParaRPr lang="it-IT" sz="2200" dirty="0">
              <a:latin typeface="Avenir" panose="02000503020000020003" pitchFamily="2" charset="0"/>
            </a:endParaRPr>
          </a:p>
          <a:p>
            <a:pPr marL="0" indent="0" algn="just">
              <a:buNone/>
            </a:pPr>
            <a:r>
              <a:rPr lang="it-IT" sz="2200" dirty="0">
                <a:latin typeface="Avenir" panose="02000503020000020003" pitchFamily="2" charset="0"/>
              </a:rPr>
              <a:t>La presenza del volto, l’infinito dell’Altro, è miseria, presenza del terzo (cioè di tutta l’umanità che ci guarda) e comando che comanda di comandare. Per questo la relazione on Altri o discorso è non solo la messa in questione della mia libertà, l’appello che viene dall’Altro per richiamarmi alla mia responsabilità, non solo la parola con la quale mi privo del possesso che mi imprigiona, ma anche la predica, l’esortazione, la parola profetica.</a:t>
            </a:r>
          </a:p>
          <a:p>
            <a:pPr marL="0" indent="0" algn="just">
              <a:buNone/>
            </a:pPr>
            <a:r>
              <a:rPr lang="it-IT" sz="2000" dirty="0">
                <a:latin typeface="Avenir" panose="02000503020000020003" pitchFamily="2" charset="0"/>
              </a:rPr>
              <a:t>(</a:t>
            </a:r>
            <a:r>
              <a:rPr lang="it-IT" sz="2000" i="1" dirty="0">
                <a:latin typeface="Avenir" panose="02000503020000020003" pitchFamily="2" charset="0"/>
              </a:rPr>
              <a:t>Totalità e infinito</a:t>
            </a:r>
            <a:r>
              <a:rPr lang="it-IT" sz="2000" dirty="0">
                <a:latin typeface="Avenir" panose="02000503020000020003" pitchFamily="2" charset="0"/>
              </a:rPr>
              <a:t>, p.218)</a:t>
            </a:r>
            <a:endParaRPr lang="it-IT" sz="2200" dirty="0">
              <a:latin typeface="Avenir" panose="02000503020000020003" pitchFamily="2" charset="0"/>
            </a:endParaRPr>
          </a:p>
        </p:txBody>
      </p:sp>
    </p:spTree>
    <p:extLst>
      <p:ext uri="{BB962C8B-B14F-4D97-AF65-F5344CB8AC3E}">
        <p14:creationId xmlns:p14="http://schemas.microsoft.com/office/powerpoint/2010/main" val="3831984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515175-5835-4242-8663-708EF29210D8}"/>
              </a:ext>
            </a:extLst>
          </p:cNvPr>
          <p:cNvSpPr>
            <a:spLocks noGrp="1"/>
          </p:cNvSpPr>
          <p:nvPr>
            <p:ph type="title"/>
          </p:nvPr>
        </p:nvSpPr>
        <p:spPr/>
        <p:txBody>
          <a:bodyPr/>
          <a:lstStyle/>
          <a:p>
            <a:r>
              <a:rPr lang="it-IT" dirty="0"/>
              <a:t>Dio: un pensiero possibile?</a:t>
            </a:r>
          </a:p>
        </p:txBody>
      </p:sp>
      <p:sp>
        <p:nvSpPr>
          <p:cNvPr id="3" name="Segnaposto contenuto 2">
            <a:extLst>
              <a:ext uri="{FF2B5EF4-FFF2-40B4-BE49-F238E27FC236}">
                <a16:creationId xmlns:a16="http://schemas.microsoft.com/office/drawing/2014/main" id="{19210580-595A-7E40-A20B-D026EFD016E4}"/>
              </a:ext>
            </a:extLst>
          </p:cNvPr>
          <p:cNvSpPr>
            <a:spLocks noGrp="1"/>
          </p:cNvSpPr>
          <p:nvPr>
            <p:ph idx="1"/>
          </p:nvPr>
        </p:nvSpPr>
        <p:spPr>
          <a:xfrm>
            <a:off x="604346" y="1501038"/>
            <a:ext cx="11587654" cy="5139559"/>
          </a:xfrm>
        </p:spPr>
        <p:txBody>
          <a:bodyPr>
            <a:normAutofit/>
          </a:bodyPr>
          <a:lstStyle/>
          <a:p>
            <a:pPr marL="0" indent="0" algn="just">
              <a:buNone/>
            </a:pPr>
            <a:r>
              <a:rPr lang="it-IT" sz="2300" dirty="0">
                <a:latin typeface="Avenir" panose="02000503020000020003" pitchFamily="2" charset="0"/>
              </a:rPr>
              <a:t>Noi proponiamo di chiamare religione il legame che si stabilisce tra Medesimo e Altro, senza costituire una totalità. </a:t>
            </a:r>
            <a:r>
              <a:rPr lang="it-IT" sz="2000" dirty="0">
                <a:latin typeface="Avenir" panose="02000503020000020003" pitchFamily="2" charset="0"/>
              </a:rPr>
              <a:t>(</a:t>
            </a:r>
            <a:r>
              <a:rPr lang="it-IT" sz="2000" i="1" dirty="0">
                <a:latin typeface="Avenir" panose="02000503020000020003" pitchFamily="2" charset="0"/>
              </a:rPr>
              <a:t>Totalità e infinito</a:t>
            </a:r>
            <a:r>
              <a:rPr lang="it-IT" sz="2000" dirty="0">
                <a:latin typeface="Avenir" panose="02000503020000020003" pitchFamily="2" charset="0"/>
              </a:rPr>
              <a:t>)</a:t>
            </a:r>
          </a:p>
          <a:p>
            <a:pPr marL="0" indent="0" algn="just">
              <a:buNone/>
            </a:pPr>
            <a:endParaRPr lang="it-IT" sz="2300" dirty="0">
              <a:latin typeface="Avenir" panose="02000503020000020003" pitchFamily="2" charset="0"/>
            </a:endParaRPr>
          </a:p>
          <a:p>
            <a:pPr marL="0" indent="0" algn="just">
              <a:buNone/>
            </a:pPr>
            <a:r>
              <a:rPr lang="it-IT" sz="2300" dirty="0">
                <a:latin typeface="Avenir" panose="02000503020000020003" pitchFamily="2" charset="0"/>
              </a:rPr>
              <a:t>Il rapporto col divino attraversa il rapporto con gli uomini e coincide con la giustizia sociale: ecco tutto lo spirito della Bibbia ebraica</a:t>
            </a:r>
            <a:r>
              <a:rPr lang="it-IT" sz="2000" dirty="0">
                <a:latin typeface="Avenir" panose="02000503020000020003" pitchFamily="2" charset="0"/>
              </a:rPr>
              <a:t>. (</a:t>
            </a:r>
            <a:r>
              <a:rPr lang="it-IT" sz="2000" i="1" dirty="0">
                <a:latin typeface="Avenir" panose="02000503020000020003" pitchFamily="2" charset="0"/>
              </a:rPr>
              <a:t>Difficile libertà</a:t>
            </a:r>
            <a:r>
              <a:rPr lang="it-IT" sz="2000" dirty="0">
                <a:latin typeface="Avenir" panose="02000503020000020003" pitchFamily="2" charset="0"/>
              </a:rPr>
              <a:t>)</a:t>
            </a:r>
          </a:p>
          <a:p>
            <a:pPr marL="0" indent="0" algn="just">
              <a:buNone/>
            </a:pPr>
            <a:endParaRPr lang="it-IT" sz="2300" dirty="0">
              <a:latin typeface="Avenir" panose="02000503020000020003" pitchFamily="2" charset="0"/>
            </a:endParaRPr>
          </a:p>
          <a:p>
            <a:pPr marL="0" indent="0" algn="just">
              <a:buNone/>
            </a:pPr>
            <a:r>
              <a:rPr lang="it-IT" sz="2300" dirty="0">
                <a:latin typeface="Avenir" panose="02000503020000020003" pitchFamily="2" charset="0"/>
              </a:rPr>
              <a:t>L’ordine etico non è una preparazione ma l’accesso alla Divinità. </a:t>
            </a:r>
            <a:r>
              <a:rPr lang="it-IT" sz="2000" i="1" dirty="0">
                <a:latin typeface="Avenir" panose="02000503020000020003" pitchFamily="2" charset="0"/>
              </a:rPr>
              <a:t>(Difficile libertà</a:t>
            </a:r>
            <a:r>
              <a:rPr lang="it-IT" sz="2000" dirty="0">
                <a:latin typeface="Avenir" panose="02000503020000020003" pitchFamily="2" charset="0"/>
              </a:rPr>
              <a:t>)</a:t>
            </a:r>
          </a:p>
          <a:p>
            <a:pPr marL="0" indent="0" algn="just">
              <a:buNone/>
            </a:pPr>
            <a:endParaRPr lang="it-IT" sz="2300" dirty="0">
              <a:latin typeface="Avenir" panose="02000503020000020003" pitchFamily="2" charset="0"/>
            </a:endParaRPr>
          </a:p>
          <a:p>
            <a:pPr marL="0" indent="0" algn="just">
              <a:buNone/>
            </a:pPr>
            <a:r>
              <a:rPr lang="it-IT" sz="2300" dirty="0">
                <a:latin typeface="Avenir" panose="02000503020000020003" pitchFamily="2" charset="0"/>
              </a:rPr>
              <a:t>Dio invisibile, questo non significa soltanto un Dio inimmaginabile, ma un Dio accessibile nella giustizia. L’etica è l’ottica spirituale. </a:t>
            </a:r>
            <a:r>
              <a:rPr lang="it-IT" sz="2000" dirty="0">
                <a:latin typeface="Avenir" panose="02000503020000020003" pitchFamily="2" charset="0"/>
              </a:rPr>
              <a:t>(</a:t>
            </a:r>
            <a:r>
              <a:rPr lang="it-IT" sz="2000" i="1" dirty="0">
                <a:latin typeface="Avenir" panose="02000503020000020003" pitchFamily="2" charset="0"/>
              </a:rPr>
              <a:t>Totalità e infinito</a:t>
            </a:r>
            <a:r>
              <a:rPr lang="it-IT" sz="2000" dirty="0">
                <a:latin typeface="Avenir" panose="02000503020000020003" pitchFamily="2" charset="0"/>
              </a:rPr>
              <a:t>)</a:t>
            </a:r>
          </a:p>
          <a:p>
            <a:pPr marL="0" indent="0" algn="just">
              <a:buNone/>
            </a:pPr>
            <a:endParaRPr lang="it-IT" sz="2300" dirty="0">
              <a:latin typeface="Avenir" panose="02000503020000020003" pitchFamily="2" charset="0"/>
            </a:endParaRPr>
          </a:p>
          <a:p>
            <a:pPr marL="0" indent="0" algn="just">
              <a:buNone/>
            </a:pPr>
            <a:endParaRPr lang="it-IT" sz="2300" dirty="0">
              <a:latin typeface="Avenir" panose="02000503020000020003" pitchFamily="2" charset="0"/>
            </a:endParaRPr>
          </a:p>
          <a:p>
            <a:pPr marL="0" indent="0" algn="just">
              <a:buNone/>
            </a:pPr>
            <a:endParaRPr lang="it-IT" sz="2300" dirty="0">
              <a:latin typeface="Avenir" panose="02000503020000020003" pitchFamily="2" charset="0"/>
            </a:endParaRPr>
          </a:p>
          <a:p>
            <a:pPr algn="just">
              <a:buFont typeface="Courier New" panose="02070309020205020404" pitchFamily="49" charset="0"/>
              <a:buChar char="o"/>
            </a:pPr>
            <a:endParaRPr lang="it-IT" sz="2300" dirty="0">
              <a:latin typeface="Avenir" panose="02000503020000020003" pitchFamily="2" charset="0"/>
            </a:endParaRPr>
          </a:p>
          <a:p>
            <a:pPr marL="0" indent="0" algn="just">
              <a:buNone/>
            </a:pPr>
            <a:endParaRPr lang="it-IT" sz="2300" dirty="0">
              <a:latin typeface="Avenir" panose="02000503020000020003" pitchFamily="2" charset="0"/>
            </a:endParaRPr>
          </a:p>
        </p:txBody>
      </p:sp>
    </p:spTree>
    <p:extLst>
      <p:ext uri="{BB962C8B-B14F-4D97-AF65-F5344CB8AC3E}">
        <p14:creationId xmlns:p14="http://schemas.microsoft.com/office/powerpoint/2010/main" val="3739394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CC62B6-BE36-7A48-AB9A-35C73D22EDB6}"/>
              </a:ext>
            </a:extLst>
          </p:cNvPr>
          <p:cNvSpPr>
            <a:spLocks noGrp="1"/>
          </p:cNvSpPr>
          <p:nvPr>
            <p:ph type="title"/>
          </p:nvPr>
        </p:nvSpPr>
        <p:spPr/>
        <p:txBody>
          <a:bodyPr/>
          <a:lstStyle/>
          <a:p>
            <a:r>
              <a:rPr lang="it-IT" dirty="0"/>
              <a:t>Dio: un pensiero possibile?</a:t>
            </a:r>
          </a:p>
        </p:txBody>
      </p:sp>
      <p:sp>
        <p:nvSpPr>
          <p:cNvPr id="3" name="Segnaposto contenuto 2">
            <a:extLst>
              <a:ext uri="{FF2B5EF4-FFF2-40B4-BE49-F238E27FC236}">
                <a16:creationId xmlns:a16="http://schemas.microsoft.com/office/drawing/2014/main" id="{27AC481D-E747-C146-8D29-FE974E9D8388}"/>
              </a:ext>
            </a:extLst>
          </p:cNvPr>
          <p:cNvSpPr>
            <a:spLocks noGrp="1"/>
          </p:cNvSpPr>
          <p:nvPr>
            <p:ph idx="1"/>
          </p:nvPr>
        </p:nvSpPr>
        <p:spPr>
          <a:xfrm>
            <a:off x="1879764" y="1905000"/>
            <a:ext cx="8915400" cy="4621924"/>
          </a:xfrm>
        </p:spPr>
        <p:txBody>
          <a:bodyPr>
            <a:normAutofit/>
          </a:bodyPr>
          <a:lstStyle/>
          <a:p>
            <a:pPr marL="0" indent="0">
              <a:buNone/>
            </a:pPr>
            <a:r>
              <a:rPr lang="it-IT" sz="2400" i="1" dirty="0">
                <a:latin typeface="Avenir" panose="02000503020000020003" pitchFamily="2" charset="0"/>
              </a:rPr>
              <a:t>Intendere un Dio non contaminato dall’essere</a:t>
            </a:r>
            <a:r>
              <a:rPr lang="it-IT" sz="2400" dirty="0">
                <a:latin typeface="Avenir" panose="02000503020000020003" pitchFamily="2" charset="0"/>
              </a:rPr>
              <a:t> è una possibilità umana non meno importante e non meno precaria di quella di </a:t>
            </a:r>
            <a:r>
              <a:rPr lang="it-IT" sz="2400" i="1" dirty="0">
                <a:latin typeface="Avenir" panose="02000503020000020003" pitchFamily="2" charset="0"/>
              </a:rPr>
              <a:t>trarre l’essere dall’oblio</a:t>
            </a:r>
            <a:r>
              <a:rPr lang="it-IT" sz="2400" dirty="0">
                <a:latin typeface="Avenir" panose="02000503020000020003" pitchFamily="2" charset="0"/>
              </a:rPr>
              <a:t> in cui sarebbe caduto nella metafisica e nell’</a:t>
            </a:r>
            <a:r>
              <a:rPr lang="it-IT" sz="2400" dirty="0" err="1">
                <a:latin typeface="Avenir" panose="02000503020000020003" pitchFamily="2" charset="0"/>
              </a:rPr>
              <a:t>onto</a:t>
            </a:r>
            <a:r>
              <a:rPr lang="it-IT" sz="2400" dirty="0">
                <a:latin typeface="Avenir" panose="02000503020000020003" pitchFamily="2" charset="0"/>
              </a:rPr>
              <a:t>-teologia. </a:t>
            </a:r>
            <a:r>
              <a:rPr lang="it-IT" sz="2000" dirty="0">
                <a:latin typeface="Avenir" panose="02000503020000020003" pitchFamily="2" charset="0"/>
              </a:rPr>
              <a:t>(</a:t>
            </a:r>
            <a:r>
              <a:rPr lang="it-IT" sz="2000" i="1" dirty="0">
                <a:latin typeface="Avenir" panose="02000503020000020003" pitchFamily="2" charset="0"/>
              </a:rPr>
              <a:t>Altrimenti che essere</a:t>
            </a:r>
            <a:r>
              <a:rPr lang="it-IT" sz="2000" dirty="0">
                <a:latin typeface="Avenir" panose="02000503020000020003" pitchFamily="2" charset="0"/>
              </a:rPr>
              <a:t>)</a:t>
            </a:r>
          </a:p>
          <a:p>
            <a:pPr marL="0" indent="0">
              <a:buNone/>
            </a:pPr>
            <a:endParaRPr lang="it-IT" sz="2000" dirty="0">
              <a:latin typeface="Avenir" panose="02000503020000020003" pitchFamily="2" charset="0"/>
            </a:endParaRPr>
          </a:p>
          <a:p>
            <a:pPr marL="0" indent="0" algn="just">
              <a:buNone/>
            </a:pPr>
            <a:r>
              <a:rPr lang="it-IT" sz="2000" dirty="0">
                <a:latin typeface="+mj-lt"/>
              </a:rPr>
              <a:t>Per salvaguardare la trascendenza di Dio, propria della religione biblica, è necessario svincolare l’idea di Dio dallo sfondo ontologico in cui la tradizione occidentale l’ha pensata, per intenderla sullo sfondo della trascendenza etica di Altri.</a:t>
            </a:r>
            <a:endParaRPr lang="it-IT" sz="2400" dirty="0">
              <a:latin typeface="+mj-lt"/>
            </a:endParaRPr>
          </a:p>
        </p:txBody>
      </p:sp>
    </p:spTree>
    <p:extLst>
      <p:ext uri="{BB962C8B-B14F-4D97-AF65-F5344CB8AC3E}">
        <p14:creationId xmlns:p14="http://schemas.microsoft.com/office/powerpoint/2010/main" val="3421538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DC526C-5EAB-174B-A70B-45A95367D1AA}"/>
              </a:ext>
            </a:extLst>
          </p:cNvPr>
          <p:cNvSpPr>
            <a:spLocks noGrp="1"/>
          </p:cNvSpPr>
          <p:nvPr>
            <p:ph type="title"/>
          </p:nvPr>
        </p:nvSpPr>
        <p:spPr/>
        <p:txBody>
          <a:bodyPr/>
          <a:lstStyle/>
          <a:p>
            <a:r>
              <a:rPr lang="it-IT" dirty="0"/>
              <a:t>La «lezione» di </a:t>
            </a:r>
            <a:r>
              <a:rPr lang="it-IT" dirty="0" err="1"/>
              <a:t>Lèvinas</a:t>
            </a:r>
            <a:endParaRPr lang="it-IT" dirty="0"/>
          </a:p>
        </p:txBody>
      </p:sp>
      <p:sp>
        <p:nvSpPr>
          <p:cNvPr id="3" name="Segnaposto contenuto 2">
            <a:extLst>
              <a:ext uri="{FF2B5EF4-FFF2-40B4-BE49-F238E27FC236}">
                <a16:creationId xmlns:a16="http://schemas.microsoft.com/office/drawing/2014/main" id="{11ED8561-7DDE-0340-9235-203C5967752C}"/>
              </a:ext>
            </a:extLst>
          </p:cNvPr>
          <p:cNvSpPr>
            <a:spLocks noGrp="1"/>
          </p:cNvSpPr>
          <p:nvPr>
            <p:ph idx="1"/>
          </p:nvPr>
        </p:nvSpPr>
        <p:spPr>
          <a:xfrm>
            <a:off x="1638299" y="1540188"/>
            <a:ext cx="9866313" cy="5002501"/>
          </a:xfrm>
        </p:spPr>
        <p:txBody>
          <a:bodyPr>
            <a:normAutofit lnSpcReduction="10000"/>
          </a:bodyPr>
          <a:lstStyle/>
          <a:p>
            <a:pPr>
              <a:buFont typeface="Wingdings" pitchFamily="2" charset="2"/>
              <a:buChar char="q"/>
            </a:pPr>
            <a:endParaRPr lang="it-IT" sz="2400" dirty="0"/>
          </a:p>
          <a:p>
            <a:pPr>
              <a:buFont typeface="Wingdings" pitchFamily="2" charset="2"/>
              <a:buChar char="q"/>
            </a:pPr>
            <a:r>
              <a:rPr lang="it-IT" sz="2400" dirty="0"/>
              <a:t>la fondazione ultima dell’etica nell’alterità concreta del volto altrui</a:t>
            </a:r>
          </a:p>
          <a:p>
            <a:pPr>
              <a:buFont typeface="Wingdings" pitchFamily="2" charset="2"/>
              <a:buChar char="q"/>
            </a:pPr>
            <a:endParaRPr lang="it-IT" sz="2400" dirty="0"/>
          </a:p>
          <a:p>
            <a:pPr>
              <a:buFont typeface="Wingdings" pitchFamily="2" charset="2"/>
              <a:buChar char="q"/>
            </a:pPr>
            <a:r>
              <a:rPr lang="it-IT" sz="2400" dirty="0"/>
              <a:t>l’affermazione del primato dell’etica, come vera ‘filosofia prima’</a:t>
            </a:r>
          </a:p>
          <a:p>
            <a:pPr>
              <a:buFont typeface="Wingdings" pitchFamily="2" charset="2"/>
              <a:buChar char="q"/>
            </a:pPr>
            <a:endParaRPr lang="it-IT" sz="2400" dirty="0"/>
          </a:p>
          <a:p>
            <a:pPr>
              <a:buFont typeface="Wingdings" pitchFamily="2" charset="2"/>
              <a:buChar char="q"/>
            </a:pPr>
            <a:r>
              <a:rPr lang="it-IT" sz="2400" dirty="0"/>
              <a:t>il ridimensionamento dell’ontologia quale orizzonte ultimo di senso</a:t>
            </a:r>
          </a:p>
          <a:p>
            <a:pPr>
              <a:buFont typeface="Wingdings" pitchFamily="2" charset="2"/>
              <a:buChar char="q"/>
            </a:pPr>
            <a:endParaRPr lang="it-IT" sz="2400" dirty="0"/>
          </a:p>
          <a:p>
            <a:pPr>
              <a:buFont typeface="Wingdings" pitchFamily="2" charset="2"/>
              <a:buChar char="q"/>
            </a:pPr>
            <a:r>
              <a:rPr lang="it-IT" sz="2400" dirty="0"/>
              <a:t>concezione etica della teologia</a:t>
            </a:r>
          </a:p>
          <a:p>
            <a:pPr marL="0" indent="0">
              <a:buNone/>
            </a:pPr>
            <a:endParaRPr lang="it-IT" sz="2400" dirty="0"/>
          </a:p>
          <a:p>
            <a:pPr>
              <a:buFont typeface="Wingdings" pitchFamily="2" charset="2"/>
              <a:buChar char="q"/>
            </a:pPr>
            <a:endParaRPr lang="it-IT" sz="2400" dirty="0"/>
          </a:p>
          <a:p>
            <a:pPr marL="0" indent="0">
              <a:buNone/>
            </a:pPr>
            <a:endParaRPr lang="it-IT" sz="2400" dirty="0"/>
          </a:p>
          <a:p>
            <a:pPr>
              <a:buFont typeface="Wingdings" pitchFamily="2" charset="2"/>
              <a:buChar char="q"/>
            </a:pPr>
            <a:endParaRPr lang="it-IT" sz="2400" dirty="0"/>
          </a:p>
        </p:txBody>
      </p:sp>
    </p:spTree>
    <p:extLst>
      <p:ext uri="{BB962C8B-B14F-4D97-AF65-F5344CB8AC3E}">
        <p14:creationId xmlns:p14="http://schemas.microsoft.com/office/powerpoint/2010/main" val="1975358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58DF5B7A-7785-49C6-B4EB-252FF28C213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22" name="Freeform 11">
              <a:extLst>
                <a:ext uri="{FF2B5EF4-FFF2-40B4-BE49-F238E27FC236}">
                  <a16:creationId xmlns:a16="http://schemas.microsoft.com/office/drawing/2014/main" id="{78BD0529-90E2-47B4-8D13-CEE11A154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3" name="Freeform 12">
              <a:extLst>
                <a:ext uri="{FF2B5EF4-FFF2-40B4-BE49-F238E27FC236}">
                  <a16:creationId xmlns:a16="http://schemas.microsoft.com/office/drawing/2014/main" id="{AE127430-162B-43FD-A02F-6E8AD8FD95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4" name="Freeform 13">
              <a:extLst>
                <a:ext uri="{FF2B5EF4-FFF2-40B4-BE49-F238E27FC236}">
                  <a16:creationId xmlns:a16="http://schemas.microsoft.com/office/drawing/2014/main" id="{7A6023CB-BCF4-4A3C-B04B-EFF6779217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5" name="Freeform 14">
              <a:extLst>
                <a:ext uri="{FF2B5EF4-FFF2-40B4-BE49-F238E27FC236}">
                  <a16:creationId xmlns:a16="http://schemas.microsoft.com/office/drawing/2014/main" id="{98B0FCF0-0865-45E1-977A-5BFDD0EFCA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6" name="Freeform 15">
              <a:extLst>
                <a:ext uri="{FF2B5EF4-FFF2-40B4-BE49-F238E27FC236}">
                  <a16:creationId xmlns:a16="http://schemas.microsoft.com/office/drawing/2014/main" id="{C1FF2792-ADB4-44D2-B7EF-6E3503725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7" name="Freeform 16">
              <a:extLst>
                <a:ext uri="{FF2B5EF4-FFF2-40B4-BE49-F238E27FC236}">
                  <a16:creationId xmlns:a16="http://schemas.microsoft.com/office/drawing/2014/main" id="{B7B0F0A2-D4CD-4EA5-96E9-9E282F25CD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28" name="Freeform 17">
              <a:extLst>
                <a:ext uri="{FF2B5EF4-FFF2-40B4-BE49-F238E27FC236}">
                  <a16:creationId xmlns:a16="http://schemas.microsoft.com/office/drawing/2014/main" id="{FBBC4912-27C6-4C5E-9C40-AE9B6644E5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9" name="Freeform 18">
              <a:extLst>
                <a:ext uri="{FF2B5EF4-FFF2-40B4-BE49-F238E27FC236}">
                  <a16:creationId xmlns:a16="http://schemas.microsoft.com/office/drawing/2014/main" id="{127E474D-BE64-49E8-8C82-691642D0BC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0" name="Freeform 19">
              <a:extLst>
                <a:ext uri="{FF2B5EF4-FFF2-40B4-BE49-F238E27FC236}">
                  <a16:creationId xmlns:a16="http://schemas.microsoft.com/office/drawing/2014/main" id="{A385E451-43CB-441B-83EE-28ACB6BCBC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1" name="Freeform 20">
              <a:extLst>
                <a:ext uri="{FF2B5EF4-FFF2-40B4-BE49-F238E27FC236}">
                  <a16:creationId xmlns:a16="http://schemas.microsoft.com/office/drawing/2014/main" id="{5BF91B89-051C-49D8-9029-83A1F52B0E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2" name="Freeform 21">
              <a:extLst>
                <a:ext uri="{FF2B5EF4-FFF2-40B4-BE49-F238E27FC236}">
                  <a16:creationId xmlns:a16="http://schemas.microsoft.com/office/drawing/2014/main" id="{42329880-D64F-4074-ABE4-348FDC7FB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3" name="Freeform 22">
              <a:extLst>
                <a:ext uri="{FF2B5EF4-FFF2-40B4-BE49-F238E27FC236}">
                  <a16:creationId xmlns:a16="http://schemas.microsoft.com/office/drawing/2014/main" id="{2FAD4595-5B16-442B-A756-924FB136A5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35" name="Group 34">
            <a:extLst>
              <a:ext uri="{FF2B5EF4-FFF2-40B4-BE49-F238E27FC236}">
                <a16:creationId xmlns:a16="http://schemas.microsoft.com/office/drawing/2014/main" id="{9F9B151E-1B34-4FA6-A53D-B92F787D9EA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36" name="Freeform 27">
              <a:extLst>
                <a:ext uri="{FF2B5EF4-FFF2-40B4-BE49-F238E27FC236}">
                  <a16:creationId xmlns:a16="http://schemas.microsoft.com/office/drawing/2014/main" id="{617ED8F6-0AA2-4080-ADCB-6C7CE17598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37" name="Freeform 28">
              <a:extLst>
                <a:ext uri="{FF2B5EF4-FFF2-40B4-BE49-F238E27FC236}">
                  <a16:creationId xmlns:a16="http://schemas.microsoft.com/office/drawing/2014/main" id="{76F017FD-AF02-4E22-A564-5DCC93F536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38" name="Freeform 29">
              <a:extLst>
                <a:ext uri="{FF2B5EF4-FFF2-40B4-BE49-F238E27FC236}">
                  <a16:creationId xmlns:a16="http://schemas.microsoft.com/office/drawing/2014/main" id="{61F8A187-FAA8-4625-AC70-EE2C7499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9" name="Freeform 30">
              <a:extLst>
                <a:ext uri="{FF2B5EF4-FFF2-40B4-BE49-F238E27FC236}">
                  <a16:creationId xmlns:a16="http://schemas.microsoft.com/office/drawing/2014/main" id="{6D431C21-669A-42BC-A2DF-9092CA729B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40" name="Freeform 31">
              <a:extLst>
                <a:ext uri="{FF2B5EF4-FFF2-40B4-BE49-F238E27FC236}">
                  <a16:creationId xmlns:a16="http://schemas.microsoft.com/office/drawing/2014/main" id="{D143DDDF-3A80-4C43-BBCF-8EC1280102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41" name="Freeform 32">
              <a:extLst>
                <a:ext uri="{FF2B5EF4-FFF2-40B4-BE49-F238E27FC236}">
                  <a16:creationId xmlns:a16="http://schemas.microsoft.com/office/drawing/2014/main" id="{313BFF88-4BDD-4CC4-A514-C7D6557791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42" name="Freeform 33">
              <a:extLst>
                <a:ext uri="{FF2B5EF4-FFF2-40B4-BE49-F238E27FC236}">
                  <a16:creationId xmlns:a16="http://schemas.microsoft.com/office/drawing/2014/main" id="{BA235B4A-F8AD-4C1E-9074-3562538136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43" name="Freeform 34">
              <a:extLst>
                <a:ext uri="{FF2B5EF4-FFF2-40B4-BE49-F238E27FC236}">
                  <a16:creationId xmlns:a16="http://schemas.microsoft.com/office/drawing/2014/main" id="{281D9204-5CB0-44D1-B01F-5FFF6BDB28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44" name="Freeform 35">
              <a:extLst>
                <a:ext uri="{FF2B5EF4-FFF2-40B4-BE49-F238E27FC236}">
                  <a16:creationId xmlns:a16="http://schemas.microsoft.com/office/drawing/2014/main" id="{4DD213C5-5C2A-403A-AAEF-E495E64AEB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45" name="Freeform 36">
              <a:extLst>
                <a:ext uri="{FF2B5EF4-FFF2-40B4-BE49-F238E27FC236}">
                  <a16:creationId xmlns:a16="http://schemas.microsoft.com/office/drawing/2014/main" id="{3D07FF46-5E32-4BEE-B85D-107AD341D4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46" name="Freeform 37">
              <a:extLst>
                <a:ext uri="{FF2B5EF4-FFF2-40B4-BE49-F238E27FC236}">
                  <a16:creationId xmlns:a16="http://schemas.microsoft.com/office/drawing/2014/main" id="{4E5AE900-6815-4A65-9A96-CA280B3A8D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47" name="Freeform 38">
              <a:extLst>
                <a:ext uri="{FF2B5EF4-FFF2-40B4-BE49-F238E27FC236}">
                  <a16:creationId xmlns:a16="http://schemas.microsoft.com/office/drawing/2014/main" id="{45EA57FC-ADA4-45DD-98E7-B0615C5306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49" name="Rectangle 48">
            <a:extLst>
              <a:ext uri="{FF2B5EF4-FFF2-40B4-BE49-F238E27FC236}">
                <a16:creationId xmlns:a16="http://schemas.microsoft.com/office/drawing/2014/main" id="{9FFA7C60-EEB5-45DC-B964-20A76F776E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51" name="Freeform 11">
            <a:extLst>
              <a:ext uri="{FF2B5EF4-FFF2-40B4-BE49-F238E27FC236}">
                <a16:creationId xmlns:a16="http://schemas.microsoft.com/office/drawing/2014/main" id="{7D84F46B-82DB-461C-88AC-F6C66B593E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53" name="Rectangle 52">
            <a:extLst>
              <a:ext uri="{FF2B5EF4-FFF2-40B4-BE49-F238E27FC236}">
                <a16:creationId xmlns:a16="http://schemas.microsoft.com/office/drawing/2014/main" id="{EBB724F1-DC90-45FC-9E90-E1A33393D2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8628DE88-9989-4D6E-84A4-51A8EBD456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267478"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pic>
        <p:nvPicPr>
          <p:cNvPr id="5" name="Segnaposto contenuto 4" descr="Una línea de ensayos.: Emmanuel Lévinas, Ética e Infinito.">
            <a:extLst>
              <a:ext uri="{FF2B5EF4-FFF2-40B4-BE49-F238E27FC236}">
                <a16:creationId xmlns:a16="http://schemas.microsoft.com/office/drawing/2014/main" id="{518F3F7B-8BFE-A640-BF3E-827D808EFD3C}"/>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t="11181" r="1" b="16792"/>
          <a:stretch/>
        </p:blipFill>
        <p:spPr>
          <a:xfrm>
            <a:off x="2267478" y="10"/>
            <a:ext cx="9924522" cy="6854028"/>
          </a:xfrm>
          <a:prstGeom prst="rect">
            <a:avLst/>
          </a:prstGeom>
        </p:spPr>
      </p:pic>
    </p:spTree>
    <p:extLst>
      <p:ext uri="{BB962C8B-B14F-4D97-AF65-F5344CB8AC3E}">
        <p14:creationId xmlns:p14="http://schemas.microsoft.com/office/powerpoint/2010/main" val="4285755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33617C-6F94-1E4B-B639-95C6CD260E36}"/>
              </a:ext>
            </a:extLst>
          </p:cNvPr>
          <p:cNvSpPr>
            <a:spLocks noGrp="1"/>
          </p:cNvSpPr>
          <p:nvPr>
            <p:ph type="title"/>
          </p:nvPr>
        </p:nvSpPr>
        <p:spPr/>
        <p:txBody>
          <a:bodyPr/>
          <a:lstStyle/>
          <a:p>
            <a:r>
              <a:rPr lang="it-IT" dirty="0"/>
              <a:t>Il pensiero metafisico di </a:t>
            </a:r>
            <a:r>
              <a:rPr lang="it-IT" dirty="0" err="1"/>
              <a:t>Lèvinas</a:t>
            </a:r>
            <a:endParaRPr lang="it-IT" dirty="0"/>
          </a:p>
        </p:txBody>
      </p:sp>
      <p:sp>
        <p:nvSpPr>
          <p:cNvPr id="3" name="Segnaposto contenuto 2">
            <a:extLst>
              <a:ext uri="{FF2B5EF4-FFF2-40B4-BE49-F238E27FC236}">
                <a16:creationId xmlns:a16="http://schemas.microsoft.com/office/drawing/2014/main" id="{0F8BEDE3-7D12-D942-8775-A98723A488C8}"/>
              </a:ext>
            </a:extLst>
          </p:cNvPr>
          <p:cNvSpPr>
            <a:spLocks noGrp="1"/>
          </p:cNvSpPr>
          <p:nvPr>
            <p:ph idx="1"/>
          </p:nvPr>
        </p:nvSpPr>
        <p:spPr>
          <a:xfrm>
            <a:off x="1753638" y="2149365"/>
            <a:ext cx="9928609" cy="3777622"/>
          </a:xfrm>
        </p:spPr>
        <p:txBody>
          <a:bodyPr>
            <a:normAutofit/>
          </a:bodyPr>
          <a:lstStyle/>
          <a:p>
            <a:r>
              <a:rPr lang="it-IT" sz="2800" dirty="0"/>
              <a:t>La critica all’ontologia e il bisogno di «evasione»</a:t>
            </a:r>
          </a:p>
          <a:p>
            <a:pPr marL="0" indent="0">
              <a:buNone/>
            </a:pPr>
            <a:endParaRPr lang="it-IT" sz="2800" dirty="0"/>
          </a:p>
          <a:p>
            <a:pPr>
              <a:lnSpc>
                <a:spcPct val="150000"/>
              </a:lnSpc>
            </a:pPr>
            <a:r>
              <a:rPr lang="it-IT" sz="2800" dirty="0"/>
              <a:t>Il superamento dell’ontologia: Volto, Desiderio, Infinito</a:t>
            </a:r>
          </a:p>
          <a:p>
            <a:endParaRPr lang="it-IT" sz="2800" dirty="0"/>
          </a:p>
          <a:p>
            <a:r>
              <a:rPr lang="it-IT" sz="2800" dirty="0"/>
              <a:t>Dio: un pensiero possibile?</a:t>
            </a:r>
          </a:p>
        </p:txBody>
      </p:sp>
    </p:spTree>
    <p:extLst>
      <p:ext uri="{BB962C8B-B14F-4D97-AF65-F5344CB8AC3E}">
        <p14:creationId xmlns:p14="http://schemas.microsoft.com/office/powerpoint/2010/main" val="1955679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779E21-BF4F-1F4C-BA77-2CFAFF158D69}"/>
              </a:ext>
            </a:extLst>
          </p:cNvPr>
          <p:cNvSpPr>
            <a:spLocks noGrp="1"/>
          </p:cNvSpPr>
          <p:nvPr>
            <p:ph type="title"/>
          </p:nvPr>
        </p:nvSpPr>
        <p:spPr/>
        <p:txBody>
          <a:bodyPr/>
          <a:lstStyle/>
          <a:p>
            <a:r>
              <a:rPr lang="it-IT" dirty="0"/>
              <a:t>La critica all’ontologia</a:t>
            </a:r>
          </a:p>
        </p:txBody>
      </p:sp>
      <p:sp>
        <p:nvSpPr>
          <p:cNvPr id="3" name="Segnaposto contenuto 2">
            <a:extLst>
              <a:ext uri="{FF2B5EF4-FFF2-40B4-BE49-F238E27FC236}">
                <a16:creationId xmlns:a16="http://schemas.microsoft.com/office/drawing/2014/main" id="{594AE770-2B65-7B47-94C1-DE9214AA719D}"/>
              </a:ext>
            </a:extLst>
          </p:cNvPr>
          <p:cNvSpPr>
            <a:spLocks noGrp="1"/>
          </p:cNvSpPr>
          <p:nvPr>
            <p:ph idx="1"/>
          </p:nvPr>
        </p:nvSpPr>
        <p:spPr>
          <a:xfrm>
            <a:off x="2100481" y="1589690"/>
            <a:ext cx="8915400" cy="4006222"/>
          </a:xfrm>
        </p:spPr>
        <p:txBody>
          <a:bodyPr>
            <a:normAutofit fontScale="92500"/>
          </a:bodyPr>
          <a:lstStyle/>
          <a:p>
            <a:pPr marL="0" indent="0">
              <a:lnSpc>
                <a:spcPct val="150000"/>
              </a:lnSpc>
              <a:buNone/>
            </a:pPr>
            <a:r>
              <a:rPr lang="it-IT" sz="2400" dirty="0" err="1">
                <a:latin typeface="Avenir" panose="02000503020000020003" pitchFamily="2" charset="0"/>
              </a:rPr>
              <a:t>Levinas</a:t>
            </a:r>
            <a:r>
              <a:rPr lang="it-IT" sz="2400" dirty="0">
                <a:latin typeface="Avenir" panose="02000503020000020003" pitchFamily="2" charset="0"/>
              </a:rPr>
              <a:t> ha denunciato più volte la prigione dell’essere che è anche la prigione dell’identità: “l’essere è”. Così è cominciata la filosofia occidentale che sembra non andare più in là di questa brutale affermazione dove l’esistenza è un assoluto che non richiede null’altro. “Ogni civiltà che accetta l’essere, la disperazione tragica che comporta ed i crimini che giustifica merita il nome di barbara”.</a:t>
            </a:r>
          </a:p>
          <a:p>
            <a:pPr marL="0" indent="0">
              <a:buNone/>
            </a:pPr>
            <a:r>
              <a:rPr lang="it-IT" sz="2400" dirty="0"/>
              <a:t>(Donatella Di Cesare, in </a:t>
            </a:r>
            <a:r>
              <a:rPr lang="it-IT" sz="2400" i="1" dirty="0"/>
              <a:t>Idee</a:t>
            </a:r>
            <a:r>
              <a:rPr lang="it-IT" sz="2400" dirty="0"/>
              <a:t>, </a:t>
            </a:r>
            <a:r>
              <a:rPr lang="it-IT" sz="2400" dirty="0" err="1"/>
              <a:t>Moked</a:t>
            </a:r>
            <a:r>
              <a:rPr lang="it-IT" sz="2400" dirty="0"/>
              <a:t> – Il portale dell’ebraismo italiano, 07/12/2009)</a:t>
            </a:r>
          </a:p>
          <a:p>
            <a:pPr marL="0" indent="0">
              <a:buNone/>
            </a:pPr>
            <a:endParaRPr lang="it-IT" sz="2400" dirty="0"/>
          </a:p>
        </p:txBody>
      </p:sp>
    </p:spTree>
    <p:extLst>
      <p:ext uri="{BB962C8B-B14F-4D97-AF65-F5344CB8AC3E}">
        <p14:creationId xmlns:p14="http://schemas.microsoft.com/office/powerpoint/2010/main" val="1406529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AD5EE4-3BEF-DD43-8F2A-A9510BB1C94B}"/>
              </a:ext>
            </a:extLst>
          </p:cNvPr>
          <p:cNvSpPr>
            <a:spLocks noGrp="1"/>
          </p:cNvSpPr>
          <p:nvPr>
            <p:ph type="title"/>
          </p:nvPr>
        </p:nvSpPr>
        <p:spPr/>
        <p:txBody>
          <a:bodyPr/>
          <a:lstStyle/>
          <a:p>
            <a:r>
              <a:rPr lang="it-IT" dirty="0"/>
              <a:t>La critica all’ontologia</a:t>
            </a:r>
          </a:p>
        </p:txBody>
      </p:sp>
      <p:sp>
        <p:nvSpPr>
          <p:cNvPr id="3" name="Segnaposto contenuto 2">
            <a:extLst>
              <a:ext uri="{FF2B5EF4-FFF2-40B4-BE49-F238E27FC236}">
                <a16:creationId xmlns:a16="http://schemas.microsoft.com/office/drawing/2014/main" id="{323835DF-05E6-E943-ACD6-7875CA10BFD5}"/>
              </a:ext>
            </a:extLst>
          </p:cNvPr>
          <p:cNvSpPr>
            <a:spLocks noGrp="1"/>
          </p:cNvSpPr>
          <p:nvPr>
            <p:ph idx="1"/>
          </p:nvPr>
        </p:nvSpPr>
        <p:spPr/>
        <p:txBody>
          <a:bodyPr>
            <a:normAutofit/>
          </a:bodyPr>
          <a:lstStyle/>
          <a:p>
            <a:r>
              <a:rPr lang="it-IT" sz="2800" dirty="0" err="1"/>
              <a:t>Heidegger</a:t>
            </a:r>
            <a:r>
              <a:rPr lang="it-IT" sz="2800" dirty="0"/>
              <a:t> e il tema dell’essere</a:t>
            </a:r>
          </a:p>
          <a:p>
            <a:endParaRPr lang="it-IT" sz="2800" dirty="0"/>
          </a:p>
          <a:p>
            <a:r>
              <a:rPr lang="it-IT" sz="2800" dirty="0"/>
              <a:t>Il rapporto tra </a:t>
            </a:r>
            <a:r>
              <a:rPr lang="it-IT" sz="2800" b="1" dirty="0"/>
              <a:t>Medesimo</a:t>
            </a:r>
            <a:r>
              <a:rPr lang="it-IT" sz="2800" dirty="0"/>
              <a:t> (</a:t>
            </a:r>
            <a:r>
              <a:rPr lang="it-IT" sz="2800" i="1" dirty="0" err="1"/>
              <a:t>Même</a:t>
            </a:r>
            <a:r>
              <a:rPr lang="it-IT" sz="2800" dirty="0"/>
              <a:t>) e </a:t>
            </a:r>
            <a:r>
              <a:rPr lang="it-IT" sz="2800" b="1" dirty="0"/>
              <a:t>Altro</a:t>
            </a:r>
            <a:r>
              <a:rPr lang="it-IT" sz="2800" dirty="0"/>
              <a:t> (</a:t>
            </a:r>
            <a:r>
              <a:rPr lang="it-IT" sz="2800" i="1" dirty="0" err="1"/>
              <a:t>Autre</a:t>
            </a:r>
            <a:r>
              <a:rPr lang="it-IT" sz="2800" dirty="0"/>
              <a:t>)</a:t>
            </a:r>
          </a:p>
          <a:p>
            <a:endParaRPr lang="it-IT" sz="2800" dirty="0"/>
          </a:p>
          <a:p>
            <a:r>
              <a:rPr lang="it-IT" sz="2800" dirty="0"/>
              <a:t>La filosofia occidentale come </a:t>
            </a:r>
            <a:r>
              <a:rPr lang="it-IT" sz="2800" b="1" dirty="0"/>
              <a:t>EGOLOGIA</a:t>
            </a:r>
          </a:p>
          <a:p>
            <a:endParaRPr lang="it-IT" sz="2800" dirty="0"/>
          </a:p>
          <a:p>
            <a:endParaRPr lang="it-IT" sz="2800" dirty="0"/>
          </a:p>
        </p:txBody>
      </p:sp>
    </p:spTree>
    <p:extLst>
      <p:ext uri="{BB962C8B-B14F-4D97-AF65-F5344CB8AC3E}">
        <p14:creationId xmlns:p14="http://schemas.microsoft.com/office/powerpoint/2010/main" val="1057751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4ACA45-61A0-A44D-A452-D00E27A25171}"/>
              </a:ext>
            </a:extLst>
          </p:cNvPr>
          <p:cNvSpPr>
            <a:spLocks noGrp="1"/>
          </p:cNvSpPr>
          <p:nvPr>
            <p:ph type="title"/>
          </p:nvPr>
        </p:nvSpPr>
        <p:spPr/>
        <p:txBody>
          <a:bodyPr/>
          <a:lstStyle/>
          <a:p>
            <a:r>
              <a:rPr lang="it-IT" dirty="0"/>
              <a:t>La critica all’ontologia</a:t>
            </a:r>
          </a:p>
        </p:txBody>
      </p:sp>
      <p:sp>
        <p:nvSpPr>
          <p:cNvPr id="3" name="Segnaposto contenuto 2">
            <a:extLst>
              <a:ext uri="{FF2B5EF4-FFF2-40B4-BE49-F238E27FC236}">
                <a16:creationId xmlns:a16="http://schemas.microsoft.com/office/drawing/2014/main" id="{B6D25342-AC47-D14F-897C-79B2322F07CF}"/>
              </a:ext>
            </a:extLst>
          </p:cNvPr>
          <p:cNvSpPr>
            <a:spLocks noGrp="1"/>
          </p:cNvSpPr>
          <p:nvPr>
            <p:ph idx="1"/>
          </p:nvPr>
        </p:nvSpPr>
        <p:spPr>
          <a:xfrm>
            <a:off x="867103" y="1639614"/>
            <a:ext cx="11214538" cy="4871545"/>
          </a:xfrm>
        </p:spPr>
        <p:txBody>
          <a:bodyPr>
            <a:normAutofit/>
          </a:bodyPr>
          <a:lstStyle/>
          <a:p>
            <a:pPr marL="0" indent="0" algn="just">
              <a:buNone/>
            </a:pPr>
            <a:r>
              <a:rPr lang="it-IT" sz="2200" dirty="0">
                <a:latin typeface="Avenir" panose="02000503020000020003" pitchFamily="2" charset="0"/>
              </a:rPr>
              <a:t>La neutralizzazione dell’Altro, che diventa tema od oggetto – che appare, cioè, che si pone in trasparenza – è appunto la sua riduzione al Medesimo [..] Conoscere equivale a impossessarsi dell’essere a partire da niente o a ridurlo a niente. (TI, p.41)</a:t>
            </a:r>
          </a:p>
          <a:p>
            <a:pPr marL="0" indent="0" algn="just">
              <a:buNone/>
            </a:pPr>
            <a:endParaRPr lang="it-IT" sz="2200" dirty="0">
              <a:latin typeface="Avenir" panose="02000503020000020003" pitchFamily="2" charset="0"/>
            </a:endParaRPr>
          </a:p>
          <a:p>
            <a:pPr marL="0" indent="0" algn="just">
              <a:buNone/>
            </a:pPr>
            <a:r>
              <a:rPr lang="it-IT" sz="2200" dirty="0">
                <a:latin typeface="Avenir" panose="02000503020000020003" pitchFamily="2" charset="0"/>
              </a:rPr>
              <a:t>L’ontologia come filosofia prima è una filosofia della potenza. (TI, p.44)</a:t>
            </a:r>
          </a:p>
          <a:p>
            <a:pPr marL="0" indent="0" algn="just">
              <a:buNone/>
            </a:pPr>
            <a:endParaRPr lang="it-IT" sz="2200" dirty="0">
              <a:latin typeface="Avenir" panose="02000503020000020003" pitchFamily="2" charset="0"/>
            </a:endParaRPr>
          </a:p>
          <a:p>
            <a:pPr marL="0" indent="0" algn="just">
              <a:buNone/>
            </a:pPr>
            <a:r>
              <a:rPr lang="it-IT" sz="2200" dirty="0">
                <a:latin typeface="Avenir" panose="02000503020000020003" pitchFamily="2" charset="0"/>
              </a:rPr>
              <a:t>Filosofia del potere, l’ontologia, come filosofia prima che non mette in questione il Medesimo, è una filosofia dell’ingiustizia. (TI, p.44)</a:t>
            </a:r>
          </a:p>
          <a:p>
            <a:pPr algn="just"/>
            <a:endParaRPr lang="it-IT" sz="2200" dirty="0">
              <a:latin typeface="Avenir" panose="02000503020000020003" pitchFamily="2" charset="0"/>
            </a:endParaRPr>
          </a:p>
          <a:p>
            <a:pPr marL="0" indent="0" algn="just">
              <a:buNone/>
            </a:pPr>
            <a:r>
              <a:rPr lang="it-IT" sz="2200" dirty="0">
                <a:latin typeface="Avenir" panose="02000503020000020003" pitchFamily="2" charset="0"/>
              </a:rPr>
              <a:t>Il volto dell’essere che si rivela nella guerra si fissa nel concetto di totalità che domina la filosofia occidentale. (TI, p.20)</a:t>
            </a:r>
          </a:p>
          <a:p>
            <a:pPr marL="0" indent="0" algn="just">
              <a:buNone/>
            </a:pPr>
            <a:endParaRPr lang="it-IT" sz="2200" dirty="0">
              <a:latin typeface="Avenir" panose="02000503020000020003" pitchFamily="2" charset="0"/>
            </a:endParaRPr>
          </a:p>
        </p:txBody>
      </p:sp>
    </p:spTree>
    <p:extLst>
      <p:ext uri="{BB962C8B-B14F-4D97-AF65-F5344CB8AC3E}">
        <p14:creationId xmlns:p14="http://schemas.microsoft.com/office/powerpoint/2010/main" val="679964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563E55-13BF-9C48-9AB4-7C02B5065143}"/>
              </a:ext>
            </a:extLst>
          </p:cNvPr>
          <p:cNvSpPr>
            <a:spLocks noGrp="1"/>
          </p:cNvSpPr>
          <p:nvPr>
            <p:ph type="title"/>
          </p:nvPr>
        </p:nvSpPr>
        <p:spPr/>
        <p:txBody>
          <a:bodyPr/>
          <a:lstStyle/>
          <a:p>
            <a:r>
              <a:rPr lang="it-IT" dirty="0"/>
              <a:t>Il superamento dell’ontologia</a:t>
            </a:r>
          </a:p>
        </p:txBody>
      </p:sp>
      <p:sp>
        <p:nvSpPr>
          <p:cNvPr id="3" name="Segnaposto contenuto 2">
            <a:extLst>
              <a:ext uri="{FF2B5EF4-FFF2-40B4-BE49-F238E27FC236}">
                <a16:creationId xmlns:a16="http://schemas.microsoft.com/office/drawing/2014/main" id="{4D825060-218E-8A40-852A-3DF856E58647}"/>
              </a:ext>
            </a:extLst>
          </p:cNvPr>
          <p:cNvSpPr>
            <a:spLocks noGrp="1"/>
          </p:cNvSpPr>
          <p:nvPr>
            <p:ph idx="1"/>
          </p:nvPr>
        </p:nvSpPr>
        <p:spPr>
          <a:xfrm>
            <a:off x="2053184" y="1905000"/>
            <a:ext cx="8915400" cy="3777622"/>
          </a:xfrm>
        </p:spPr>
        <p:txBody>
          <a:bodyPr>
            <a:normAutofit lnSpcReduction="10000"/>
          </a:bodyPr>
          <a:lstStyle/>
          <a:p>
            <a:pPr marL="0" indent="0">
              <a:buNone/>
            </a:pPr>
            <a:r>
              <a:rPr lang="it-IT" sz="2400" i="1" dirty="0"/>
              <a:t>TOTALITÀ e INFINITO- SAGGIO SULL’ESTERIORITÀ </a:t>
            </a:r>
            <a:r>
              <a:rPr lang="it-IT" sz="2400" dirty="0"/>
              <a:t>(1961)</a:t>
            </a:r>
          </a:p>
          <a:p>
            <a:pPr marL="0" indent="0">
              <a:buNone/>
            </a:pPr>
            <a:endParaRPr lang="it-IT" dirty="0"/>
          </a:p>
          <a:p>
            <a:pPr marL="0" indent="0">
              <a:buNone/>
            </a:pPr>
            <a:endParaRPr lang="it-IT" dirty="0"/>
          </a:p>
          <a:p>
            <a:r>
              <a:rPr lang="it-IT" sz="2800" dirty="0"/>
              <a:t>L’idea di </a:t>
            </a:r>
            <a:r>
              <a:rPr lang="it-IT" sz="2800" b="1" dirty="0"/>
              <a:t>Infinito</a:t>
            </a:r>
          </a:p>
          <a:p>
            <a:endParaRPr lang="it-IT" sz="2800" b="1" dirty="0"/>
          </a:p>
          <a:p>
            <a:r>
              <a:rPr lang="it-IT" sz="2800" dirty="0"/>
              <a:t>Il «</a:t>
            </a:r>
            <a:r>
              <a:rPr lang="it-IT" sz="2800" b="1" dirty="0"/>
              <a:t>Desiderio</a:t>
            </a:r>
            <a:r>
              <a:rPr lang="it-IT" sz="2800" dirty="0"/>
              <a:t> metafisico»</a:t>
            </a:r>
          </a:p>
          <a:p>
            <a:endParaRPr lang="it-IT" sz="2800" dirty="0"/>
          </a:p>
          <a:p>
            <a:r>
              <a:rPr lang="it-IT" sz="2800" dirty="0"/>
              <a:t>L’epifania del </a:t>
            </a:r>
            <a:r>
              <a:rPr lang="it-IT" sz="2800" b="1" dirty="0"/>
              <a:t>Volto</a:t>
            </a:r>
          </a:p>
        </p:txBody>
      </p:sp>
    </p:spTree>
    <p:extLst>
      <p:ext uri="{BB962C8B-B14F-4D97-AF65-F5344CB8AC3E}">
        <p14:creationId xmlns:p14="http://schemas.microsoft.com/office/powerpoint/2010/main" val="3574920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091FF8-BE1B-4C48-BF5C-2C76106C1F3F}"/>
              </a:ext>
            </a:extLst>
          </p:cNvPr>
          <p:cNvSpPr>
            <a:spLocks noGrp="1"/>
          </p:cNvSpPr>
          <p:nvPr>
            <p:ph type="title"/>
          </p:nvPr>
        </p:nvSpPr>
        <p:spPr/>
        <p:txBody>
          <a:bodyPr/>
          <a:lstStyle/>
          <a:p>
            <a:r>
              <a:rPr lang="it-IT" dirty="0"/>
              <a:t>Il superamento dell’ontologia: Infinito e Desiderio</a:t>
            </a:r>
          </a:p>
        </p:txBody>
      </p:sp>
      <p:sp>
        <p:nvSpPr>
          <p:cNvPr id="3" name="Segnaposto contenuto 2">
            <a:extLst>
              <a:ext uri="{FF2B5EF4-FFF2-40B4-BE49-F238E27FC236}">
                <a16:creationId xmlns:a16="http://schemas.microsoft.com/office/drawing/2014/main" id="{5F97C113-55A5-D544-8D38-2D18BA758653}"/>
              </a:ext>
            </a:extLst>
          </p:cNvPr>
          <p:cNvSpPr>
            <a:spLocks noGrp="1"/>
          </p:cNvSpPr>
          <p:nvPr>
            <p:ph idx="1"/>
          </p:nvPr>
        </p:nvSpPr>
        <p:spPr>
          <a:xfrm>
            <a:off x="2592925" y="2322787"/>
            <a:ext cx="8915400" cy="3777622"/>
          </a:xfrm>
        </p:spPr>
        <p:txBody>
          <a:bodyPr>
            <a:normAutofit lnSpcReduction="10000"/>
          </a:bodyPr>
          <a:lstStyle/>
          <a:p>
            <a:pPr marL="0" indent="0" algn="just">
              <a:buNone/>
            </a:pPr>
            <a:r>
              <a:rPr lang="it-IT" sz="2400" dirty="0">
                <a:latin typeface="Avenir" panose="02000503020000020003" pitchFamily="2" charset="0"/>
              </a:rPr>
              <a:t>La nozione cartesiana dell’idea dell’Infinito designa una relazione con un essere che mantiene la sua esteriorità totale rispetto a chi lo pensa. (TI, p.47-48)</a:t>
            </a:r>
          </a:p>
          <a:p>
            <a:pPr algn="just"/>
            <a:endParaRPr lang="it-IT" sz="2400" dirty="0">
              <a:latin typeface="Avenir" panose="02000503020000020003" pitchFamily="2" charset="0"/>
            </a:endParaRPr>
          </a:p>
          <a:p>
            <a:pPr marL="0" indent="0" algn="just">
              <a:buNone/>
            </a:pPr>
            <a:r>
              <a:rPr lang="it-IT" sz="2400" dirty="0">
                <a:latin typeface="Avenir" panose="02000503020000020003" pitchFamily="2" charset="0"/>
              </a:rPr>
              <a:t>L’infinito è il carattere proprio di un essere trascendente in quanto trascendente, l’infinito è l’assolutamente altro. (TI, p.47)</a:t>
            </a:r>
          </a:p>
          <a:p>
            <a:pPr marL="0" indent="0" algn="just">
              <a:buNone/>
            </a:pPr>
            <a:endParaRPr lang="it-IT" sz="2400" dirty="0">
              <a:latin typeface="Avenir" panose="02000503020000020003" pitchFamily="2" charset="0"/>
            </a:endParaRPr>
          </a:p>
          <a:p>
            <a:pPr marL="0" indent="0" algn="just">
              <a:buNone/>
            </a:pPr>
            <a:r>
              <a:rPr lang="it-IT" sz="2400" dirty="0">
                <a:latin typeface="Avenir" panose="02000503020000020003" pitchFamily="2" charset="0"/>
              </a:rPr>
              <a:t>Desiderio dell’Infinito che è suscitato dal Desiderabile invece di esserne soddisfatto (TI, p.48</a:t>
            </a:r>
            <a:r>
              <a:rPr lang="it-IT" dirty="0"/>
              <a:t>)</a:t>
            </a:r>
          </a:p>
          <a:p>
            <a:pPr marL="0" indent="0" algn="just">
              <a:buNone/>
            </a:pPr>
            <a:endParaRPr lang="it-IT" dirty="0"/>
          </a:p>
          <a:p>
            <a:pPr algn="just"/>
            <a:endParaRPr lang="it-IT" dirty="0"/>
          </a:p>
        </p:txBody>
      </p:sp>
    </p:spTree>
    <p:extLst>
      <p:ext uri="{BB962C8B-B14F-4D97-AF65-F5344CB8AC3E}">
        <p14:creationId xmlns:p14="http://schemas.microsoft.com/office/powerpoint/2010/main" val="3638404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D306B45-25EE-434D-ABA9-A27B79320C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572868C6-037B-E344-898D-23184EA57DB1}"/>
              </a:ext>
            </a:extLst>
          </p:cNvPr>
          <p:cNvSpPr>
            <a:spLocks noGrp="1"/>
          </p:cNvSpPr>
          <p:nvPr>
            <p:ph type="title"/>
          </p:nvPr>
        </p:nvSpPr>
        <p:spPr>
          <a:xfrm>
            <a:off x="1046019" y="942108"/>
            <a:ext cx="3256550" cy="4969113"/>
          </a:xfrm>
        </p:spPr>
        <p:txBody>
          <a:bodyPr anchor="ctr">
            <a:normAutofit/>
          </a:bodyPr>
          <a:lstStyle/>
          <a:p>
            <a:r>
              <a:rPr lang="it-IT" sz="3300">
                <a:solidFill>
                  <a:schemeClr val="tx2">
                    <a:lumMod val="75000"/>
                  </a:schemeClr>
                </a:solidFill>
              </a:rPr>
              <a:t>Il superamento dell’ontologia: Infinito e Desiderio</a:t>
            </a:r>
          </a:p>
        </p:txBody>
      </p:sp>
      <p:sp>
        <p:nvSpPr>
          <p:cNvPr id="10" name="Rectangle 9">
            <a:extLst>
              <a:ext uri="{FF2B5EF4-FFF2-40B4-BE49-F238E27FC236}">
                <a16:creationId xmlns:a16="http://schemas.microsoft.com/office/drawing/2014/main" id="{0A42F85E-4939-431E-8B4A-EC07C8E0A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27EBB3F9-D6F7-4F6A-8843-9FEBA15E49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5D2B17EF-74EB-4C33-B2E2-8E727B2E7D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1">
              <a:alpha val="30000"/>
            </a:schemeClr>
          </a:solidFill>
        </p:grpSpPr>
        <p:sp>
          <p:nvSpPr>
            <p:cNvPr id="15" name="Freeform 11">
              <a:extLst>
                <a:ext uri="{FF2B5EF4-FFF2-40B4-BE49-F238E27FC236}">
                  <a16:creationId xmlns:a16="http://schemas.microsoft.com/office/drawing/2014/main" id="{0A5F1F8A-3206-4B86-883F-65E98BB6E4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6" name="Freeform 12">
              <a:extLst>
                <a:ext uri="{FF2B5EF4-FFF2-40B4-BE49-F238E27FC236}">
                  <a16:creationId xmlns:a16="http://schemas.microsoft.com/office/drawing/2014/main" id="{6935F8C7-CC88-4243-9786-F3CDBF04A0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7" name="Freeform 13">
              <a:extLst>
                <a:ext uri="{FF2B5EF4-FFF2-40B4-BE49-F238E27FC236}">
                  <a16:creationId xmlns:a16="http://schemas.microsoft.com/office/drawing/2014/main" id="{9AF7BAD9-71B3-40D8-A089-EFF7FE67BD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8" name="Freeform 14">
              <a:extLst>
                <a:ext uri="{FF2B5EF4-FFF2-40B4-BE49-F238E27FC236}">
                  <a16:creationId xmlns:a16="http://schemas.microsoft.com/office/drawing/2014/main" id="{6467094F-AEF0-4D3B-BB76-8B3C1F08B9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9" name="Freeform 15">
              <a:extLst>
                <a:ext uri="{FF2B5EF4-FFF2-40B4-BE49-F238E27FC236}">
                  <a16:creationId xmlns:a16="http://schemas.microsoft.com/office/drawing/2014/main" id="{36F56AF9-DEF1-44E7-BF42-6AAC1AA9D1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0" name="Freeform 16">
              <a:extLst>
                <a:ext uri="{FF2B5EF4-FFF2-40B4-BE49-F238E27FC236}">
                  <a16:creationId xmlns:a16="http://schemas.microsoft.com/office/drawing/2014/main" id="{A43EBE71-20BA-4A40-A513-516678089D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1" name="Freeform 17">
              <a:extLst>
                <a:ext uri="{FF2B5EF4-FFF2-40B4-BE49-F238E27FC236}">
                  <a16:creationId xmlns:a16="http://schemas.microsoft.com/office/drawing/2014/main" id="{1DB39648-7B38-4D0B-93C5-048EC4A45C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2" name="Freeform 18">
              <a:extLst>
                <a:ext uri="{FF2B5EF4-FFF2-40B4-BE49-F238E27FC236}">
                  <a16:creationId xmlns:a16="http://schemas.microsoft.com/office/drawing/2014/main" id="{8DD2661F-DE5F-45EA-B30B-7C65896388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3" name="Freeform 19">
              <a:extLst>
                <a:ext uri="{FF2B5EF4-FFF2-40B4-BE49-F238E27FC236}">
                  <a16:creationId xmlns:a16="http://schemas.microsoft.com/office/drawing/2014/main" id="{ABF0A0E5-E68E-4183-A913-228692FD85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4" name="Freeform 20">
              <a:extLst>
                <a:ext uri="{FF2B5EF4-FFF2-40B4-BE49-F238E27FC236}">
                  <a16:creationId xmlns:a16="http://schemas.microsoft.com/office/drawing/2014/main" id="{615D8F55-8ACD-4EFE-A832-06E785479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5" name="Freeform 21">
              <a:extLst>
                <a:ext uri="{FF2B5EF4-FFF2-40B4-BE49-F238E27FC236}">
                  <a16:creationId xmlns:a16="http://schemas.microsoft.com/office/drawing/2014/main" id="{0FDF4201-8CEC-474B-A6B1-88039B704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6" name="Freeform 22">
              <a:extLst>
                <a:ext uri="{FF2B5EF4-FFF2-40B4-BE49-F238E27FC236}">
                  <a16:creationId xmlns:a16="http://schemas.microsoft.com/office/drawing/2014/main" id="{0F60AEA4-B25F-417E-93FC-59686DFBE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3" name="Segnaposto contenuto 2">
            <a:extLst>
              <a:ext uri="{FF2B5EF4-FFF2-40B4-BE49-F238E27FC236}">
                <a16:creationId xmlns:a16="http://schemas.microsoft.com/office/drawing/2014/main" id="{05AB062E-1C3D-064F-8422-47CCC0ABEA4C}"/>
              </a:ext>
            </a:extLst>
          </p:cNvPr>
          <p:cNvSpPr>
            <a:spLocks noGrp="1"/>
          </p:cNvSpPr>
          <p:nvPr>
            <p:ph idx="1"/>
          </p:nvPr>
        </p:nvSpPr>
        <p:spPr>
          <a:xfrm>
            <a:off x="5049062" y="942108"/>
            <a:ext cx="6455549" cy="4969114"/>
          </a:xfrm>
        </p:spPr>
        <p:txBody>
          <a:bodyPr anchor="ctr">
            <a:normAutofit/>
          </a:bodyPr>
          <a:lstStyle/>
          <a:p>
            <a:pPr marL="0" indent="0">
              <a:buNone/>
            </a:pPr>
            <a:r>
              <a:rPr lang="it-IT">
                <a:solidFill>
                  <a:schemeClr val="tx2">
                    <a:lumMod val="75000"/>
                  </a:schemeClr>
                </a:solidFill>
              </a:rPr>
              <a:t>IN SINTESI:</a:t>
            </a:r>
          </a:p>
          <a:p>
            <a:pPr>
              <a:buFont typeface="Wingdings" pitchFamily="2" charset="2"/>
              <a:buChar char="ü"/>
            </a:pPr>
            <a:r>
              <a:rPr lang="it-IT">
                <a:solidFill>
                  <a:schemeClr val="tx2">
                    <a:lumMod val="75000"/>
                  </a:schemeClr>
                </a:solidFill>
              </a:rPr>
              <a:t>la particolare struttura dell’idea di infinito, ripresa e sviluppata a partire da Cartesio, si concretizza nel soggetto come Desiderio e apre così ad una «relazione metafisica» tra Medesimo e Altro.</a:t>
            </a:r>
          </a:p>
          <a:p>
            <a:pPr marL="0" indent="0">
              <a:buNone/>
            </a:pPr>
            <a:endParaRPr lang="it-IT">
              <a:solidFill>
                <a:schemeClr val="tx2">
                  <a:lumMod val="75000"/>
                </a:schemeClr>
              </a:solidFill>
            </a:endParaRPr>
          </a:p>
          <a:p>
            <a:pPr>
              <a:buFont typeface="Wingdings" pitchFamily="2" charset="2"/>
              <a:buChar char="ü"/>
            </a:pPr>
            <a:r>
              <a:rPr lang="it-IT">
                <a:solidFill>
                  <a:schemeClr val="tx2">
                    <a:lumMod val="75000"/>
                  </a:schemeClr>
                </a:solidFill>
              </a:rPr>
              <a:t>il Desiderio tende ad un «Altro assolutamente Altro» (</a:t>
            </a:r>
            <a:r>
              <a:rPr lang="it-IT" b="1">
                <a:solidFill>
                  <a:schemeClr val="tx2">
                    <a:lumMod val="75000"/>
                  </a:schemeClr>
                </a:solidFill>
              </a:rPr>
              <a:t>Altri</a:t>
            </a:r>
            <a:r>
              <a:rPr lang="it-IT">
                <a:solidFill>
                  <a:schemeClr val="tx2">
                    <a:lumMod val="75000"/>
                  </a:schemeClr>
                </a:solidFill>
              </a:rPr>
              <a:t> – </a:t>
            </a:r>
            <a:r>
              <a:rPr lang="it-IT" i="1">
                <a:solidFill>
                  <a:schemeClr val="tx2">
                    <a:lumMod val="75000"/>
                  </a:schemeClr>
                </a:solidFill>
              </a:rPr>
              <a:t>Autrui</a:t>
            </a:r>
            <a:r>
              <a:rPr lang="it-IT">
                <a:solidFill>
                  <a:schemeClr val="tx2">
                    <a:lumMod val="75000"/>
                  </a:schemeClr>
                </a:solidFill>
              </a:rPr>
              <a:t>)</a:t>
            </a:r>
          </a:p>
          <a:p>
            <a:pPr marL="0" indent="0">
              <a:buNone/>
            </a:pPr>
            <a:endParaRPr lang="it-IT">
              <a:solidFill>
                <a:schemeClr val="tx2">
                  <a:lumMod val="75000"/>
                </a:schemeClr>
              </a:solidFill>
            </a:endParaRPr>
          </a:p>
          <a:p>
            <a:pPr>
              <a:buFont typeface="Wingdings" pitchFamily="2" charset="2"/>
              <a:buChar char="ü"/>
            </a:pPr>
            <a:r>
              <a:rPr lang="it-IT">
                <a:solidFill>
                  <a:schemeClr val="tx2">
                    <a:lumMod val="75000"/>
                  </a:schemeClr>
                </a:solidFill>
              </a:rPr>
              <a:t>Medesimo e Altro sono in rapporto ma «separati», si assolvono dalla relazione stessa</a:t>
            </a:r>
          </a:p>
        </p:txBody>
      </p:sp>
    </p:spTree>
    <p:extLst>
      <p:ext uri="{BB962C8B-B14F-4D97-AF65-F5344CB8AC3E}">
        <p14:creationId xmlns:p14="http://schemas.microsoft.com/office/powerpoint/2010/main" val="876639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DFAC40-6D5E-BB47-B7F9-D06042AE3526}"/>
              </a:ext>
            </a:extLst>
          </p:cNvPr>
          <p:cNvSpPr>
            <a:spLocks noGrp="1"/>
          </p:cNvSpPr>
          <p:nvPr>
            <p:ph type="title"/>
          </p:nvPr>
        </p:nvSpPr>
        <p:spPr/>
        <p:txBody>
          <a:bodyPr/>
          <a:lstStyle/>
          <a:p>
            <a:r>
              <a:rPr lang="it-IT" dirty="0"/>
              <a:t>Il superamento dell’ontologia: l’epifania del Volto</a:t>
            </a:r>
          </a:p>
        </p:txBody>
      </p:sp>
      <p:sp>
        <p:nvSpPr>
          <p:cNvPr id="3" name="Segnaposto contenuto 2">
            <a:extLst>
              <a:ext uri="{FF2B5EF4-FFF2-40B4-BE49-F238E27FC236}">
                <a16:creationId xmlns:a16="http://schemas.microsoft.com/office/drawing/2014/main" id="{1054ADFA-B1E1-B343-92C3-977F7CE4A8D5}"/>
              </a:ext>
            </a:extLst>
          </p:cNvPr>
          <p:cNvSpPr>
            <a:spLocks noGrp="1"/>
          </p:cNvSpPr>
          <p:nvPr>
            <p:ph idx="1"/>
          </p:nvPr>
        </p:nvSpPr>
        <p:spPr>
          <a:xfrm>
            <a:off x="2210839" y="2212428"/>
            <a:ext cx="8915400" cy="3777622"/>
          </a:xfrm>
        </p:spPr>
        <p:txBody>
          <a:bodyPr>
            <a:normAutofit/>
          </a:bodyPr>
          <a:lstStyle/>
          <a:p>
            <a:pPr marL="0" indent="0" algn="just">
              <a:buNone/>
            </a:pPr>
            <a:r>
              <a:rPr lang="it-IT" sz="2400" dirty="0">
                <a:latin typeface="Avenir" panose="02000503020000020003" pitchFamily="2" charset="0"/>
              </a:rPr>
              <a:t>L’infinito nel finito, il più nel meno che si attua attraverso l’idea dell’Infinito, si produce come Desiderio. [...] Desiderio perfettamente disinteressato – bontà. [...] Il che si produce positivamente nel possesso di un mondo di cui posso fare dono ad Altri, cioè come una </a:t>
            </a:r>
            <a:r>
              <a:rPr lang="it-IT" sz="2400" b="1" dirty="0">
                <a:latin typeface="Avenir" panose="02000503020000020003" pitchFamily="2" charset="0"/>
              </a:rPr>
              <a:t>presenza di fronte ad un volto</a:t>
            </a:r>
            <a:r>
              <a:rPr lang="it-IT" sz="2400" dirty="0">
                <a:latin typeface="Avenir" panose="02000503020000020003" pitchFamily="2" charset="0"/>
              </a:rPr>
              <a:t>. Infatti, la presenza di fronte ad un volto, il mio orientamento verso altri può perdere l’avidità dello sguardo solo mutandosi in generosità.</a:t>
            </a:r>
          </a:p>
          <a:p>
            <a:pPr marL="0" indent="0" algn="just">
              <a:buNone/>
            </a:pPr>
            <a:r>
              <a:rPr lang="it-IT" sz="2400" dirty="0">
                <a:latin typeface="Avenir" panose="02000503020000020003" pitchFamily="2" charset="0"/>
              </a:rPr>
              <a:t>(TI, p.48)</a:t>
            </a:r>
          </a:p>
          <a:p>
            <a:pPr marL="0" indent="0" algn="just">
              <a:buNone/>
            </a:pPr>
            <a:endParaRPr lang="it-IT" sz="2400" dirty="0">
              <a:latin typeface="Avenir" panose="02000503020000020003" pitchFamily="2" charset="0"/>
            </a:endParaRPr>
          </a:p>
        </p:txBody>
      </p:sp>
    </p:spTree>
    <p:extLst>
      <p:ext uri="{BB962C8B-B14F-4D97-AF65-F5344CB8AC3E}">
        <p14:creationId xmlns:p14="http://schemas.microsoft.com/office/powerpoint/2010/main" val="4053145267"/>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51</TotalTime>
  <Words>1137</Words>
  <Application>Microsoft Macintosh PowerPoint</Application>
  <PresentationFormat>Widescreen</PresentationFormat>
  <Paragraphs>94</Paragraphs>
  <Slides>16</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16</vt:i4>
      </vt:variant>
    </vt:vector>
  </HeadingPairs>
  <TitlesOfParts>
    <vt:vector size="23" baseType="lpstr">
      <vt:lpstr>Arial</vt:lpstr>
      <vt:lpstr>Avenir</vt:lpstr>
      <vt:lpstr>Century Gothic</vt:lpstr>
      <vt:lpstr>Courier New</vt:lpstr>
      <vt:lpstr>Wingdings</vt:lpstr>
      <vt:lpstr>Wingdings 3</vt:lpstr>
      <vt:lpstr>Filo</vt:lpstr>
      <vt:lpstr>Il pensiero metafisico di Emmanuel Lèvinas</vt:lpstr>
      <vt:lpstr>Il pensiero metafisico di Lèvinas</vt:lpstr>
      <vt:lpstr>La critica all’ontologia</vt:lpstr>
      <vt:lpstr>La critica all’ontologia</vt:lpstr>
      <vt:lpstr>La critica all’ontologia</vt:lpstr>
      <vt:lpstr>Il superamento dell’ontologia</vt:lpstr>
      <vt:lpstr>Il superamento dell’ontologia: Infinito e Desiderio</vt:lpstr>
      <vt:lpstr>Il superamento dell’ontologia: Infinito e Desiderio</vt:lpstr>
      <vt:lpstr>Il superamento dell’ontologia: l’epifania del Volto</vt:lpstr>
      <vt:lpstr>Il superamento dell’ontologia: l’epifania del Volto</vt:lpstr>
      <vt:lpstr>Il superamento dell’ontologia: l’epifania del Volto</vt:lpstr>
      <vt:lpstr>Il superamento dell’ontologia: l’epifania del Volto</vt:lpstr>
      <vt:lpstr>Dio: un pensiero possibile?</vt:lpstr>
      <vt:lpstr>Dio: un pensiero possibile?</vt:lpstr>
      <vt:lpstr>La «lezione» di Lèvinas</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pensiero metafisico di Emmanuel Lèvinas</dc:title>
  <dc:creator>hws</dc:creator>
  <cp:lastModifiedBy>Microsoft Office User</cp:lastModifiedBy>
  <cp:revision>2</cp:revision>
  <dcterms:created xsi:type="dcterms:W3CDTF">2022-04-08T16:19:24Z</dcterms:created>
  <dcterms:modified xsi:type="dcterms:W3CDTF">2022-04-08T17:49:16Z</dcterms:modified>
</cp:coreProperties>
</file>