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sldIdLst>
    <p:sldId id="256" r:id="rId2"/>
    <p:sldId id="345" r:id="rId3"/>
    <p:sldId id="261" r:id="rId4"/>
    <p:sldId id="295" r:id="rId5"/>
    <p:sldId id="364" r:id="rId6"/>
    <p:sldId id="264" r:id="rId7"/>
    <p:sldId id="296" r:id="rId8"/>
    <p:sldId id="289" r:id="rId9"/>
    <p:sldId id="290" r:id="rId10"/>
    <p:sldId id="297" r:id="rId11"/>
    <p:sldId id="358" r:id="rId12"/>
    <p:sldId id="311" r:id="rId13"/>
    <p:sldId id="363" r:id="rId14"/>
    <p:sldId id="346" r:id="rId15"/>
    <p:sldId id="347" r:id="rId16"/>
    <p:sldId id="361" r:id="rId17"/>
    <p:sldId id="362" r:id="rId18"/>
    <p:sldId id="275" r:id="rId19"/>
    <p:sldId id="309" r:id="rId20"/>
    <p:sldId id="310" r:id="rId21"/>
    <p:sldId id="288" r:id="rId22"/>
    <p:sldId id="291" r:id="rId23"/>
    <p:sldId id="349" r:id="rId24"/>
    <p:sldId id="343" r:id="rId25"/>
    <p:sldId id="326" r:id="rId26"/>
    <p:sldId id="332" r:id="rId27"/>
    <p:sldId id="327" r:id="rId28"/>
    <p:sldId id="333" r:id="rId29"/>
    <p:sldId id="328" r:id="rId30"/>
    <p:sldId id="329" r:id="rId31"/>
    <p:sldId id="331" r:id="rId32"/>
    <p:sldId id="334" r:id="rId33"/>
    <p:sldId id="335" r:id="rId34"/>
    <p:sldId id="336" r:id="rId35"/>
    <p:sldId id="337" r:id="rId36"/>
    <p:sldId id="365" r:id="rId37"/>
    <p:sldId id="366" r:id="rId38"/>
    <p:sldId id="367" r:id="rId3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DCF"/>
    <a:srgbClr val="FF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19" autoAdjust="0"/>
    <p:restoredTop sz="94660"/>
  </p:normalViewPr>
  <p:slideViewPr>
    <p:cSldViewPr snapToGrid="0">
      <p:cViewPr varScale="1">
        <p:scale>
          <a:sx n="57" d="100"/>
          <a:sy n="57" d="100"/>
        </p:scale>
        <p:origin x="9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oglio_di_lavoro_di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Foglio1!$B$3</c:f>
              <c:strCache>
                <c:ptCount val="1"/>
                <c:pt idx="0">
                  <c:v>Per nulla/poco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Foglio1!$C$2:$E$2</c:f>
              <c:strCache>
                <c:ptCount val="3"/>
                <c:pt idx="0">
                  <c:v>M</c:v>
                </c:pt>
                <c:pt idx="1">
                  <c:v>F</c:v>
                </c:pt>
                <c:pt idx="2">
                  <c:v>TOT</c:v>
                </c:pt>
              </c:strCache>
            </c:strRef>
          </c:cat>
          <c:val>
            <c:numRef>
              <c:f>Foglio1!$C$3:$E$3</c:f>
              <c:numCache>
                <c:formatCode>General</c:formatCode>
                <c:ptCount val="3"/>
                <c:pt idx="0">
                  <c:v>63.8</c:v>
                </c:pt>
                <c:pt idx="1">
                  <c:v>54.8</c:v>
                </c:pt>
                <c:pt idx="2">
                  <c:v>59.4</c:v>
                </c:pt>
              </c:numCache>
            </c:numRef>
          </c:val>
          <c:extLst>
            <c:ext xmlns:c16="http://schemas.microsoft.com/office/drawing/2014/chart" uri="{C3380CC4-5D6E-409C-BE32-E72D297353CC}">
              <c16:uniqueId val="{00000000-5008-4C7D-BF56-516B8D385004}"/>
            </c:ext>
          </c:extLst>
        </c:ser>
        <c:ser>
          <c:idx val="1"/>
          <c:order val="1"/>
          <c:tx>
            <c:strRef>
              <c:f>Foglio1!$B$4</c:f>
              <c:strCache>
                <c:ptCount val="1"/>
                <c:pt idx="0">
                  <c:v>Abbastanza/molto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Foglio1!$C$2:$E$2</c:f>
              <c:strCache>
                <c:ptCount val="3"/>
                <c:pt idx="0">
                  <c:v>M</c:v>
                </c:pt>
                <c:pt idx="1">
                  <c:v>F</c:v>
                </c:pt>
                <c:pt idx="2">
                  <c:v>TOT</c:v>
                </c:pt>
              </c:strCache>
            </c:strRef>
          </c:cat>
          <c:val>
            <c:numRef>
              <c:f>Foglio1!$C$4:$E$4</c:f>
              <c:numCache>
                <c:formatCode>General</c:formatCode>
                <c:ptCount val="3"/>
                <c:pt idx="0">
                  <c:v>36.200000000000003</c:v>
                </c:pt>
                <c:pt idx="1">
                  <c:v>45.2</c:v>
                </c:pt>
                <c:pt idx="2">
                  <c:v>40.6</c:v>
                </c:pt>
              </c:numCache>
            </c:numRef>
          </c:val>
          <c:extLst>
            <c:ext xmlns:c16="http://schemas.microsoft.com/office/drawing/2014/chart" uri="{C3380CC4-5D6E-409C-BE32-E72D297353CC}">
              <c16:uniqueId val="{00000001-5008-4C7D-BF56-516B8D385004}"/>
            </c:ext>
          </c:extLst>
        </c:ser>
        <c:dLbls>
          <c:showLegendKey val="0"/>
          <c:showVal val="0"/>
          <c:showCatName val="0"/>
          <c:showSerName val="0"/>
          <c:showPercent val="0"/>
          <c:showBubbleSize val="0"/>
        </c:dLbls>
        <c:gapWidth val="219"/>
        <c:overlap val="-27"/>
        <c:axId val="1463028832"/>
        <c:axId val="1498802000"/>
      </c:barChart>
      <c:catAx>
        <c:axId val="14630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it-IT"/>
          </a:p>
        </c:txPr>
        <c:crossAx val="1498802000"/>
        <c:crosses val="autoZero"/>
        <c:auto val="1"/>
        <c:lblAlgn val="ctr"/>
        <c:lblOffset val="100"/>
        <c:noMultiLvlLbl val="0"/>
      </c:catAx>
      <c:valAx>
        <c:axId val="149880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46302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'14'!$B$4:$B$18</c:f>
              <c:strCache>
                <c:ptCount val="15"/>
                <c:pt idx="0">
                  <c:v>Costrizione</c:v>
                </c:pt>
                <c:pt idx="1">
                  <c:v>Paura</c:v>
                </c:pt>
                <c:pt idx="2">
                  <c:v>Dubbio</c:v>
                </c:pt>
                <c:pt idx="3">
                  <c:v>Incontro</c:v>
                </c:pt>
                <c:pt idx="4">
                  <c:v>Libertà</c:v>
                </c:pt>
                <c:pt idx="5">
                  <c:v>Invito</c:v>
                </c:pt>
                <c:pt idx="6">
                  <c:v>Sacerdozio</c:v>
                </c:pt>
                <c:pt idx="7">
                  <c:v>Vita consacrata</c:v>
                </c:pt>
                <c:pt idx="8">
                  <c:v>Matromonio/famiglia</c:v>
                </c:pt>
                <c:pt idx="9">
                  <c:v>Fede</c:v>
                </c:pt>
                <c:pt idx="10">
                  <c:v>Realizzazione personale</c:v>
                </c:pt>
                <c:pt idx="11">
                  <c:v>Dono di sé</c:v>
                </c:pt>
                <c:pt idx="12">
                  <c:v>Servizio</c:v>
                </c:pt>
                <c:pt idx="13">
                  <c:v>Chiamata divina</c:v>
                </c:pt>
                <c:pt idx="14">
                  <c:v>Progetto di vita</c:v>
                </c:pt>
              </c:strCache>
            </c:strRef>
          </c:cat>
          <c:val>
            <c:numRef>
              <c:f>'14'!$C$4:$C$18</c:f>
              <c:numCache>
                <c:formatCode>0.0</c:formatCode>
                <c:ptCount val="15"/>
                <c:pt idx="0">
                  <c:v>5.7492371503224984</c:v>
                </c:pt>
                <c:pt idx="1">
                  <c:v>7.805733706079045</c:v>
                </c:pt>
                <c:pt idx="2">
                  <c:v>10.532807104094722</c:v>
                </c:pt>
                <c:pt idx="3">
                  <c:v>23.368780719545395</c:v>
                </c:pt>
                <c:pt idx="4">
                  <c:v>26.066619159860405</c:v>
                </c:pt>
                <c:pt idx="5">
                  <c:v>27.485428200771072</c:v>
                </c:pt>
                <c:pt idx="6">
                  <c:v>37.561439090792817</c:v>
                </c:pt>
                <c:pt idx="7">
                  <c:v>38.153446984231394</c:v>
                </c:pt>
                <c:pt idx="8">
                  <c:v>39.04876756381443</c:v>
                </c:pt>
                <c:pt idx="9">
                  <c:v>44.865610553819728</c:v>
                </c:pt>
                <c:pt idx="10">
                  <c:v>45.016353304463813</c:v>
                </c:pt>
                <c:pt idx="11">
                  <c:v>45.844981636792191</c:v>
                </c:pt>
                <c:pt idx="12">
                  <c:v>49.026110471596411</c:v>
                </c:pt>
                <c:pt idx="13">
                  <c:v>52.142374244002262</c:v>
                </c:pt>
                <c:pt idx="14">
                  <c:v>53.198487090938997</c:v>
                </c:pt>
              </c:numCache>
            </c:numRef>
          </c:val>
          <c:extLst>
            <c:ext xmlns:c16="http://schemas.microsoft.com/office/drawing/2014/chart" uri="{C3380CC4-5D6E-409C-BE32-E72D297353CC}">
              <c16:uniqueId val="{00000000-67F7-41FE-8CBD-A8D87A763AD5}"/>
            </c:ext>
          </c:extLst>
        </c:ser>
        <c:dLbls>
          <c:showLegendKey val="0"/>
          <c:showVal val="0"/>
          <c:showCatName val="0"/>
          <c:showSerName val="0"/>
          <c:showPercent val="0"/>
          <c:showBubbleSize val="0"/>
        </c:dLbls>
        <c:gapWidth val="182"/>
        <c:axId val="-423163120"/>
        <c:axId val="-423166384"/>
      </c:barChart>
      <c:catAx>
        <c:axId val="-42316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423166384"/>
        <c:crosses val="autoZero"/>
        <c:auto val="1"/>
        <c:lblAlgn val="ctr"/>
        <c:lblOffset val="100"/>
        <c:noMultiLvlLbl val="0"/>
      </c:catAx>
      <c:valAx>
        <c:axId val="-4231663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31631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'2'!$B$5</c:f>
              <c:strCache>
                <c:ptCount val="1"/>
                <c:pt idx="0">
                  <c:v>Molto/Moltissimo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'2'!$A$6:$A$12</c:f>
              <c:strCache>
                <c:ptCount val="7"/>
                <c:pt idx="0">
                  <c:v>Avere notorietà pubblica</c:v>
                </c:pt>
                <c:pt idx="1">
                  <c:v>Svolgere un'attività che produce valore sociale o politico</c:v>
                </c:pt>
                <c:pt idx="2">
                  <c:v>Fare carriera</c:v>
                </c:pt>
                <c:pt idx="3">
                  <c:v>Avere dei figli</c:v>
                </c:pt>
                <c:pt idx="4">
                  <c:v>Avere una propria famiglia</c:v>
                </c:pt>
                <c:pt idx="5">
                  <c:v>Avere un lavoro stabile</c:v>
                </c:pt>
                <c:pt idx="6">
                  <c:v>Fare un lavoro che corrisponde alle proprie attitudini</c:v>
                </c:pt>
              </c:strCache>
            </c:strRef>
          </c:cat>
          <c:val>
            <c:numRef>
              <c:f>'2'!$B$6:$B$12</c:f>
              <c:numCache>
                <c:formatCode>0.0</c:formatCode>
                <c:ptCount val="7"/>
                <c:pt idx="0">
                  <c:v>16.630122969540828</c:v>
                </c:pt>
                <c:pt idx="1">
                  <c:v>56.193243070401437</c:v>
                </c:pt>
                <c:pt idx="2">
                  <c:v>57.422024886257745</c:v>
                </c:pt>
                <c:pt idx="3">
                  <c:v>68.099999999999994</c:v>
                </c:pt>
                <c:pt idx="4">
                  <c:v>80.011511264594645</c:v>
                </c:pt>
                <c:pt idx="5">
                  <c:v>82.2</c:v>
                </c:pt>
                <c:pt idx="6">
                  <c:v>89.3</c:v>
                </c:pt>
              </c:numCache>
            </c:numRef>
          </c:val>
          <c:extLst>
            <c:ext xmlns:c16="http://schemas.microsoft.com/office/drawing/2014/chart" uri="{C3380CC4-5D6E-409C-BE32-E72D297353CC}">
              <c16:uniqueId val="{00000000-E210-4F2B-9165-FC33CDA88363}"/>
            </c:ext>
          </c:extLst>
        </c:ser>
        <c:ser>
          <c:idx val="1"/>
          <c:order val="1"/>
          <c:tx>
            <c:strRef>
              <c:f>'2'!$C$5</c:f>
              <c:strCache>
                <c:ptCount val="1"/>
                <c:pt idx="0">
                  <c:v>Abbastanza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'2'!$A$6:$A$12</c:f>
              <c:strCache>
                <c:ptCount val="7"/>
                <c:pt idx="0">
                  <c:v>Avere notorietà pubblica</c:v>
                </c:pt>
                <c:pt idx="1">
                  <c:v>Svolgere un'attività che produce valore sociale o politico</c:v>
                </c:pt>
                <c:pt idx="2">
                  <c:v>Fare carriera</c:v>
                </c:pt>
                <c:pt idx="3">
                  <c:v>Avere dei figli</c:v>
                </c:pt>
                <c:pt idx="4">
                  <c:v>Avere una propria famiglia</c:v>
                </c:pt>
                <c:pt idx="5">
                  <c:v>Avere un lavoro stabile</c:v>
                </c:pt>
                <c:pt idx="6">
                  <c:v>Fare un lavoro che corrisponde alle proprie attitudini</c:v>
                </c:pt>
              </c:strCache>
            </c:strRef>
          </c:cat>
          <c:val>
            <c:numRef>
              <c:f>'2'!$C$6:$C$12</c:f>
              <c:numCache>
                <c:formatCode>0.0</c:formatCode>
                <c:ptCount val="7"/>
                <c:pt idx="0">
                  <c:v>20.377679109795537</c:v>
                </c:pt>
                <c:pt idx="1">
                  <c:v>24.281459555263208</c:v>
                </c:pt>
                <c:pt idx="2">
                  <c:v>23.22534670832648</c:v>
                </c:pt>
                <c:pt idx="3">
                  <c:v>14.773703155548246</c:v>
                </c:pt>
                <c:pt idx="4">
                  <c:v>10.57391876336129</c:v>
                </c:pt>
                <c:pt idx="5">
                  <c:v>12.975753256957006</c:v>
                </c:pt>
                <c:pt idx="6">
                  <c:v>8.3155182809844863</c:v>
                </c:pt>
              </c:numCache>
            </c:numRef>
          </c:val>
          <c:extLst>
            <c:ext xmlns:c16="http://schemas.microsoft.com/office/drawing/2014/chart" uri="{C3380CC4-5D6E-409C-BE32-E72D297353CC}">
              <c16:uniqueId val="{00000001-E210-4F2B-9165-FC33CDA88363}"/>
            </c:ext>
          </c:extLst>
        </c:ser>
        <c:ser>
          <c:idx val="2"/>
          <c:order val="2"/>
          <c:tx>
            <c:strRef>
              <c:f>'2'!$D$5</c:f>
              <c:strCache>
                <c:ptCount val="1"/>
                <c:pt idx="0">
                  <c:v>Per nulla/Poco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'2'!$A$6:$A$12</c:f>
              <c:strCache>
                <c:ptCount val="7"/>
                <c:pt idx="0">
                  <c:v>Avere notorietà pubblica</c:v>
                </c:pt>
                <c:pt idx="1">
                  <c:v>Svolgere un'attività che produce valore sociale o politico</c:v>
                </c:pt>
                <c:pt idx="2">
                  <c:v>Fare carriera</c:v>
                </c:pt>
                <c:pt idx="3">
                  <c:v>Avere dei figli</c:v>
                </c:pt>
                <c:pt idx="4">
                  <c:v>Avere una propria famiglia</c:v>
                </c:pt>
                <c:pt idx="5">
                  <c:v>Avere un lavoro stabile</c:v>
                </c:pt>
                <c:pt idx="6">
                  <c:v>Fare un lavoro che corrisponde alle proprie attitudini</c:v>
                </c:pt>
              </c:strCache>
            </c:strRef>
          </c:cat>
          <c:val>
            <c:numRef>
              <c:f>'2'!$D$6:$D$12</c:f>
              <c:numCache>
                <c:formatCode>0.0</c:formatCode>
                <c:ptCount val="7"/>
                <c:pt idx="0">
                  <c:v>62.992197920663642</c:v>
                </c:pt>
                <c:pt idx="1">
                  <c:v>19.525297374335363</c:v>
                </c:pt>
                <c:pt idx="2">
                  <c:v>19.352628405415775</c:v>
                </c:pt>
                <c:pt idx="3">
                  <c:v>17.064992965338305</c:v>
                </c:pt>
                <c:pt idx="4">
                  <c:v>9.4145699720440721</c:v>
                </c:pt>
                <c:pt idx="5">
                  <c:v>4.7643845127811577</c:v>
                </c:pt>
                <c:pt idx="6">
                  <c:v>2.441118968005993</c:v>
                </c:pt>
              </c:numCache>
            </c:numRef>
          </c:val>
          <c:extLst>
            <c:ext xmlns:c16="http://schemas.microsoft.com/office/drawing/2014/chart" uri="{C3380CC4-5D6E-409C-BE32-E72D297353CC}">
              <c16:uniqueId val="{00000002-E210-4F2B-9165-FC33CDA88363}"/>
            </c:ext>
          </c:extLst>
        </c:ser>
        <c:dLbls>
          <c:showLegendKey val="0"/>
          <c:showVal val="0"/>
          <c:showCatName val="0"/>
          <c:showSerName val="0"/>
          <c:showPercent val="0"/>
          <c:showBubbleSize val="0"/>
        </c:dLbls>
        <c:gapWidth val="150"/>
        <c:overlap val="100"/>
        <c:axId val="-557638784"/>
        <c:axId val="-557640416"/>
      </c:barChart>
      <c:catAx>
        <c:axId val="-55763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557640416"/>
        <c:crosses val="autoZero"/>
        <c:auto val="1"/>
        <c:lblAlgn val="l"/>
        <c:lblOffset val="100"/>
        <c:noMultiLvlLbl val="0"/>
      </c:catAx>
      <c:valAx>
        <c:axId val="-55764041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5763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1652C-BC8E-439D-AFA6-5BC9A463AAE5}"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it-IT"/>
        </a:p>
      </dgm:t>
    </dgm:pt>
    <dgm:pt modelId="{A190614F-5DA8-4551-B687-44227D5DB71E}">
      <dgm:prSet phldrT="[Testo]"/>
      <dgm:spPr/>
      <dgm:t>
        <a:bodyPr/>
        <a:lstStyle/>
        <a:p>
          <a:r>
            <a:rPr lang="it-IT" b="1" dirty="0">
              <a:solidFill>
                <a:srgbClr val="002060"/>
              </a:solidFill>
            </a:rPr>
            <a:t>Ordine</a:t>
          </a:r>
        </a:p>
        <a:p>
          <a:r>
            <a:rPr lang="it-IT" b="1" dirty="0">
              <a:solidFill>
                <a:srgbClr val="002060"/>
              </a:solidFill>
            </a:rPr>
            <a:t>Sicurezza	</a:t>
          </a:r>
        </a:p>
      </dgm:t>
    </dgm:pt>
    <dgm:pt modelId="{9B0ED079-3D48-444F-9A35-DAEE59626E30}" type="parTrans" cxnId="{426F1D57-9B3F-410E-8D11-CEA442F65656}">
      <dgm:prSet/>
      <dgm:spPr/>
      <dgm:t>
        <a:bodyPr/>
        <a:lstStyle/>
        <a:p>
          <a:endParaRPr lang="it-IT"/>
        </a:p>
      </dgm:t>
    </dgm:pt>
    <dgm:pt modelId="{6E2EB3E9-CE8A-46F7-B1B5-4A44E1003DA4}" type="sibTrans" cxnId="{426F1D57-9B3F-410E-8D11-CEA442F65656}">
      <dgm:prSet/>
      <dgm:spPr/>
      <dgm:t>
        <a:bodyPr/>
        <a:lstStyle/>
        <a:p>
          <a:endParaRPr lang="it-IT"/>
        </a:p>
      </dgm:t>
    </dgm:pt>
    <dgm:pt modelId="{527F8BFA-9CB8-4F05-BA18-667EC0FC71B0}">
      <dgm:prSet phldrT="[Testo]"/>
      <dgm:spPr/>
      <dgm:t>
        <a:bodyPr/>
        <a:lstStyle/>
        <a:p>
          <a:r>
            <a:rPr lang="it-IT" b="1" dirty="0"/>
            <a:t>Differenze</a:t>
          </a:r>
        </a:p>
        <a:p>
          <a:r>
            <a:rPr lang="it-IT" b="1" dirty="0"/>
            <a:t>Libertà</a:t>
          </a:r>
        </a:p>
      </dgm:t>
    </dgm:pt>
    <dgm:pt modelId="{9D633C42-B56E-46D8-ABB3-B623F40B7FAC}" type="parTrans" cxnId="{3ECCA470-3812-40B5-AF6F-98EBDB209232}">
      <dgm:prSet/>
      <dgm:spPr/>
      <dgm:t>
        <a:bodyPr/>
        <a:lstStyle/>
        <a:p>
          <a:endParaRPr lang="it-IT"/>
        </a:p>
      </dgm:t>
    </dgm:pt>
    <dgm:pt modelId="{3675CB1C-0AC4-489A-9078-73047499A46D}" type="sibTrans" cxnId="{3ECCA470-3812-40B5-AF6F-98EBDB209232}">
      <dgm:prSet/>
      <dgm:spPr/>
      <dgm:t>
        <a:bodyPr/>
        <a:lstStyle/>
        <a:p>
          <a:endParaRPr lang="it-IT"/>
        </a:p>
      </dgm:t>
    </dgm:pt>
    <dgm:pt modelId="{A35C6302-B264-4BC0-831B-6D5931F939E4}" type="pres">
      <dgm:prSet presAssocID="{5111652C-BC8E-439D-AFA6-5BC9A463AAE5}" presName="Name0" presStyleCnt="0">
        <dgm:presLayoutVars>
          <dgm:chMax val="2"/>
          <dgm:chPref val="2"/>
          <dgm:dir/>
          <dgm:animOne/>
          <dgm:resizeHandles val="exact"/>
        </dgm:presLayoutVars>
      </dgm:prSet>
      <dgm:spPr/>
      <dgm:t>
        <a:bodyPr/>
        <a:lstStyle/>
        <a:p>
          <a:endParaRPr lang="it-IT"/>
        </a:p>
      </dgm:t>
    </dgm:pt>
    <dgm:pt modelId="{AE7EB796-8F14-45A3-A100-E2434FDE3CC1}" type="pres">
      <dgm:prSet presAssocID="{5111652C-BC8E-439D-AFA6-5BC9A463AAE5}" presName="Background" presStyleLbl="bgImgPlace1" presStyleIdx="0" presStyleCnt="1"/>
      <dgm:spPr/>
    </dgm:pt>
    <dgm:pt modelId="{0537C6D0-8AF4-45B2-9D2A-4F6DEAA3B934}" type="pres">
      <dgm:prSet presAssocID="{5111652C-BC8E-439D-AFA6-5BC9A463AAE5}" presName="ParentText1" presStyleLbl="revTx" presStyleIdx="0" presStyleCnt="2">
        <dgm:presLayoutVars>
          <dgm:chMax val="0"/>
          <dgm:chPref val="0"/>
          <dgm:bulletEnabled val="1"/>
        </dgm:presLayoutVars>
      </dgm:prSet>
      <dgm:spPr/>
      <dgm:t>
        <a:bodyPr/>
        <a:lstStyle/>
        <a:p>
          <a:endParaRPr lang="it-IT"/>
        </a:p>
      </dgm:t>
    </dgm:pt>
    <dgm:pt modelId="{152978F5-B33B-4DA4-89C2-7591CE4108FE}" type="pres">
      <dgm:prSet presAssocID="{5111652C-BC8E-439D-AFA6-5BC9A463AAE5}" presName="ParentText2" presStyleLbl="revTx" presStyleIdx="1" presStyleCnt="2">
        <dgm:presLayoutVars>
          <dgm:chMax val="0"/>
          <dgm:chPref val="0"/>
          <dgm:bulletEnabled val="1"/>
        </dgm:presLayoutVars>
      </dgm:prSet>
      <dgm:spPr/>
      <dgm:t>
        <a:bodyPr/>
        <a:lstStyle/>
        <a:p>
          <a:endParaRPr lang="it-IT"/>
        </a:p>
      </dgm:t>
    </dgm:pt>
    <dgm:pt modelId="{9EE0D5F3-1A0A-44C1-A568-85D5E99557BA}" type="pres">
      <dgm:prSet presAssocID="{5111652C-BC8E-439D-AFA6-5BC9A463AAE5}" presName="Plus" presStyleLbl="alignNode1" presStyleIdx="0" presStyleCnt="2"/>
      <dgm:spPr>
        <a:solidFill>
          <a:srgbClr val="FF0000"/>
        </a:solidFill>
      </dgm:spPr>
    </dgm:pt>
    <dgm:pt modelId="{7415E729-366A-450B-883D-E364DBFE358C}" type="pres">
      <dgm:prSet presAssocID="{5111652C-BC8E-439D-AFA6-5BC9A463AAE5}" presName="Minus" presStyleLbl="alignNode1" presStyleIdx="1" presStyleCnt="2"/>
      <dgm:spPr>
        <a:solidFill>
          <a:srgbClr val="00B050"/>
        </a:solidFill>
      </dgm:spPr>
    </dgm:pt>
    <dgm:pt modelId="{9A978974-C558-4BF6-A5FF-B1665F7A0035}" type="pres">
      <dgm:prSet presAssocID="{5111652C-BC8E-439D-AFA6-5BC9A463AAE5}" presName="Divider" presStyleLbl="parChTrans1D1" presStyleIdx="0" presStyleCnt="1"/>
      <dgm:spPr/>
    </dgm:pt>
  </dgm:ptLst>
  <dgm:cxnLst>
    <dgm:cxn modelId="{426F1D57-9B3F-410E-8D11-CEA442F65656}" srcId="{5111652C-BC8E-439D-AFA6-5BC9A463AAE5}" destId="{A190614F-5DA8-4551-B687-44227D5DB71E}" srcOrd="0" destOrd="0" parTransId="{9B0ED079-3D48-444F-9A35-DAEE59626E30}" sibTransId="{6E2EB3E9-CE8A-46F7-B1B5-4A44E1003DA4}"/>
    <dgm:cxn modelId="{383395DD-E379-4127-ADE6-9E941F3BD992}" type="presOf" srcId="{527F8BFA-9CB8-4F05-BA18-667EC0FC71B0}" destId="{152978F5-B33B-4DA4-89C2-7591CE4108FE}" srcOrd="0" destOrd="0" presId="urn:microsoft.com/office/officeart/2009/3/layout/PlusandMinus"/>
    <dgm:cxn modelId="{225F7FD8-64C6-490F-B470-B7E62404574D}" type="presOf" srcId="{A190614F-5DA8-4551-B687-44227D5DB71E}" destId="{0537C6D0-8AF4-45B2-9D2A-4F6DEAA3B934}" srcOrd="0" destOrd="0" presId="urn:microsoft.com/office/officeart/2009/3/layout/PlusandMinus"/>
    <dgm:cxn modelId="{5BF349A4-766F-4934-A9D5-DBABC7390EA1}" type="presOf" srcId="{5111652C-BC8E-439D-AFA6-5BC9A463AAE5}" destId="{A35C6302-B264-4BC0-831B-6D5931F939E4}" srcOrd="0" destOrd="0" presId="urn:microsoft.com/office/officeart/2009/3/layout/PlusandMinus"/>
    <dgm:cxn modelId="{3ECCA470-3812-40B5-AF6F-98EBDB209232}" srcId="{5111652C-BC8E-439D-AFA6-5BC9A463AAE5}" destId="{527F8BFA-9CB8-4F05-BA18-667EC0FC71B0}" srcOrd="1" destOrd="0" parTransId="{9D633C42-B56E-46D8-ABB3-B623F40B7FAC}" sibTransId="{3675CB1C-0AC4-489A-9078-73047499A46D}"/>
    <dgm:cxn modelId="{F4B81C38-6044-479B-81DA-3E02FB17CAF4}" type="presParOf" srcId="{A35C6302-B264-4BC0-831B-6D5931F939E4}" destId="{AE7EB796-8F14-45A3-A100-E2434FDE3CC1}" srcOrd="0" destOrd="0" presId="urn:microsoft.com/office/officeart/2009/3/layout/PlusandMinus"/>
    <dgm:cxn modelId="{CA92E936-A434-4B90-B3FA-974FB0FFAE88}" type="presParOf" srcId="{A35C6302-B264-4BC0-831B-6D5931F939E4}" destId="{0537C6D0-8AF4-45B2-9D2A-4F6DEAA3B934}" srcOrd="1" destOrd="0" presId="urn:microsoft.com/office/officeart/2009/3/layout/PlusandMinus"/>
    <dgm:cxn modelId="{33CA4057-4300-4D0C-81F2-72BED8BD358C}" type="presParOf" srcId="{A35C6302-B264-4BC0-831B-6D5931F939E4}" destId="{152978F5-B33B-4DA4-89C2-7591CE4108FE}" srcOrd="2" destOrd="0" presId="urn:microsoft.com/office/officeart/2009/3/layout/PlusandMinus"/>
    <dgm:cxn modelId="{4B3FAE6A-29F5-49E3-B1AC-56EDDCD2B4D9}" type="presParOf" srcId="{A35C6302-B264-4BC0-831B-6D5931F939E4}" destId="{9EE0D5F3-1A0A-44C1-A568-85D5E99557BA}" srcOrd="3" destOrd="0" presId="urn:microsoft.com/office/officeart/2009/3/layout/PlusandMinus"/>
    <dgm:cxn modelId="{05CE686D-7D37-4396-9E2D-C0E4B5B99EBB}" type="presParOf" srcId="{A35C6302-B264-4BC0-831B-6D5931F939E4}" destId="{7415E729-366A-450B-883D-E364DBFE358C}" srcOrd="4" destOrd="0" presId="urn:microsoft.com/office/officeart/2009/3/layout/PlusandMinus"/>
    <dgm:cxn modelId="{8EB41D6C-3920-469F-B4A5-ED4E4AA4146D}" type="presParOf" srcId="{A35C6302-B264-4BC0-831B-6D5931F939E4}" destId="{9A978974-C558-4BF6-A5FF-B1665F7A003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1652C-BC8E-439D-AFA6-5BC9A463AAE5}"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it-IT"/>
        </a:p>
      </dgm:t>
    </dgm:pt>
    <dgm:pt modelId="{A190614F-5DA8-4551-B687-44227D5DB71E}">
      <dgm:prSet phldrT="[Testo]"/>
      <dgm:spPr/>
      <dgm:t>
        <a:bodyPr/>
        <a:lstStyle/>
        <a:p>
          <a:r>
            <a:rPr lang="it-IT" b="1" dirty="0">
              <a:solidFill>
                <a:srgbClr val="002060"/>
              </a:solidFill>
            </a:rPr>
            <a:t>Ordine</a:t>
          </a:r>
        </a:p>
        <a:p>
          <a:r>
            <a:rPr lang="it-IT" b="1" dirty="0">
              <a:solidFill>
                <a:srgbClr val="002060"/>
              </a:solidFill>
            </a:rPr>
            <a:t>Sicurezza</a:t>
          </a:r>
        </a:p>
        <a:p>
          <a:r>
            <a:rPr lang="it-IT" b="1" dirty="0">
              <a:solidFill>
                <a:srgbClr val="002060"/>
              </a:solidFill>
            </a:rPr>
            <a:t>Legature</a:t>
          </a:r>
        </a:p>
        <a:p>
          <a:r>
            <a:rPr lang="it-IT" b="1" dirty="0">
              <a:solidFill>
                <a:srgbClr val="002060"/>
              </a:solidFill>
            </a:rPr>
            <a:t>Istituzioni		</a:t>
          </a:r>
        </a:p>
      </dgm:t>
    </dgm:pt>
    <dgm:pt modelId="{9B0ED079-3D48-444F-9A35-DAEE59626E30}" type="parTrans" cxnId="{426F1D57-9B3F-410E-8D11-CEA442F65656}">
      <dgm:prSet/>
      <dgm:spPr/>
      <dgm:t>
        <a:bodyPr/>
        <a:lstStyle/>
        <a:p>
          <a:endParaRPr lang="it-IT"/>
        </a:p>
      </dgm:t>
    </dgm:pt>
    <dgm:pt modelId="{6E2EB3E9-CE8A-46F7-B1B5-4A44E1003DA4}" type="sibTrans" cxnId="{426F1D57-9B3F-410E-8D11-CEA442F65656}">
      <dgm:prSet/>
      <dgm:spPr/>
      <dgm:t>
        <a:bodyPr/>
        <a:lstStyle/>
        <a:p>
          <a:endParaRPr lang="it-IT"/>
        </a:p>
      </dgm:t>
    </dgm:pt>
    <dgm:pt modelId="{527F8BFA-9CB8-4F05-BA18-667EC0FC71B0}">
      <dgm:prSet phldrT="[Testo]" custT="1"/>
      <dgm:spPr/>
      <dgm:t>
        <a:bodyPr/>
        <a:lstStyle/>
        <a:p>
          <a:r>
            <a:rPr lang="it-IT" sz="2500" b="1" dirty="0"/>
            <a:t>Differenze</a:t>
          </a:r>
        </a:p>
        <a:p>
          <a:r>
            <a:rPr lang="it-IT" sz="2500" b="1" dirty="0"/>
            <a:t>Libertà</a:t>
          </a:r>
        </a:p>
        <a:p>
          <a:r>
            <a:rPr lang="it-IT" sz="2500" b="1" dirty="0"/>
            <a:t>Opzioni</a:t>
          </a:r>
        </a:p>
        <a:p>
          <a:r>
            <a:rPr lang="it-IT" sz="2500" b="1" dirty="0"/>
            <a:t>Reversibilità</a:t>
          </a:r>
        </a:p>
        <a:p>
          <a:r>
            <a:rPr lang="it-IT" sz="3600" b="1" dirty="0">
              <a:solidFill>
                <a:srgbClr val="FF0000"/>
              </a:solidFill>
            </a:rPr>
            <a:t>Soggettività</a:t>
          </a:r>
        </a:p>
      </dgm:t>
    </dgm:pt>
    <dgm:pt modelId="{9D633C42-B56E-46D8-ABB3-B623F40B7FAC}" type="parTrans" cxnId="{3ECCA470-3812-40B5-AF6F-98EBDB209232}">
      <dgm:prSet/>
      <dgm:spPr/>
      <dgm:t>
        <a:bodyPr/>
        <a:lstStyle/>
        <a:p>
          <a:endParaRPr lang="it-IT"/>
        </a:p>
      </dgm:t>
    </dgm:pt>
    <dgm:pt modelId="{3675CB1C-0AC4-489A-9078-73047499A46D}" type="sibTrans" cxnId="{3ECCA470-3812-40B5-AF6F-98EBDB209232}">
      <dgm:prSet/>
      <dgm:spPr/>
      <dgm:t>
        <a:bodyPr/>
        <a:lstStyle/>
        <a:p>
          <a:endParaRPr lang="it-IT"/>
        </a:p>
      </dgm:t>
    </dgm:pt>
    <dgm:pt modelId="{A35C6302-B264-4BC0-831B-6D5931F939E4}" type="pres">
      <dgm:prSet presAssocID="{5111652C-BC8E-439D-AFA6-5BC9A463AAE5}" presName="Name0" presStyleCnt="0">
        <dgm:presLayoutVars>
          <dgm:chMax val="2"/>
          <dgm:chPref val="2"/>
          <dgm:dir/>
          <dgm:animOne/>
          <dgm:resizeHandles val="exact"/>
        </dgm:presLayoutVars>
      </dgm:prSet>
      <dgm:spPr/>
      <dgm:t>
        <a:bodyPr/>
        <a:lstStyle/>
        <a:p>
          <a:endParaRPr lang="it-IT"/>
        </a:p>
      </dgm:t>
    </dgm:pt>
    <dgm:pt modelId="{AE7EB796-8F14-45A3-A100-E2434FDE3CC1}" type="pres">
      <dgm:prSet presAssocID="{5111652C-BC8E-439D-AFA6-5BC9A463AAE5}" presName="Background" presStyleLbl="bgImgPlace1" presStyleIdx="0" presStyleCnt="1" custLinFactNeighborX="-1967" custLinFactNeighborY="-9292"/>
      <dgm:spPr/>
    </dgm:pt>
    <dgm:pt modelId="{0537C6D0-8AF4-45B2-9D2A-4F6DEAA3B934}" type="pres">
      <dgm:prSet presAssocID="{5111652C-BC8E-439D-AFA6-5BC9A463AAE5}" presName="ParentText1" presStyleLbl="revTx" presStyleIdx="0" presStyleCnt="2">
        <dgm:presLayoutVars>
          <dgm:chMax val="0"/>
          <dgm:chPref val="0"/>
          <dgm:bulletEnabled val="1"/>
        </dgm:presLayoutVars>
      </dgm:prSet>
      <dgm:spPr/>
      <dgm:t>
        <a:bodyPr/>
        <a:lstStyle/>
        <a:p>
          <a:endParaRPr lang="it-IT"/>
        </a:p>
      </dgm:t>
    </dgm:pt>
    <dgm:pt modelId="{152978F5-B33B-4DA4-89C2-7591CE4108FE}" type="pres">
      <dgm:prSet presAssocID="{5111652C-BC8E-439D-AFA6-5BC9A463AAE5}" presName="ParentText2" presStyleLbl="revTx" presStyleIdx="1" presStyleCnt="2" custLinFactNeighborX="4317" custLinFactNeighborY="-21121">
        <dgm:presLayoutVars>
          <dgm:chMax val="0"/>
          <dgm:chPref val="0"/>
          <dgm:bulletEnabled val="1"/>
        </dgm:presLayoutVars>
      </dgm:prSet>
      <dgm:spPr/>
      <dgm:t>
        <a:bodyPr/>
        <a:lstStyle/>
        <a:p>
          <a:endParaRPr lang="it-IT"/>
        </a:p>
      </dgm:t>
    </dgm:pt>
    <dgm:pt modelId="{9EE0D5F3-1A0A-44C1-A568-85D5E99557BA}" type="pres">
      <dgm:prSet presAssocID="{5111652C-BC8E-439D-AFA6-5BC9A463AAE5}" presName="Plus" presStyleLbl="alignNode1" presStyleIdx="0" presStyleCnt="2" custLinFactX="204260" custLinFactNeighborX="300000" custLinFactNeighborY="-6983"/>
      <dgm:spPr>
        <a:solidFill>
          <a:srgbClr val="FF0000"/>
        </a:solidFill>
      </dgm:spPr>
    </dgm:pt>
    <dgm:pt modelId="{7415E729-366A-450B-883D-E364DBFE358C}" type="pres">
      <dgm:prSet presAssocID="{5111652C-BC8E-439D-AFA6-5BC9A463AAE5}" presName="Minus" presStyleLbl="alignNode1" presStyleIdx="1" presStyleCnt="2" custLinFactX="-202038" custLinFactNeighborX="-300000" custLinFactNeighborY="45528"/>
      <dgm:spPr>
        <a:solidFill>
          <a:srgbClr val="00B050"/>
        </a:solidFill>
      </dgm:spPr>
    </dgm:pt>
    <dgm:pt modelId="{9A978974-C558-4BF6-A5FF-B1665F7A0035}" type="pres">
      <dgm:prSet presAssocID="{5111652C-BC8E-439D-AFA6-5BC9A463AAE5}" presName="Divider" presStyleLbl="parChTrans1D1" presStyleIdx="0" presStyleCnt="1"/>
      <dgm:spPr/>
    </dgm:pt>
  </dgm:ptLst>
  <dgm:cxnLst>
    <dgm:cxn modelId="{426F1D57-9B3F-410E-8D11-CEA442F65656}" srcId="{5111652C-BC8E-439D-AFA6-5BC9A463AAE5}" destId="{A190614F-5DA8-4551-B687-44227D5DB71E}" srcOrd="0" destOrd="0" parTransId="{9B0ED079-3D48-444F-9A35-DAEE59626E30}" sibTransId="{6E2EB3E9-CE8A-46F7-B1B5-4A44E1003DA4}"/>
    <dgm:cxn modelId="{E6A5DD77-7784-4601-83E3-96FE96CA1D5C}" type="presOf" srcId="{5111652C-BC8E-439D-AFA6-5BC9A463AAE5}" destId="{A35C6302-B264-4BC0-831B-6D5931F939E4}" srcOrd="0" destOrd="0" presId="urn:microsoft.com/office/officeart/2009/3/layout/PlusandMinus"/>
    <dgm:cxn modelId="{156B429A-FDB0-46BA-BC33-06B025B105BB}" type="presOf" srcId="{A190614F-5DA8-4551-B687-44227D5DB71E}" destId="{0537C6D0-8AF4-45B2-9D2A-4F6DEAA3B934}" srcOrd="0" destOrd="0" presId="urn:microsoft.com/office/officeart/2009/3/layout/PlusandMinus"/>
    <dgm:cxn modelId="{2E7391A3-4E26-4452-AFFC-23D732C99D72}" type="presOf" srcId="{527F8BFA-9CB8-4F05-BA18-667EC0FC71B0}" destId="{152978F5-B33B-4DA4-89C2-7591CE4108FE}" srcOrd="0" destOrd="0" presId="urn:microsoft.com/office/officeart/2009/3/layout/PlusandMinus"/>
    <dgm:cxn modelId="{3ECCA470-3812-40B5-AF6F-98EBDB209232}" srcId="{5111652C-BC8E-439D-AFA6-5BC9A463AAE5}" destId="{527F8BFA-9CB8-4F05-BA18-667EC0FC71B0}" srcOrd="1" destOrd="0" parTransId="{9D633C42-B56E-46D8-ABB3-B623F40B7FAC}" sibTransId="{3675CB1C-0AC4-489A-9078-73047499A46D}"/>
    <dgm:cxn modelId="{2CFC9815-5BA9-4BF1-9C4A-CF0655BB339C}" type="presParOf" srcId="{A35C6302-B264-4BC0-831B-6D5931F939E4}" destId="{AE7EB796-8F14-45A3-A100-E2434FDE3CC1}" srcOrd="0" destOrd="0" presId="urn:microsoft.com/office/officeart/2009/3/layout/PlusandMinus"/>
    <dgm:cxn modelId="{53D96DCA-877D-4C3F-B732-A26088FB6235}" type="presParOf" srcId="{A35C6302-B264-4BC0-831B-6D5931F939E4}" destId="{0537C6D0-8AF4-45B2-9D2A-4F6DEAA3B934}" srcOrd="1" destOrd="0" presId="urn:microsoft.com/office/officeart/2009/3/layout/PlusandMinus"/>
    <dgm:cxn modelId="{EAED60E9-34BE-45B7-8F53-E7AB05228FB6}" type="presParOf" srcId="{A35C6302-B264-4BC0-831B-6D5931F939E4}" destId="{152978F5-B33B-4DA4-89C2-7591CE4108FE}" srcOrd="2" destOrd="0" presId="urn:microsoft.com/office/officeart/2009/3/layout/PlusandMinus"/>
    <dgm:cxn modelId="{1745D1B6-93E5-469E-B3C4-5FC52A5646B5}" type="presParOf" srcId="{A35C6302-B264-4BC0-831B-6D5931F939E4}" destId="{9EE0D5F3-1A0A-44C1-A568-85D5E99557BA}" srcOrd="3" destOrd="0" presId="urn:microsoft.com/office/officeart/2009/3/layout/PlusandMinus"/>
    <dgm:cxn modelId="{FF4ED9F9-268F-466D-ABA1-ECD1830142ED}" type="presParOf" srcId="{A35C6302-B264-4BC0-831B-6D5931F939E4}" destId="{7415E729-366A-450B-883D-E364DBFE358C}" srcOrd="4" destOrd="0" presId="urn:microsoft.com/office/officeart/2009/3/layout/PlusandMinus"/>
    <dgm:cxn modelId="{4B180632-7D87-4900-90EB-94ADE897D96A}" type="presParOf" srcId="{A35C6302-B264-4BC0-831B-6D5931F939E4}" destId="{9A978974-C558-4BF6-A5FF-B1665F7A003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7CDD8-0427-4EBA-85ED-B809C102215C}" type="doc">
      <dgm:prSet loTypeId="urn:microsoft.com/office/officeart/2005/8/layout/pyramid2" loCatId="pyramid" qsTypeId="urn:microsoft.com/office/officeart/2005/8/quickstyle/simple1" qsCatId="simple" csTypeId="urn:microsoft.com/office/officeart/2005/8/colors/accent1_2" csCatId="accent1" phldr="1"/>
      <dgm:spPr/>
    </dgm:pt>
    <dgm:pt modelId="{7E650AD4-479F-4811-A551-4FE5CA67DBCA}">
      <dgm:prSet phldrT="[Testo]" custT="1"/>
      <dgm:spPr/>
      <dgm:t>
        <a:bodyPr/>
        <a:lstStyle/>
        <a:p>
          <a:endParaRPr lang="it-IT" sz="12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r>
            <a:rPr lang="it-IT" sz="12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FAMIGLIA</a:t>
          </a:r>
          <a:r>
            <a:rPr lang="it-IT" sz="1200" b="1" dirty="0">
              <a:solidFill>
                <a:srgbClr val="FF0000"/>
              </a:solidFill>
              <a:latin typeface="Times New Roman" panose="02020603050405020304" pitchFamily="18" charset="0"/>
              <a:cs typeface="Times New Roman" panose="02020603050405020304" pitchFamily="18" charset="0"/>
            </a:rPr>
            <a:t> </a:t>
          </a:r>
        </a:p>
        <a:p>
          <a:r>
            <a:rPr lang="it-IT" sz="1200" b="1" dirty="0">
              <a:latin typeface="Times New Roman" panose="02020603050405020304" pitchFamily="18" charset="0"/>
              <a:cs typeface="Times New Roman" panose="02020603050405020304" pitchFamily="18" charset="0"/>
            </a:rPr>
            <a:t>AMICIZIA </a:t>
          </a:r>
        </a:p>
        <a:p>
          <a:r>
            <a:rPr lang="it-IT" sz="1200" b="1" dirty="0">
              <a:latin typeface="Times New Roman" panose="02020603050405020304" pitchFamily="18" charset="0"/>
              <a:cs typeface="Times New Roman" panose="02020603050405020304" pitchFamily="18" charset="0"/>
            </a:rPr>
            <a:t>AMORE </a:t>
          </a:r>
        </a:p>
        <a:p>
          <a:r>
            <a:rPr lang="it-IT" sz="1200" b="1" dirty="0">
              <a:latin typeface="Times New Roman" panose="02020603050405020304" pitchFamily="18" charset="0"/>
              <a:cs typeface="Times New Roman" panose="02020603050405020304" pitchFamily="18" charset="0"/>
            </a:rPr>
            <a:t>DIVERTIRSI E GODERSI LA VITA</a:t>
          </a:r>
        </a:p>
        <a:p>
          <a:endParaRPr lang="it-IT" sz="1200" dirty="0">
            <a:latin typeface="Times New Roman" panose="02020603050405020304" pitchFamily="18" charset="0"/>
            <a:cs typeface="Times New Roman" panose="02020603050405020304" pitchFamily="18" charset="0"/>
          </a:endParaRPr>
        </a:p>
      </dgm:t>
    </dgm:pt>
    <dgm:pt modelId="{4FCAEA44-D0F2-4A18-8300-1BA9763DF825}" type="parTrans" cxnId="{11B7DF4E-667B-4F66-87F8-D020DC6CFF39}">
      <dgm:prSet/>
      <dgm:spPr/>
      <dgm:t>
        <a:bodyPr/>
        <a:lstStyle/>
        <a:p>
          <a:endParaRPr lang="it-IT" sz="1200">
            <a:latin typeface="Times New Roman" panose="02020603050405020304" pitchFamily="18" charset="0"/>
            <a:cs typeface="Times New Roman" panose="02020603050405020304" pitchFamily="18" charset="0"/>
          </a:endParaRPr>
        </a:p>
      </dgm:t>
    </dgm:pt>
    <dgm:pt modelId="{94B9AC4E-9B8F-484F-BE1C-96BF7EC163EF}" type="sibTrans" cxnId="{11B7DF4E-667B-4F66-87F8-D020DC6CFF39}">
      <dgm:prSet/>
      <dgm:spPr/>
      <dgm:t>
        <a:bodyPr/>
        <a:lstStyle/>
        <a:p>
          <a:endParaRPr lang="it-IT" sz="1200">
            <a:latin typeface="Times New Roman" panose="02020603050405020304" pitchFamily="18" charset="0"/>
            <a:cs typeface="Times New Roman" panose="02020603050405020304" pitchFamily="18" charset="0"/>
          </a:endParaRPr>
        </a:p>
      </dgm:t>
    </dgm:pt>
    <dgm:pt modelId="{B9FEB844-BAED-4E64-A426-5D2C15ADD9DC}">
      <dgm:prSet phldrT="[Testo]" custT="1"/>
      <dgm:spPr/>
      <dgm:t>
        <a:bodyPr/>
        <a:lstStyle/>
        <a:p>
          <a:r>
            <a:rPr lang="it-IT" sz="1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LAVORO</a:t>
          </a:r>
        </a:p>
        <a:p>
          <a:r>
            <a:rPr lang="it-IT" sz="1200" b="1" dirty="0">
              <a:latin typeface="Times New Roman" panose="02020603050405020304" pitchFamily="18" charset="0"/>
              <a:cs typeface="Times New Roman" panose="02020603050405020304" pitchFamily="18" charset="0"/>
            </a:rPr>
            <a:t>STUDIO</a:t>
          </a:r>
        </a:p>
        <a:p>
          <a:r>
            <a:rPr lang="it-IT" sz="1200" b="1" dirty="0">
              <a:latin typeface="Times New Roman" panose="02020603050405020304" pitchFamily="18" charset="0"/>
              <a:cs typeface="Times New Roman" panose="02020603050405020304" pitchFamily="18" charset="0"/>
            </a:rPr>
            <a:t>SUCCESSO E CARRIERA PERSONALE</a:t>
          </a:r>
        </a:p>
        <a:p>
          <a:endParaRPr lang="it-IT" sz="1200" dirty="0">
            <a:latin typeface="Times New Roman" panose="02020603050405020304" pitchFamily="18" charset="0"/>
            <a:cs typeface="Times New Roman" panose="02020603050405020304" pitchFamily="18" charset="0"/>
          </a:endParaRPr>
        </a:p>
      </dgm:t>
    </dgm:pt>
    <dgm:pt modelId="{CDAFDF8E-3FE7-44BB-A42C-805FFF9FC8D3}" type="parTrans" cxnId="{69BEEE54-ECF5-4AB8-912A-63B3872C2B17}">
      <dgm:prSet/>
      <dgm:spPr/>
      <dgm:t>
        <a:bodyPr/>
        <a:lstStyle/>
        <a:p>
          <a:endParaRPr lang="it-IT" sz="1200">
            <a:latin typeface="Times New Roman" panose="02020603050405020304" pitchFamily="18" charset="0"/>
            <a:cs typeface="Times New Roman" panose="02020603050405020304" pitchFamily="18" charset="0"/>
          </a:endParaRPr>
        </a:p>
      </dgm:t>
    </dgm:pt>
    <dgm:pt modelId="{09B3AA89-6516-4CEF-B40E-F2D4E285759E}" type="sibTrans" cxnId="{69BEEE54-ECF5-4AB8-912A-63B3872C2B17}">
      <dgm:prSet/>
      <dgm:spPr/>
      <dgm:t>
        <a:bodyPr/>
        <a:lstStyle/>
        <a:p>
          <a:endParaRPr lang="it-IT" sz="1200">
            <a:latin typeface="Times New Roman" panose="02020603050405020304" pitchFamily="18" charset="0"/>
            <a:cs typeface="Times New Roman" panose="02020603050405020304" pitchFamily="18" charset="0"/>
          </a:endParaRPr>
        </a:p>
      </dgm:t>
    </dgm:pt>
    <dgm:pt modelId="{FDC553DA-A62F-4404-A2D9-79B28F7864BF}">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dirty="0">
              <a:latin typeface="Times New Roman" panose="02020603050405020304" pitchFamily="18" charset="0"/>
              <a:cs typeface="Times New Roman" panose="02020603050405020304" pitchFamily="18" charset="0"/>
            </a:rPr>
            <a:t>IMPEGNO SOCIALE</a:t>
          </a:r>
        </a:p>
        <a:p>
          <a:pPr defTabSz="444500">
            <a:lnSpc>
              <a:spcPct val="90000"/>
            </a:lnSpc>
            <a:spcBef>
              <a:spcPct val="0"/>
            </a:spcBef>
            <a:spcAft>
              <a:spcPct val="35000"/>
            </a:spcAft>
          </a:pPr>
          <a:endParaRPr lang="it-IT" sz="1200" dirty="0">
            <a:latin typeface="Times New Roman" panose="02020603050405020304" pitchFamily="18" charset="0"/>
            <a:cs typeface="Times New Roman" panose="02020603050405020304" pitchFamily="18" charset="0"/>
          </a:endParaRPr>
        </a:p>
      </dgm:t>
    </dgm:pt>
    <dgm:pt modelId="{8B60A4D0-6CFC-4D20-9A9F-98EBD38EA67D}" type="parTrans" cxnId="{C0CE0E5D-FD4B-46B5-9FDB-E0F36F6B1EF9}">
      <dgm:prSet/>
      <dgm:spPr/>
      <dgm:t>
        <a:bodyPr/>
        <a:lstStyle/>
        <a:p>
          <a:endParaRPr lang="it-IT" sz="1200">
            <a:latin typeface="Times New Roman" panose="02020603050405020304" pitchFamily="18" charset="0"/>
            <a:cs typeface="Times New Roman" panose="02020603050405020304" pitchFamily="18" charset="0"/>
          </a:endParaRPr>
        </a:p>
      </dgm:t>
    </dgm:pt>
    <dgm:pt modelId="{0FC9336C-07AF-49CC-B9FC-08B4DEC27173}" type="sibTrans" cxnId="{C0CE0E5D-FD4B-46B5-9FDB-E0F36F6B1EF9}">
      <dgm:prSet/>
      <dgm:spPr/>
      <dgm:t>
        <a:bodyPr/>
        <a:lstStyle/>
        <a:p>
          <a:endParaRPr lang="it-IT" sz="1200">
            <a:latin typeface="Times New Roman" panose="02020603050405020304" pitchFamily="18" charset="0"/>
            <a:cs typeface="Times New Roman" panose="02020603050405020304" pitchFamily="18" charset="0"/>
          </a:endParaRPr>
        </a:p>
      </dgm:t>
    </dgm:pt>
    <dgm:pt modelId="{F31D3C9F-17C9-40BF-BC50-8FA965718B61}">
      <dgm:prSet custT="1"/>
      <dgm:spPr/>
      <dgm:t>
        <a:bodyPr/>
        <a:lstStyle/>
        <a:p>
          <a:r>
            <a:rPr lang="it-IT" sz="1200" b="1" dirty="0">
              <a:latin typeface="Times New Roman" panose="02020603050405020304" pitchFamily="18" charset="0"/>
              <a:cs typeface="Times New Roman" panose="02020603050405020304" pitchFamily="18" charset="0"/>
            </a:rPr>
            <a:t>IMPEGNO RELIGIOSO</a:t>
          </a:r>
        </a:p>
        <a:p>
          <a:r>
            <a:rPr lang="it-IT" sz="1200" b="1" dirty="0">
              <a:latin typeface="Times New Roman" panose="02020603050405020304" pitchFamily="18" charset="0"/>
              <a:cs typeface="Times New Roman" panose="02020603050405020304" pitchFamily="18" charset="0"/>
            </a:rPr>
            <a:t>ATTIVITA’ POLITICA</a:t>
          </a:r>
        </a:p>
        <a:p>
          <a:endParaRPr lang="it-IT" sz="1200" dirty="0">
            <a:latin typeface="Times New Roman" panose="02020603050405020304" pitchFamily="18" charset="0"/>
            <a:cs typeface="Times New Roman" panose="02020603050405020304" pitchFamily="18" charset="0"/>
          </a:endParaRPr>
        </a:p>
      </dgm:t>
    </dgm:pt>
    <dgm:pt modelId="{52317A8E-7B63-43C1-88DF-76C8F215435C}" type="parTrans" cxnId="{5A6D2368-F791-4268-BB14-FC2EF1F20203}">
      <dgm:prSet/>
      <dgm:spPr/>
      <dgm:t>
        <a:bodyPr/>
        <a:lstStyle/>
        <a:p>
          <a:endParaRPr lang="it-IT" sz="1200">
            <a:latin typeface="Times New Roman" panose="02020603050405020304" pitchFamily="18" charset="0"/>
            <a:cs typeface="Times New Roman" panose="02020603050405020304" pitchFamily="18" charset="0"/>
          </a:endParaRPr>
        </a:p>
      </dgm:t>
    </dgm:pt>
    <dgm:pt modelId="{070636A8-2B12-4DF5-AA53-256D935E2C78}" type="sibTrans" cxnId="{5A6D2368-F791-4268-BB14-FC2EF1F20203}">
      <dgm:prSet/>
      <dgm:spPr/>
      <dgm:t>
        <a:bodyPr/>
        <a:lstStyle/>
        <a:p>
          <a:endParaRPr lang="it-IT" sz="1200">
            <a:latin typeface="Times New Roman" panose="02020603050405020304" pitchFamily="18" charset="0"/>
            <a:cs typeface="Times New Roman" panose="02020603050405020304" pitchFamily="18" charset="0"/>
          </a:endParaRPr>
        </a:p>
      </dgm:t>
    </dgm:pt>
    <dgm:pt modelId="{5AD7EA03-62E2-4848-87CC-58AE811168CF}" type="pres">
      <dgm:prSet presAssocID="{8DC7CDD8-0427-4EBA-85ED-B809C102215C}" presName="compositeShape" presStyleCnt="0">
        <dgm:presLayoutVars>
          <dgm:dir/>
          <dgm:resizeHandles/>
        </dgm:presLayoutVars>
      </dgm:prSet>
      <dgm:spPr/>
    </dgm:pt>
    <dgm:pt modelId="{DBD8AD59-316F-4DE7-99D3-1FF87E1370B6}" type="pres">
      <dgm:prSet presAssocID="{8DC7CDD8-0427-4EBA-85ED-B809C102215C}" presName="pyramid" presStyleLbl="node1" presStyleIdx="0" presStyleCnt="1" custLinFactNeighborX="-18650" custLinFactNeighborY="-2619"/>
      <dgm:spPr/>
    </dgm:pt>
    <dgm:pt modelId="{63A04D41-AE71-479A-97B7-BD1ABFFDA943}" type="pres">
      <dgm:prSet presAssocID="{8DC7CDD8-0427-4EBA-85ED-B809C102215C}" presName="theList" presStyleCnt="0"/>
      <dgm:spPr/>
    </dgm:pt>
    <dgm:pt modelId="{16A93AA2-A2D8-4CA1-AD4D-59AEF1284E04}" type="pres">
      <dgm:prSet presAssocID="{7E650AD4-479F-4811-A551-4FE5CA67DBCA}" presName="aNode" presStyleLbl="fgAcc1" presStyleIdx="0" presStyleCnt="4" custLinFactNeighborX="-47356" custLinFactNeighborY="-9298">
        <dgm:presLayoutVars>
          <dgm:bulletEnabled val="1"/>
        </dgm:presLayoutVars>
      </dgm:prSet>
      <dgm:spPr/>
      <dgm:t>
        <a:bodyPr/>
        <a:lstStyle/>
        <a:p>
          <a:endParaRPr lang="it-IT"/>
        </a:p>
      </dgm:t>
    </dgm:pt>
    <dgm:pt modelId="{77F6C497-0A90-41AA-95C1-8A921E6E3408}" type="pres">
      <dgm:prSet presAssocID="{7E650AD4-479F-4811-A551-4FE5CA67DBCA}" presName="aSpace" presStyleCnt="0"/>
      <dgm:spPr/>
    </dgm:pt>
    <dgm:pt modelId="{1D0DA34C-09CF-4BF6-93DC-64F963F7520F}" type="pres">
      <dgm:prSet presAssocID="{B9FEB844-BAED-4E64-A426-5D2C15ADD9DC}" presName="aNode" presStyleLbl="fgAcc1" presStyleIdx="1" presStyleCnt="4" custLinFactNeighborX="-47038" custLinFactNeighborY="-17904">
        <dgm:presLayoutVars>
          <dgm:bulletEnabled val="1"/>
        </dgm:presLayoutVars>
      </dgm:prSet>
      <dgm:spPr/>
      <dgm:t>
        <a:bodyPr/>
        <a:lstStyle/>
        <a:p>
          <a:endParaRPr lang="it-IT"/>
        </a:p>
      </dgm:t>
    </dgm:pt>
    <dgm:pt modelId="{7EC32242-CB51-4FD3-81B9-5A9DB43838BE}" type="pres">
      <dgm:prSet presAssocID="{B9FEB844-BAED-4E64-A426-5D2C15ADD9DC}" presName="aSpace" presStyleCnt="0"/>
      <dgm:spPr/>
    </dgm:pt>
    <dgm:pt modelId="{6077DB8C-675B-4B26-B957-E39DFCA08B05}" type="pres">
      <dgm:prSet presAssocID="{FDC553DA-A62F-4404-A2D9-79B28F7864BF}" presName="aNode" presStyleLbl="fgAcc1" presStyleIdx="2" presStyleCnt="4" custLinFactNeighborX="-47674" custLinFactNeighborY="-37195">
        <dgm:presLayoutVars>
          <dgm:bulletEnabled val="1"/>
        </dgm:presLayoutVars>
      </dgm:prSet>
      <dgm:spPr/>
      <dgm:t>
        <a:bodyPr/>
        <a:lstStyle/>
        <a:p>
          <a:endParaRPr lang="it-IT"/>
        </a:p>
      </dgm:t>
    </dgm:pt>
    <dgm:pt modelId="{65FC9345-059A-49E5-8462-27AE47FA534F}" type="pres">
      <dgm:prSet presAssocID="{FDC553DA-A62F-4404-A2D9-79B28F7864BF}" presName="aSpace" presStyleCnt="0"/>
      <dgm:spPr/>
    </dgm:pt>
    <dgm:pt modelId="{3F5E3182-08B6-4EC5-9D62-2BABEAF7890B}" type="pres">
      <dgm:prSet presAssocID="{F31D3C9F-17C9-40BF-BC50-8FA965718B61}" presName="aNode" presStyleLbl="fgAcc1" presStyleIdx="3" presStyleCnt="4" custLinFactNeighborX="-50204" custLinFactNeighborY="-44263">
        <dgm:presLayoutVars>
          <dgm:bulletEnabled val="1"/>
        </dgm:presLayoutVars>
      </dgm:prSet>
      <dgm:spPr/>
      <dgm:t>
        <a:bodyPr/>
        <a:lstStyle/>
        <a:p>
          <a:endParaRPr lang="it-IT"/>
        </a:p>
      </dgm:t>
    </dgm:pt>
    <dgm:pt modelId="{69F26D60-922C-4769-963E-38796A8303D9}" type="pres">
      <dgm:prSet presAssocID="{F31D3C9F-17C9-40BF-BC50-8FA965718B61}" presName="aSpace" presStyleCnt="0"/>
      <dgm:spPr/>
    </dgm:pt>
  </dgm:ptLst>
  <dgm:cxnLst>
    <dgm:cxn modelId="{69BEEE54-ECF5-4AB8-912A-63B3872C2B17}" srcId="{8DC7CDD8-0427-4EBA-85ED-B809C102215C}" destId="{B9FEB844-BAED-4E64-A426-5D2C15ADD9DC}" srcOrd="1" destOrd="0" parTransId="{CDAFDF8E-3FE7-44BB-A42C-805FFF9FC8D3}" sibTransId="{09B3AA89-6516-4CEF-B40E-F2D4E285759E}"/>
    <dgm:cxn modelId="{5A6D2368-F791-4268-BB14-FC2EF1F20203}" srcId="{8DC7CDD8-0427-4EBA-85ED-B809C102215C}" destId="{F31D3C9F-17C9-40BF-BC50-8FA965718B61}" srcOrd="3" destOrd="0" parTransId="{52317A8E-7B63-43C1-88DF-76C8F215435C}" sibTransId="{070636A8-2B12-4DF5-AA53-256D935E2C78}"/>
    <dgm:cxn modelId="{2B55CE7B-405B-479F-9772-44DF2E65B182}" type="presOf" srcId="{FDC553DA-A62F-4404-A2D9-79B28F7864BF}" destId="{6077DB8C-675B-4B26-B957-E39DFCA08B05}" srcOrd="0" destOrd="0" presId="urn:microsoft.com/office/officeart/2005/8/layout/pyramid2"/>
    <dgm:cxn modelId="{11B7DF4E-667B-4F66-87F8-D020DC6CFF39}" srcId="{8DC7CDD8-0427-4EBA-85ED-B809C102215C}" destId="{7E650AD4-479F-4811-A551-4FE5CA67DBCA}" srcOrd="0" destOrd="0" parTransId="{4FCAEA44-D0F2-4A18-8300-1BA9763DF825}" sibTransId="{94B9AC4E-9B8F-484F-BE1C-96BF7EC163EF}"/>
    <dgm:cxn modelId="{6BA2C744-ECFC-43C8-AB28-BADD7C52AD15}" type="presOf" srcId="{F31D3C9F-17C9-40BF-BC50-8FA965718B61}" destId="{3F5E3182-08B6-4EC5-9D62-2BABEAF7890B}" srcOrd="0" destOrd="0" presId="urn:microsoft.com/office/officeart/2005/8/layout/pyramid2"/>
    <dgm:cxn modelId="{3CB739E5-FDA8-495D-BC33-20B4FA6814FF}" type="presOf" srcId="{8DC7CDD8-0427-4EBA-85ED-B809C102215C}" destId="{5AD7EA03-62E2-4848-87CC-58AE811168CF}" srcOrd="0" destOrd="0" presId="urn:microsoft.com/office/officeart/2005/8/layout/pyramid2"/>
    <dgm:cxn modelId="{92B40543-D042-4124-BDB6-4F8834C27B64}" type="presOf" srcId="{7E650AD4-479F-4811-A551-4FE5CA67DBCA}" destId="{16A93AA2-A2D8-4CA1-AD4D-59AEF1284E04}" srcOrd="0" destOrd="0" presId="urn:microsoft.com/office/officeart/2005/8/layout/pyramid2"/>
    <dgm:cxn modelId="{63E373EF-2772-478C-BA4E-CEA4716BB9D7}" type="presOf" srcId="{B9FEB844-BAED-4E64-A426-5D2C15ADD9DC}" destId="{1D0DA34C-09CF-4BF6-93DC-64F963F7520F}" srcOrd="0" destOrd="0" presId="urn:microsoft.com/office/officeart/2005/8/layout/pyramid2"/>
    <dgm:cxn modelId="{C0CE0E5D-FD4B-46B5-9FDB-E0F36F6B1EF9}" srcId="{8DC7CDD8-0427-4EBA-85ED-B809C102215C}" destId="{FDC553DA-A62F-4404-A2D9-79B28F7864BF}" srcOrd="2" destOrd="0" parTransId="{8B60A4D0-6CFC-4D20-9A9F-98EBD38EA67D}" sibTransId="{0FC9336C-07AF-49CC-B9FC-08B4DEC27173}"/>
    <dgm:cxn modelId="{D63950C9-47B6-478D-8940-B8BF33D3956C}" type="presParOf" srcId="{5AD7EA03-62E2-4848-87CC-58AE811168CF}" destId="{DBD8AD59-316F-4DE7-99D3-1FF87E1370B6}" srcOrd="0" destOrd="0" presId="urn:microsoft.com/office/officeart/2005/8/layout/pyramid2"/>
    <dgm:cxn modelId="{817D9E6F-4AB2-4B54-9691-D0EA290B3FE7}" type="presParOf" srcId="{5AD7EA03-62E2-4848-87CC-58AE811168CF}" destId="{63A04D41-AE71-479A-97B7-BD1ABFFDA943}" srcOrd="1" destOrd="0" presId="urn:microsoft.com/office/officeart/2005/8/layout/pyramid2"/>
    <dgm:cxn modelId="{17EC94F2-320A-439B-BD06-2B60672853B5}" type="presParOf" srcId="{63A04D41-AE71-479A-97B7-BD1ABFFDA943}" destId="{16A93AA2-A2D8-4CA1-AD4D-59AEF1284E04}" srcOrd="0" destOrd="0" presId="urn:microsoft.com/office/officeart/2005/8/layout/pyramid2"/>
    <dgm:cxn modelId="{EB260EAE-3038-43D6-B101-F6F8620D970F}" type="presParOf" srcId="{63A04D41-AE71-479A-97B7-BD1ABFFDA943}" destId="{77F6C497-0A90-41AA-95C1-8A921E6E3408}" srcOrd="1" destOrd="0" presId="urn:microsoft.com/office/officeart/2005/8/layout/pyramid2"/>
    <dgm:cxn modelId="{574EB90E-5531-4763-98D5-820A2295C2E0}" type="presParOf" srcId="{63A04D41-AE71-479A-97B7-BD1ABFFDA943}" destId="{1D0DA34C-09CF-4BF6-93DC-64F963F7520F}" srcOrd="2" destOrd="0" presId="urn:microsoft.com/office/officeart/2005/8/layout/pyramid2"/>
    <dgm:cxn modelId="{180D1622-73A2-4F96-96F2-1B183AF81765}" type="presParOf" srcId="{63A04D41-AE71-479A-97B7-BD1ABFFDA943}" destId="{7EC32242-CB51-4FD3-81B9-5A9DB43838BE}" srcOrd="3" destOrd="0" presId="urn:microsoft.com/office/officeart/2005/8/layout/pyramid2"/>
    <dgm:cxn modelId="{FA390926-37BB-4FF7-9A3E-1BEF742B71C8}" type="presParOf" srcId="{63A04D41-AE71-479A-97B7-BD1ABFFDA943}" destId="{6077DB8C-675B-4B26-B957-E39DFCA08B05}" srcOrd="4" destOrd="0" presId="urn:microsoft.com/office/officeart/2005/8/layout/pyramid2"/>
    <dgm:cxn modelId="{78C14DE1-C82A-4DD6-AE0B-1FB4311C58BC}" type="presParOf" srcId="{63A04D41-AE71-479A-97B7-BD1ABFFDA943}" destId="{65FC9345-059A-49E5-8462-27AE47FA534F}" srcOrd="5" destOrd="0" presId="urn:microsoft.com/office/officeart/2005/8/layout/pyramid2"/>
    <dgm:cxn modelId="{5B956C53-C46A-4792-9887-72E828A15BC9}" type="presParOf" srcId="{63A04D41-AE71-479A-97B7-BD1ABFFDA943}" destId="{3F5E3182-08B6-4EC5-9D62-2BABEAF7890B}" srcOrd="6" destOrd="0" presId="urn:microsoft.com/office/officeart/2005/8/layout/pyramid2"/>
    <dgm:cxn modelId="{73E8CDD8-9E9A-430F-BE5B-7296B117E0BC}" type="presParOf" srcId="{63A04D41-AE71-479A-97B7-BD1ABFFDA943}" destId="{69F26D60-922C-4769-963E-38796A8303D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7CDD8-0427-4EBA-85ED-B809C102215C}" type="doc">
      <dgm:prSet loTypeId="urn:microsoft.com/office/officeart/2005/8/layout/pyramid2" loCatId="pyramid" qsTypeId="urn:microsoft.com/office/officeart/2005/8/quickstyle/simple1" qsCatId="simple" csTypeId="urn:microsoft.com/office/officeart/2005/8/colors/accent1_2" csCatId="accent1" phldr="1"/>
      <dgm:spPr/>
    </dgm:pt>
    <dgm:pt modelId="{7E650AD4-479F-4811-A551-4FE5CA67DBCA}">
      <dgm:prSet phldrT="[Testo]" custT="1"/>
      <dgm:spPr/>
      <dgm:t>
        <a:bodyPr/>
        <a:lstStyle/>
        <a:p>
          <a:r>
            <a:rPr lang="it-IT" sz="12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FAMIGLIA</a:t>
          </a:r>
        </a:p>
        <a:p>
          <a:r>
            <a:rPr lang="it-IT"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LAVORO</a:t>
          </a:r>
        </a:p>
        <a:p>
          <a:r>
            <a:rPr lang="it-IT" sz="1200" b="1" dirty="0">
              <a:latin typeface="Times New Roman" panose="02020603050405020304" pitchFamily="18" charset="0"/>
              <a:cs typeface="Times New Roman" panose="02020603050405020304" pitchFamily="18" charset="0"/>
            </a:rPr>
            <a:t>AMORE</a:t>
          </a:r>
        </a:p>
        <a:p>
          <a:endParaRPr lang="it-IT" sz="1200" dirty="0">
            <a:latin typeface="Times New Roman" panose="02020603050405020304" pitchFamily="18" charset="0"/>
            <a:cs typeface="Times New Roman" panose="02020603050405020304" pitchFamily="18" charset="0"/>
          </a:endParaRPr>
        </a:p>
      </dgm:t>
    </dgm:pt>
    <dgm:pt modelId="{4FCAEA44-D0F2-4A18-8300-1BA9763DF825}" type="parTrans" cxnId="{11B7DF4E-667B-4F66-87F8-D020DC6CFF39}">
      <dgm:prSet/>
      <dgm:spPr/>
      <dgm:t>
        <a:bodyPr/>
        <a:lstStyle/>
        <a:p>
          <a:endParaRPr lang="it-IT" sz="1200">
            <a:latin typeface="Times New Roman" panose="02020603050405020304" pitchFamily="18" charset="0"/>
            <a:cs typeface="Times New Roman" panose="02020603050405020304" pitchFamily="18" charset="0"/>
          </a:endParaRPr>
        </a:p>
      </dgm:t>
    </dgm:pt>
    <dgm:pt modelId="{94B9AC4E-9B8F-484F-BE1C-96BF7EC163EF}" type="sibTrans" cxnId="{11B7DF4E-667B-4F66-87F8-D020DC6CFF39}">
      <dgm:prSet/>
      <dgm:spPr/>
      <dgm:t>
        <a:bodyPr/>
        <a:lstStyle/>
        <a:p>
          <a:endParaRPr lang="it-IT" sz="1200">
            <a:latin typeface="Times New Roman" panose="02020603050405020304" pitchFamily="18" charset="0"/>
            <a:cs typeface="Times New Roman" panose="02020603050405020304" pitchFamily="18" charset="0"/>
          </a:endParaRPr>
        </a:p>
      </dgm:t>
    </dgm:pt>
    <dgm:pt modelId="{B9FEB844-BAED-4E64-A426-5D2C15ADD9DC}">
      <dgm:prSet phldrT="[Testo]" custT="1"/>
      <dgm:spPr/>
      <dgm:t>
        <a:bodyPr/>
        <a:lstStyle/>
        <a:p>
          <a:r>
            <a:rPr lang="it-IT" sz="1200" b="1" dirty="0">
              <a:latin typeface="Times New Roman" panose="02020603050405020304" pitchFamily="18" charset="0"/>
              <a:cs typeface="Times New Roman" panose="02020603050405020304" pitchFamily="18" charset="0"/>
            </a:rPr>
            <a:t>AMICIZIA </a:t>
          </a:r>
        </a:p>
        <a:p>
          <a:r>
            <a:rPr lang="it-IT" sz="1200" b="1" dirty="0">
              <a:latin typeface="Times New Roman" panose="02020603050405020304" pitchFamily="18" charset="0"/>
              <a:cs typeface="Times New Roman" panose="02020603050405020304" pitchFamily="18" charset="0"/>
            </a:rPr>
            <a:t>IMPEGNO SOCIALE – IMPEGNO RELIGIOSO – ATTIVITA’ POLITICA</a:t>
          </a:r>
        </a:p>
        <a:p>
          <a:endParaRPr lang="it-IT" sz="1200" dirty="0">
            <a:latin typeface="Times New Roman" panose="02020603050405020304" pitchFamily="18" charset="0"/>
            <a:cs typeface="Times New Roman" panose="02020603050405020304" pitchFamily="18" charset="0"/>
          </a:endParaRPr>
        </a:p>
      </dgm:t>
    </dgm:pt>
    <dgm:pt modelId="{CDAFDF8E-3FE7-44BB-A42C-805FFF9FC8D3}" type="parTrans" cxnId="{69BEEE54-ECF5-4AB8-912A-63B3872C2B17}">
      <dgm:prSet/>
      <dgm:spPr/>
      <dgm:t>
        <a:bodyPr/>
        <a:lstStyle/>
        <a:p>
          <a:endParaRPr lang="it-IT" sz="1200">
            <a:latin typeface="Times New Roman" panose="02020603050405020304" pitchFamily="18" charset="0"/>
            <a:cs typeface="Times New Roman" panose="02020603050405020304" pitchFamily="18" charset="0"/>
          </a:endParaRPr>
        </a:p>
      </dgm:t>
    </dgm:pt>
    <dgm:pt modelId="{09B3AA89-6516-4CEF-B40E-F2D4E285759E}" type="sibTrans" cxnId="{69BEEE54-ECF5-4AB8-912A-63B3872C2B17}">
      <dgm:prSet/>
      <dgm:spPr/>
      <dgm:t>
        <a:bodyPr/>
        <a:lstStyle/>
        <a:p>
          <a:endParaRPr lang="it-IT" sz="1200">
            <a:latin typeface="Times New Roman" panose="02020603050405020304" pitchFamily="18" charset="0"/>
            <a:cs typeface="Times New Roman" panose="02020603050405020304" pitchFamily="18" charset="0"/>
          </a:endParaRPr>
        </a:p>
      </dgm:t>
    </dgm:pt>
    <dgm:pt modelId="{FDC553DA-A62F-4404-A2D9-79B28F7864BF}">
      <dgm:prSet phldrT="[Testo]" custT="1"/>
      <dgm:spPr/>
      <dgm:t>
        <a:bodyPr/>
        <a:lstStyle/>
        <a:p>
          <a:r>
            <a:rPr lang="it-IT" sz="1200" b="1" dirty="0">
              <a:latin typeface="Times New Roman" panose="02020603050405020304" pitchFamily="18" charset="0"/>
              <a:cs typeface="Times New Roman" panose="02020603050405020304" pitchFamily="18" charset="0"/>
            </a:rPr>
            <a:t>STUDIO – SUCCESSO E CARRIERA PERSONALE</a:t>
          </a:r>
        </a:p>
        <a:p>
          <a:r>
            <a:rPr lang="it-IT" sz="1200" b="1" dirty="0">
              <a:latin typeface="Times New Roman" panose="02020603050405020304" pitchFamily="18" charset="0"/>
              <a:cs typeface="Times New Roman" panose="02020603050405020304" pitchFamily="18" charset="0"/>
            </a:rPr>
            <a:t> DIVERTIRSI E GODERSI LA VITA</a:t>
          </a:r>
        </a:p>
        <a:p>
          <a:endParaRPr lang="it-IT" sz="1200" dirty="0">
            <a:latin typeface="Times New Roman" panose="02020603050405020304" pitchFamily="18" charset="0"/>
            <a:cs typeface="Times New Roman" panose="02020603050405020304" pitchFamily="18" charset="0"/>
          </a:endParaRPr>
        </a:p>
      </dgm:t>
    </dgm:pt>
    <dgm:pt modelId="{8B60A4D0-6CFC-4D20-9A9F-98EBD38EA67D}" type="parTrans" cxnId="{C0CE0E5D-FD4B-46B5-9FDB-E0F36F6B1EF9}">
      <dgm:prSet/>
      <dgm:spPr/>
      <dgm:t>
        <a:bodyPr/>
        <a:lstStyle/>
        <a:p>
          <a:endParaRPr lang="it-IT" sz="1200">
            <a:latin typeface="Times New Roman" panose="02020603050405020304" pitchFamily="18" charset="0"/>
            <a:cs typeface="Times New Roman" panose="02020603050405020304" pitchFamily="18" charset="0"/>
          </a:endParaRPr>
        </a:p>
      </dgm:t>
    </dgm:pt>
    <dgm:pt modelId="{0FC9336C-07AF-49CC-B9FC-08B4DEC27173}" type="sibTrans" cxnId="{C0CE0E5D-FD4B-46B5-9FDB-E0F36F6B1EF9}">
      <dgm:prSet/>
      <dgm:spPr/>
      <dgm:t>
        <a:bodyPr/>
        <a:lstStyle/>
        <a:p>
          <a:endParaRPr lang="it-IT" sz="1200">
            <a:latin typeface="Times New Roman" panose="02020603050405020304" pitchFamily="18" charset="0"/>
            <a:cs typeface="Times New Roman" panose="02020603050405020304" pitchFamily="18" charset="0"/>
          </a:endParaRPr>
        </a:p>
      </dgm:t>
    </dgm:pt>
    <dgm:pt modelId="{5AD7EA03-62E2-4848-87CC-58AE811168CF}" type="pres">
      <dgm:prSet presAssocID="{8DC7CDD8-0427-4EBA-85ED-B809C102215C}" presName="compositeShape" presStyleCnt="0">
        <dgm:presLayoutVars>
          <dgm:dir/>
          <dgm:resizeHandles/>
        </dgm:presLayoutVars>
      </dgm:prSet>
      <dgm:spPr/>
    </dgm:pt>
    <dgm:pt modelId="{DBD8AD59-316F-4DE7-99D3-1FF87E1370B6}" type="pres">
      <dgm:prSet presAssocID="{8DC7CDD8-0427-4EBA-85ED-B809C102215C}" presName="pyramid" presStyleLbl="node1" presStyleIdx="0" presStyleCnt="1" custLinFactNeighborX="-17049" custLinFactNeighborY="3194"/>
      <dgm:spPr/>
    </dgm:pt>
    <dgm:pt modelId="{63A04D41-AE71-479A-97B7-BD1ABFFDA943}" type="pres">
      <dgm:prSet presAssocID="{8DC7CDD8-0427-4EBA-85ED-B809C102215C}" presName="theList" presStyleCnt="0"/>
      <dgm:spPr/>
    </dgm:pt>
    <dgm:pt modelId="{16A93AA2-A2D8-4CA1-AD4D-59AEF1284E04}" type="pres">
      <dgm:prSet presAssocID="{7E650AD4-479F-4811-A551-4FE5CA67DBCA}" presName="aNode" presStyleLbl="fgAcc1" presStyleIdx="0" presStyleCnt="3" custLinFactNeighborX="-44893" custLinFactNeighborY="13268">
        <dgm:presLayoutVars>
          <dgm:bulletEnabled val="1"/>
        </dgm:presLayoutVars>
      </dgm:prSet>
      <dgm:spPr/>
      <dgm:t>
        <a:bodyPr/>
        <a:lstStyle/>
        <a:p>
          <a:endParaRPr lang="it-IT"/>
        </a:p>
      </dgm:t>
    </dgm:pt>
    <dgm:pt modelId="{77F6C497-0A90-41AA-95C1-8A921E6E3408}" type="pres">
      <dgm:prSet presAssocID="{7E650AD4-479F-4811-A551-4FE5CA67DBCA}" presName="aSpace" presStyleCnt="0"/>
      <dgm:spPr/>
    </dgm:pt>
    <dgm:pt modelId="{1D0DA34C-09CF-4BF6-93DC-64F963F7520F}" type="pres">
      <dgm:prSet presAssocID="{B9FEB844-BAED-4E64-A426-5D2C15ADD9DC}" presName="aNode" presStyleLbl="fgAcc1" presStyleIdx="1" presStyleCnt="3" custLinFactNeighborX="-44893" custLinFactNeighborY="6634">
        <dgm:presLayoutVars>
          <dgm:bulletEnabled val="1"/>
        </dgm:presLayoutVars>
      </dgm:prSet>
      <dgm:spPr/>
      <dgm:t>
        <a:bodyPr/>
        <a:lstStyle/>
        <a:p>
          <a:endParaRPr lang="it-IT"/>
        </a:p>
      </dgm:t>
    </dgm:pt>
    <dgm:pt modelId="{7EC32242-CB51-4FD3-81B9-5A9DB43838BE}" type="pres">
      <dgm:prSet presAssocID="{B9FEB844-BAED-4E64-A426-5D2C15ADD9DC}" presName="aSpace" presStyleCnt="0"/>
      <dgm:spPr/>
    </dgm:pt>
    <dgm:pt modelId="{6077DB8C-675B-4B26-B957-E39DFCA08B05}" type="pres">
      <dgm:prSet presAssocID="{FDC553DA-A62F-4404-A2D9-79B28F7864BF}" presName="aNode" presStyleLbl="fgAcc1" presStyleIdx="2" presStyleCnt="3" custLinFactNeighborX="-44893" custLinFactNeighborY="39805">
        <dgm:presLayoutVars>
          <dgm:bulletEnabled val="1"/>
        </dgm:presLayoutVars>
      </dgm:prSet>
      <dgm:spPr/>
      <dgm:t>
        <a:bodyPr/>
        <a:lstStyle/>
        <a:p>
          <a:endParaRPr lang="it-IT"/>
        </a:p>
      </dgm:t>
    </dgm:pt>
    <dgm:pt modelId="{65FC9345-059A-49E5-8462-27AE47FA534F}" type="pres">
      <dgm:prSet presAssocID="{FDC553DA-A62F-4404-A2D9-79B28F7864BF}" presName="aSpace" presStyleCnt="0"/>
      <dgm:spPr/>
    </dgm:pt>
  </dgm:ptLst>
  <dgm:cxnLst>
    <dgm:cxn modelId="{69BEEE54-ECF5-4AB8-912A-63B3872C2B17}" srcId="{8DC7CDD8-0427-4EBA-85ED-B809C102215C}" destId="{B9FEB844-BAED-4E64-A426-5D2C15ADD9DC}" srcOrd="1" destOrd="0" parTransId="{CDAFDF8E-3FE7-44BB-A42C-805FFF9FC8D3}" sibTransId="{09B3AA89-6516-4CEF-B40E-F2D4E285759E}"/>
    <dgm:cxn modelId="{806E5653-E6E7-4EA9-8049-EC1714C587DA}" type="presOf" srcId="{7E650AD4-479F-4811-A551-4FE5CA67DBCA}" destId="{16A93AA2-A2D8-4CA1-AD4D-59AEF1284E04}" srcOrd="0" destOrd="0" presId="urn:microsoft.com/office/officeart/2005/8/layout/pyramid2"/>
    <dgm:cxn modelId="{11B7DF4E-667B-4F66-87F8-D020DC6CFF39}" srcId="{8DC7CDD8-0427-4EBA-85ED-B809C102215C}" destId="{7E650AD4-479F-4811-A551-4FE5CA67DBCA}" srcOrd="0" destOrd="0" parTransId="{4FCAEA44-D0F2-4A18-8300-1BA9763DF825}" sibTransId="{94B9AC4E-9B8F-484F-BE1C-96BF7EC163EF}"/>
    <dgm:cxn modelId="{C0CE0E5D-FD4B-46B5-9FDB-E0F36F6B1EF9}" srcId="{8DC7CDD8-0427-4EBA-85ED-B809C102215C}" destId="{FDC553DA-A62F-4404-A2D9-79B28F7864BF}" srcOrd="2" destOrd="0" parTransId="{8B60A4D0-6CFC-4D20-9A9F-98EBD38EA67D}" sibTransId="{0FC9336C-07AF-49CC-B9FC-08B4DEC27173}"/>
    <dgm:cxn modelId="{3D272C50-2935-4032-8DDD-D92839E7C5C9}" type="presOf" srcId="{FDC553DA-A62F-4404-A2D9-79B28F7864BF}" destId="{6077DB8C-675B-4B26-B957-E39DFCA08B05}" srcOrd="0" destOrd="0" presId="urn:microsoft.com/office/officeart/2005/8/layout/pyramid2"/>
    <dgm:cxn modelId="{E68FFCBB-E35C-47E9-BB62-FEC62FAE5BB7}" type="presOf" srcId="{B9FEB844-BAED-4E64-A426-5D2C15ADD9DC}" destId="{1D0DA34C-09CF-4BF6-93DC-64F963F7520F}" srcOrd="0" destOrd="0" presId="urn:microsoft.com/office/officeart/2005/8/layout/pyramid2"/>
    <dgm:cxn modelId="{6AD439E4-A06B-4B1A-BE79-E9F92A9390D2}" type="presOf" srcId="{8DC7CDD8-0427-4EBA-85ED-B809C102215C}" destId="{5AD7EA03-62E2-4848-87CC-58AE811168CF}" srcOrd="0" destOrd="0" presId="urn:microsoft.com/office/officeart/2005/8/layout/pyramid2"/>
    <dgm:cxn modelId="{44FA9871-A4C0-460F-BD8A-AEA2D14E1AB7}" type="presParOf" srcId="{5AD7EA03-62E2-4848-87CC-58AE811168CF}" destId="{DBD8AD59-316F-4DE7-99D3-1FF87E1370B6}" srcOrd="0" destOrd="0" presId="urn:microsoft.com/office/officeart/2005/8/layout/pyramid2"/>
    <dgm:cxn modelId="{8720D244-9C74-4059-B31D-A06477F5DF06}" type="presParOf" srcId="{5AD7EA03-62E2-4848-87CC-58AE811168CF}" destId="{63A04D41-AE71-479A-97B7-BD1ABFFDA943}" srcOrd="1" destOrd="0" presId="urn:microsoft.com/office/officeart/2005/8/layout/pyramid2"/>
    <dgm:cxn modelId="{BD3B1C5D-539E-4F74-A6AC-1DBDC2D6BAAC}" type="presParOf" srcId="{63A04D41-AE71-479A-97B7-BD1ABFFDA943}" destId="{16A93AA2-A2D8-4CA1-AD4D-59AEF1284E04}" srcOrd="0" destOrd="0" presId="urn:microsoft.com/office/officeart/2005/8/layout/pyramid2"/>
    <dgm:cxn modelId="{32696685-395C-4161-BAE2-A354F66A99EA}" type="presParOf" srcId="{63A04D41-AE71-479A-97B7-BD1ABFFDA943}" destId="{77F6C497-0A90-41AA-95C1-8A921E6E3408}" srcOrd="1" destOrd="0" presId="urn:microsoft.com/office/officeart/2005/8/layout/pyramid2"/>
    <dgm:cxn modelId="{3CBCA700-AB8B-49AE-9967-DFFADC40C76E}" type="presParOf" srcId="{63A04D41-AE71-479A-97B7-BD1ABFFDA943}" destId="{1D0DA34C-09CF-4BF6-93DC-64F963F7520F}" srcOrd="2" destOrd="0" presId="urn:microsoft.com/office/officeart/2005/8/layout/pyramid2"/>
    <dgm:cxn modelId="{E05F578D-67BE-417F-9D3E-0BFDDE92A992}" type="presParOf" srcId="{63A04D41-AE71-479A-97B7-BD1ABFFDA943}" destId="{7EC32242-CB51-4FD3-81B9-5A9DB43838BE}" srcOrd="3" destOrd="0" presId="urn:microsoft.com/office/officeart/2005/8/layout/pyramid2"/>
    <dgm:cxn modelId="{4976385E-B25B-4721-AF4F-0F166A1128A2}" type="presParOf" srcId="{63A04D41-AE71-479A-97B7-BD1ABFFDA943}" destId="{6077DB8C-675B-4B26-B957-E39DFCA08B05}" srcOrd="4" destOrd="0" presId="urn:microsoft.com/office/officeart/2005/8/layout/pyramid2"/>
    <dgm:cxn modelId="{C2C438C4-DC0D-4C3D-9A06-BEF22A178921}" type="presParOf" srcId="{63A04D41-AE71-479A-97B7-BD1ABFFDA943}" destId="{65FC9345-059A-49E5-8462-27AE47FA534F}"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EB796-8F14-45A3-A100-E2434FDE3CC1}">
      <dsp:nvSpPr>
        <dsp:cNvPr id="0" name=""/>
        <dsp:cNvSpPr/>
      </dsp:nvSpPr>
      <dsp:spPr>
        <a:xfrm>
          <a:off x="529197" y="814889"/>
          <a:ext cx="5115579" cy="2643700"/>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37C6D0-8AF4-45B2-9D2A-4F6DEAA3B934}">
      <dsp:nvSpPr>
        <dsp:cNvPr id="0" name=""/>
        <dsp:cNvSpPr/>
      </dsp:nvSpPr>
      <dsp:spPr>
        <a:xfrm>
          <a:off x="682077" y="1124073"/>
          <a:ext cx="2375510" cy="2261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lvl="0" algn="l" defTabSz="1822450">
            <a:lnSpc>
              <a:spcPct val="90000"/>
            </a:lnSpc>
            <a:spcBef>
              <a:spcPct val="0"/>
            </a:spcBef>
            <a:spcAft>
              <a:spcPct val="35000"/>
            </a:spcAft>
          </a:pPr>
          <a:r>
            <a:rPr lang="it-IT" sz="4100" b="1" kern="1200" dirty="0">
              <a:solidFill>
                <a:srgbClr val="002060"/>
              </a:solidFill>
            </a:rPr>
            <a:t>Ordine</a:t>
          </a:r>
        </a:p>
        <a:p>
          <a:pPr lvl="0" algn="l" defTabSz="1822450">
            <a:lnSpc>
              <a:spcPct val="90000"/>
            </a:lnSpc>
            <a:spcBef>
              <a:spcPct val="0"/>
            </a:spcBef>
            <a:spcAft>
              <a:spcPct val="35000"/>
            </a:spcAft>
          </a:pPr>
          <a:r>
            <a:rPr lang="it-IT" sz="4100" b="1" kern="1200" dirty="0">
              <a:solidFill>
                <a:srgbClr val="002060"/>
              </a:solidFill>
            </a:rPr>
            <a:t>Sicurezza	</a:t>
          </a:r>
        </a:p>
      </dsp:txBody>
      <dsp:txXfrm>
        <a:off x="682077" y="1124073"/>
        <a:ext cx="2375510" cy="2261653"/>
      </dsp:txXfrm>
    </dsp:sp>
    <dsp:sp modelId="{152978F5-B33B-4DA4-89C2-7591CE4108FE}">
      <dsp:nvSpPr>
        <dsp:cNvPr id="0" name=""/>
        <dsp:cNvSpPr/>
      </dsp:nvSpPr>
      <dsp:spPr>
        <a:xfrm>
          <a:off x="3110507" y="1124073"/>
          <a:ext cx="2375510" cy="2261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lvl="0" algn="l" defTabSz="1822450">
            <a:lnSpc>
              <a:spcPct val="90000"/>
            </a:lnSpc>
            <a:spcBef>
              <a:spcPct val="0"/>
            </a:spcBef>
            <a:spcAft>
              <a:spcPct val="35000"/>
            </a:spcAft>
          </a:pPr>
          <a:r>
            <a:rPr lang="it-IT" sz="4100" b="1" kern="1200" dirty="0"/>
            <a:t>Differenze</a:t>
          </a:r>
        </a:p>
        <a:p>
          <a:pPr lvl="0" algn="l" defTabSz="1822450">
            <a:lnSpc>
              <a:spcPct val="90000"/>
            </a:lnSpc>
            <a:spcBef>
              <a:spcPct val="0"/>
            </a:spcBef>
            <a:spcAft>
              <a:spcPct val="35000"/>
            </a:spcAft>
          </a:pPr>
          <a:r>
            <a:rPr lang="it-IT" sz="4100" b="1" kern="1200" dirty="0"/>
            <a:t>Libertà</a:t>
          </a:r>
        </a:p>
      </dsp:txBody>
      <dsp:txXfrm>
        <a:off x="3110507" y="1124073"/>
        <a:ext cx="2375510" cy="2261653"/>
      </dsp:txXfrm>
    </dsp:sp>
    <dsp:sp modelId="{9EE0D5F3-1A0A-44C1-A568-85D5E99557BA}">
      <dsp:nvSpPr>
        <dsp:cNvPr id="0" name=""/>
        <dsp:cNvSpPr/>
      </dsp:nvSpPr>
      <dsp:spPr>
        <a:xfrm>
          <a:off x="0" y="285826"/>
          <a:ext cx="999595" cy="999595"/>
        </a:xfrm>
        <a:prstGeom prst="plus">
          <a:avLst>
            <a:gd name="adj" fmla="val 32810"/>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E729-366A-450B-883D-E364DBFE358C}">
      <dsp:nvSpPr>
        <dsp:cNvPr id="0" name=""/>
        <dsp:cNvSpPr/>
      </dsp:nvSpPr>
      <dsp:spPr>
        <a:xfrm>
          <a:off x="4939179" y="645305"/>
          <a:ext cx="940796" cy="322402"/>
        </a:xfrm>
        <a:prstGeom prst="rect">
          <a:avLst/>
        </a:prstGeom>
        <a:solidFill>
          <a:srgbClr val="00B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78974-C558-4BF6-A5FF-B1665F7A0035}">
      <dsp:nvSpPr>
        <dsp:cNvPr id="0" name=""/>
        <dsp:cNvSpPr/>
      </dsp:nvSpPr>
      <dsp:spPr>
        <a:xfrm>
          <a:off x="3086987" y="1128909"/>
          <a:ext cx="587" cy="2160096"/>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EB796-8F14-45A3-A100-E2434FDE3CC1}">
      <dsp:nvSpPr>
        <dsp:cNvPr id="0" name=""/>
        <dsp:cNvSpPr/>
      </dsp:nvSpPr>
      <dsp:spPr>
        <a:xfrm>
          <a:off x="428574" y="569236"/>
          <a:ext cx="5115579" cy="2643700"/>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37C6D0-8AF4-45B2-9D2A-4F6DEAA3B934}">
      <dsp:nvSpPr>
        <dsp:cNvPr id="0" name=""/>
        <dsp:cNvSpPr/>
      </dsp:nvSpPr>
      <dsp:spPr>
        <a:xfrm>
          <a:off x="682077" y="1124073"/>
          <a:ext cx="2375510" cy="2261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it-IT" sz="2500" b="1" kern="1200" dirty="0">
              <a:solidFill>
                <a:srgbClr val="002060"/>
              </a:solidFill>
            </a:rPr>
            <a:t>Ordine</a:t>
          </a:r>
        </a:p>
        <a:p>
          <a:pPr lvl="0" algn="l" defTabSz="1111250">
            <a:lnSpc>
              <a:spcPct val="90000"/>
            </a:lnSpc>
            <a:spcBef>
              <a:spcPct val="0"/>
            </a:spcBef>
            <a:spcAft>
              <a:spcPct val="35000"/>
            </a:spcAft>
          </a:pPr>
          <a:r>
            <a:rPr lang="it-IT" sz="2500" b="1" kern="1200" dirty="0">
              <a:solidFill>
                <a:srgbClr val="002060"/>
              </a:solidFill>
            </a:rPr>
            <a:t>Sicurezza</a:t>
          </a:r>
        </a:p>
        <a:p>
          <a:pPr lvl="0" algn="l" defTabSz="1111250">
            <a:lnSpc>
              <a:spcPct val="90000"/>
            </a:lnSpc>
            <a:spcBef>
              <a:spcPct val="0"/>
            </a:spcBef>
            <a:spcAft>
              <a:spcPct val="35000"/>
            </a:spcAft>
          </a:pPr>
          <a:r>
            <a:rPr lang="it-IT" sz="2500" b="1" kern="1200" dirty="0">
              <a:solidFill>
                <a:srgbClr val="002060"/>
              </a:solidFill>
            </a:rPr>
            <a:t>Legature</a:t>
          </a:r>
        </a:p>
        <a:p>
          <a:pPr lvl="0" algn="l" defTabSz="1111250">
            <a:lnSpc>
              <a:spcPct val="90000"/>
            </a:lnSpc>
            <a:spcBef>
              <a:spcPct val="0"/>
            </a:spcBef>
            <a:spcAft>
              <a:spcPct val="35000"/>
            </a:spcAft>
          </a:pPr>
          <a:r>
            <a:rPr lang="it-IT" sz="2500" b="1" kern="1200" dirty="0">
              <a:solidFill>
                <a:srgbClr val="002060"/>
              </a:solidFill>
            </a:rPr>
            <a:t>Istituzioni		</a:t>
          </a:r>
        </a:p>
      </dsp:txBody>
      <dsp:txXfrm>
        <a:off x="682077" y="1124073"/>
        <a:ext cx="2375510" cy="2261653"/>
      </dsp:txXfrm>
    </dsp:sp>
    <dsp:sp modelId="{152978F5-B33B-4DA4-89C2-7591CE4108FE}">
      <dsp:nvSpPr>
        <dsp:cNvPr id="0" name=""/>
        <dsp:cNvSpPr/>
      </dsp:nvSpPr>
      <dsp:spPr>
        <a:xfrm>
          <a:off x="3213058" y="646389"/>
          <a:ext cx="2375510" cy="2261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it-IT" sz="2500" b="1" kern="1200" dirty="0"/>
            <a:t>Differenze</a:t>
          </a:r>
        </a:p>
        <a:p>
          <a:pPr lvl="0" algn="l" defTabSz="1111250">
            <a:lnSpc>
              <a:spcPct val="90000"/>
            </a:lnSpc>
            <a:spcBef>
              <a:spcPct val="0"/>
            </a:spcBef>
            <a:spcAft>
              <a:spcPct val="35000"/>
            </a:spcAft>
          </a:pPr>
          <a:r>
            <a:rPr lang="it-IT" sz="2500" b="1" kern="1200" dirty="0"/>
            <a:t>Libertà</a:t>
          </a:r>
        </a:p>
        <a:p>
          <a:pPr lvl="0" algn="l" defTabSz="1111250">
            <a:lnSpc>
              <a:spcPct val="90000"/>
            </a:lnSpc>
            <a:spcBef>
              <a:spcPct val="0"/>
            </a:spcBef>
            <a:spcAft>
              <a:spcPct val="35000"/>
            </a:spcAft>
          </a:pPr>
          <a:r>
            <a:rPr lang="it-IT" sz="2500" b="1" kern="1200" dirty="0"/>
            <a:t>Opzioni</a:t>
          </a:r>
        </a:p>
        <a:p>
          <a:pPr lvl="0" algn="l" defTabSz="1111250">
            <a:lnSpc>
              <a:spcPct val="90000"/>
            </a:lnSpc>
            <a:spcBef>
              <a:spcPct val="0"/>
            </a:spcBef>
            <a:spcAft>
              <a:spcPct val="35000"/>
            </a:spcAft>
          </a:pPr>
          <a:r>
            <a:rPr lang="it-IT" sz="2500" b="1" kern="1200" dirty="0"/>
            <a:t>Reversibilità</a:t>
          </a:r>
        </a:p>
        <a:p>
          <a:pPr lvl="0" algn="l" defTabSz="1111250">
            <a:lnSpc>
              <a:spcPct val="90000"/>
            </a:lnSpc>
            <a:spcBef>
              <a:spcPct val="0"/>
            </a:spcBef>
            <a:spcAft>
              <a:spcPct val="35000"/>
            </a:spcAft>
          </a:pPr>
          <a:r>
            <a:rPr lang="it-IT" sz="3600" b="1" kern="1200" dirty="0">
              <a:solidFill>
                <a:srgbClr val="FF0000"/>
              </a:solidFill>
            </a:rPr>
            <a:t>Soggettività</a:t>
          </a:r>
        </a:p>
      </dsp:txBody>
      <dsp:txXfrm>
        <a:off x="3213058" y="646389"/>
        <a:ext cx="2375510" cy="2261653"/>
      </dsp:txXfrm>
    </dsp:sp>
    <dsp:sp modelId="{9EE0D5F3-1A0A-44C1-A568-85D5E99557BA}">
      <dsp:nvSpPr>
        <dsp:cNvPr id="0" name=""/>
        <dsp:cNvSpPr/>
      </dsp:nvSpPr>
      <dsp:spPr>
        <a:xfrm>
          <a:off x="4880380" y="216024"/>
          <a:ext cx="999595" cy="999595"/>
        </a:xfrm>
        <a:prstGeom prst="plus">
          <a:avLst>
            <a:gd name="adj" fmla="val 32810"/>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E729-366A-450B-883D-E364DBFE358C}">
      <dsp:nvSpPr>
        <dsp:cNvPr id="0" name=""/>
        <dsp:cNvSpPr/>
      </dsp:nvSpPr>
      <dsp:spPr>
        <a:xfrm>
          <a:off x="216025" y="792088"/>
          <a:ext cx="940796" cy="322402"/>
        </a:xfrm>
        <a:prstGeom prst="rect">
          <a:avLst/>
        </a:prstGeom>
        <a:solidFill>
          <a:srgbClr val="00B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78974-C558-4BF6-A5FF-B1665F7A0035}">
      <dsp:nvSpPr>
        <dsp:cNvPr id="0" name=""/>
        <dsp:cNvSpPr/>
      </dsp:nvSpPr>
      <dsp:spPr>
        <a:xfrm>
          <a:off x="3086987" y="1128909"/>
          <a:ext cx="587" cy="2160096"/>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8AD59-316F-4DE7-99D3-1FF87E1370B6}">
      <dsp:nvSpPr>
        <dsp:cNvPr id="0" name=""/>
        <dsp:cNvSpPr/>
      </dsp:nvSpPr>
      <dsp:spPr>
        <a:xfrm>
          <a:off x="0" y="0"/>
          <a:ext cx="4610615" cy="4610615"/>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93AA2-A2D8-4CA1-AD4D-59AEF1284E04}">
      <dsp:nvSpPr>
        <dsp:cNvPr id="0" name=""/>
        <dsp:cNvSpPr/>
      </dsp:nvSpPr>
      <dsp:spPr>
        <a:xfrm>
          <a:off x="898259" y="451987"/>
          <a:ext cx="2996899" cy="8194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it-IT" sz="1200" b="1" u="sng" kern="12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it-IT" sz="1200" b="1" u="sng" kern="12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FAMIGLIA</a:t>
          </a:r>
          <a:r>
            <a:rPr lang="it-IT" sz="1200" b="1" kern="1200" dirty="0">
              <a:solidFill>
                <a:srgbClr val="FF0000"/>
              </a:solidFill>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AMICIZIA </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AMORE </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DIVERTIRSI E GODERSI LA VITA</a:t>
          </a:r>
        </a:p>
        <a:p>
          <a:pPr lvl="0" algn="ctr" defTabSz="5334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938262" y="491990"/>
        <a:ext cx="2916893" cy="739458"/>
      </dsp:txXfrm>
    </dsp:sp>
    <dsp:sp modelId="{1D0DA34C-09CF-4BF6-93DC-64F963F7520F}">
      <dsp:nvSpPr>
        <dsp:cNvPr id="0" name=""/>
        <dsp:cNvSpPr/>
      </dsp:nvSpPr>
      <dsp:spPr>
        <a:xfrm>
          <a:off x="907789" y="1365070"/>
          <a:ext cx="2996899" cy="8194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LAVORO</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STUDIO</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SUCCESSO E CARRIERA PERSONALE</a:t>
          </a:r>
        </a:p>
        <a:p>
          <a:pPr lvl="0" algn="ctr" defTabSz="5334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947792" y="1405073"/>
        <a:ext cx="2916893" cy="739458"/>
      </dsp:txXfrm>
    </dsp:sp>
    <dsp:sp modelId="{6077DB8C-675B-4B26-B957-E39DFCA08B05}">
      <dsp:nvSpPr>
        <dsp:cNvPr id="0" name=""/>
        <dsp:cNvSpPr/>
      </dsp:nvSpPr>
      <dsp:spPr>
        <a:xfrm>
          <a:off x="888729" y="2267207"/>
          <a:ext cx="2996899" cy="8194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a:latin typeface="Times New Roman" panose="02020603050405020304" pitchFamily="18" charset="0"/>
              <a:cs typeface="Times New Roman" panose="02020603050405020304" pitchFamily="18" charset="0"/>
            </a:rPr>
            <a:t>IMPEGNO SOCIALE</a:t>
          </a:r>
        </a:p>
        <a:p>
          <a:pPr lvl="0" algn="ctr" defTabSz="4445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928732" y="2307210"/>
        <a:ext cx="2916893" cy="739458"/>
      </dsp:txXfrm>
    </dsp:sp>
    <dsp:sp modelId="{3F5E3182-08B6-4EC5-9D62-2BABEAF7890B}">
      <dsp:nvSpPr>
        <dsp:cNvPr id="0" name=""/>
        <dsp:cNvSpPr/>
      </dsp:nvSpPr>
      <dsp:spPr>
        <a:xfrm>
          <a:off x="812907" y="3181865"/>
          <a:ext cx="2996899" cy="8194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IMPEGNO RELIGIOSO</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ATTIVITA’ POLITICA</a:t>
          </a:r>
        </a:p>
        <a:p>
          <a:pPr lvl="0" algn="ctr" defTabSz="5334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852910" y="3221868"/>
        <a:ext cx="2916893" cy="739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8AD59-316F-4DE7-99D3-1FF87E1370B6}">
      <dsp:nvSpPr>
        <dsp:cNvPr id="0" name=""/>
        <dsp:cNvSpPr/>
      </dsp:nvSpPr>
      <dsp:spPr>
        <a:xfrm>
          <a:off x="0" y="0"/>
          <a:ext cx="4328761" cy="485216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93AA2-A2D8-4CA1-AD4D-59AEF1284E04}">
      <dsp:nvSpPr>
        <dsp:cNvPr id="0" name=""/>
        <dsp:cNvSpPr/>
      </dsp:nvSpPr>
      <dsp:spPr>
        <a:xfrm>
          <a:off x="901228" y="506871"/>
          <a:ext cx="2813695" cy="1148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u="sng" kern="12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FAMIGLIA</a:t>
          </a:r>
        </a:p>
        <a:p>
          <a:pPr lvl="0" algn="ctr" defTabSz="533400">
            <a:lnSpc>
              <a:spcPct val="90000"/>
            </a:lnSpc>
            <a:spcBef>
              <a:spcPct val="0"/>
            </a:spcBef>
            <a:spcAft>
              <a:spcPct val="35000"/>
            </a:spcAft>
          </a:pPr>
          <a:r>
            <a:rPr lang="it-IT"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LAVORO</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AMORE</a:t>
          </a:r>
        </a:p>
        <a:p>
          <a:pPr lvl="0" algn="ctr" defTabSz="5334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957298" y="562941"/>
        <a:ext cx="2701555" cy="1036457"/>
      </dsp:txXfrm>
    </dsp:sp>
    <dsp:sp modelId="{1D0DA34C-09CF-4BF6-93DC-64F963F7520F}">
      <dsp:nvSpPr>
        <dsp:cNvPr id="0" name=""/>
        <dsp:cNvSpPr/>
      </dsp:nvSpPr>
      <dsp:spPr>
        <a:xfrm>
          <a:off x="901228" y="1789519"/>
          <a:ext cx="2813695" cy="1148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AMICIZIA </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IMPEGNO SOCIALE – IMPEGNO RELIGIOSO – ATTIVITA’ POLITICA</a:t>
          </a:r>
        </a:p>
        <a:p>
          <a:pPr lvl="0" algn="ctr" defTabSz="5334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957298" y="1845589"/>
        <a:ext cx="2701555" cy="1036457"/>
      </dsp:txXfrm>
    </dsp:sp>
    <dsp:sp modelId="{6077DB8C-675B-4B26-B957-E39DFCA08B05}">
      <dsp:nvSpPr>
        <dsp:cNvPr id="0" name=""/>
        <dsp:cNvSpPr/>
      </dsp:nvSpPr>
      <dsp:spPr>
        <a:xfrm>
          <a:off x="901228" y="3129316"/>
          <a:ext cx="2813695" cy="1148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STUDIO – SUCCESSO E CARRIERA PERSONALE</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 DIVERTIRSI E GODERSI LA VITA</a:t>
          </a:r>
        </a:p>
        <a:p>
          <a:pPr lvl="0" algn="ctr" defTabSz="533400">
            <a:lnSpc>
              <a:spcPct val="90000"/>
            </a:lnSpc>
            <a:spcBef>
              <a:spcPct val="0"/>
            </a:spcBef>
            <a:spcAft>
              <a:spcPct val="35000"/>
            </a:spcAft>
          </a:pPr>
          <a:endParaRPr lang="it-IT" sz="1200" kern="1200" dirty="0">
            <a:latin typeface="Times New Roman" panose="02020603050405020304" pitchFamily="18" charset="0"/>
            <a:cs typeface="Times New Roman" panose="02020603050405020304" pitchFamily="18" charset="0"/>
          </a:endParaRPr>
        </a:p>
      </dsp:txBody>
      <dsp:txXfrm>
        <a:off x="957298" y="3185386"/>
        <a:ext cx="2701555" cy="1036457"/>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1608B96-2730-4A44-96E6-B4505C5463F4}" type="datetimeFigureOut">
              <a:rPr lang="it-IT" smtClean="0"/>
              <a:t>26/10/2021</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A0B8CAC-957E-42C9-A3B2-9954C4B13729}" type="slidenum">
              <a:rPr lang="it-IT" smtClean="0"/>
              <a:t>‹N›</a:t>
            </a:fld>
            <a:endParaRPr lang="it-IT"/>
          </a:p>
        </p:txBody>
      </p:sp>
    </p:spTree>
    <p:extLst>
      <p:ext uri="{BB962C8B-B14F-4D97-AF65-F5344CB8AC3E}">
        <p14:creationId xmlns:p14="http://schemas.microsoft.com/office/powerpoint/2010/main" val="241213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E0091A4-58AD-4276-BAC5-16136B603876}"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8EB47-15F8-43F5-9D60-73C09211DC60}"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3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0091A4-58AD-4276-BAC5-16136B603876}"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238397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0091A4-58AD-4276-BAC5-16136B603876}"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427870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9"/>
            <a:ext cx="8229600" cy="1143000"/>
          </a:xfrm>
        </p:spPr>
        <p:txBody>
          <a:bodyPr/>
          <a:lstStyle/>
          <a:p>
            <a:r>
              <a:rPr lang="it-IT"/>
              <a:t>Fare clic per modificare lo stile del titolo</a:t>
            </a:r>
          </a:p>
        </p:txBody>
      </p:sp>
      <p:sp>
        <p:nvSpPr>
          <p:cNvPr id="3" name="Segnaposto grafico 2"/>
          <p:cNvSpPr>
            <a:spLocks noGrp="1"/>
          </p:cNvSpPr>
          <p:nvPr>
            <p:ph type="chart" idx="1"/>
          </p:nvPr>
        </p:nvSpPr>
        <p:spPr>
          <a:xfrm>
            <a:off x="457200" y="1481139"/>
            <a:ext cx="8229600" cy="4525963"/>
          </a:xfrm>
        </p:spPr>
        <p:txBody>
          <a:bodyPr/>
          <a:lstStyle/>
          <a:p>
            <a:endParaRPr lang="it-IT"/>
          </a:p>
        </p:txBody>
      </p:sp>
      <p:sp>
        <p:nvSpPr>
          <p:cNvPr id="4" name="Segnaposto data 3"/>
          <p:cNvSpPr>
            <a:spLocks noGrp="1"/>
          </p:cNvSpPr>
          <p:nvPr>
            <p:ph type="dt" sz="half" idx="10"/>
          </p:nvPr>
        </p:nvSpPr>
        <p:spPr>
          <a:xfrm>
            <a:off x="6727825" y="6408742"/>
            <a:ext cx="1919288" cy="365126"/>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4379918" y="6408742"/>
            <a:ext cx="2351087" cy="365126"/>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8647113" y="6408742"/>
            <a:ext cx="366712" cy="365126"/>
          </a:xfrm>
        </p:spPr>
        <p:txBody>
          <a:bodyPr/>
          <a:lstStyle>
            <a:lvl1pPr>
              <a:defRPr/>
            </a:lvl1pPr>
          </a:lstStyle>
          <a:p>
            <a:pPr>
              <a:defRPr/>
            </a:pPr>
            <a:fld id="{7B27986C-7C3D-4537-9145-A02A0E2B7C5C}" type="slidenum">
              <a:rPr lang="it-IT"/>
              <a:pPr>
                <a:defRPr/>
              </a:pPr>
              <a:t>‹N›</a:t>
            </a:fld>
            <a:endParaRPr lang="it-IT"/>
          </a:p>
        </p:txBody>
      </p:sp>
    </p:spTree>
    <p:extLst>
      <p:ext uri="{BB962C8B-B14F-4D97-AF65-F5344CB8AC3E}">
        <p14:creationId xmlns:p14="http://schemas.microsoft.com/office/powerpoint/2010/main" val="197691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0091A4-58AD-4276-BAC5-16136B603876}"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412690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E0091A4-58AD-4276-BAC5-16136B603876}"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8EB47-15F8-43F5-9D60-73C09211DC60}"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38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E0091A4-58AD-4276-BAC5-16136B603876}" type="datetimeFigureOut">
              <a:rPr lang="it-IT" smtClean="0"/>
              <a:t>26/10/2021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252766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5"/>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E0091A4-58AD-4276-BAC5-16136B603876}" type="datetimeFigureOut">
              <a:rPr lang="it-IT" smtClean="0"/>
              <a:t>26/10/2021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171415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E0091A4-58AD-4276-BAC5-16136B603876}" type="datetimeFigureOut">
              <a:rPr lang="it-IT" smtClean="0"/>
              <a:t>26/10/2021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31817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0091A4-58AD-4276-BAC5-16136B603876}" type="datetimeFigureOut">
              <a:rPr lang="it-IT" smtClean="0"/>
              <a:t>26/10/2021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140910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E0091A4-58AD-4276-BAC5-16136B603876}" type="datetimeFigureOut">
              <a:rPr lang="it-IT" smtClean="0"/>
              <a:t>26/10/2021</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F8EB47-15F8-43F5-9D60-73C09211DC60}" type="slidenum">
              <a:rPr lang="it-IT" smtClean="0"/>
              <a:t>‹N›</a:t>
            </a:fld>
            <a:endParaRPr lang="it-IT"/>
          </a:p>
        </p:txBody>
      </p:sp>
    </p:spTree>
    <p:extLst>
      <p:ext uri="{BB962C8B-B14F-4D97-AF65-F5344CB8AC3E}">
        <p14:creationId xmlns:p14="http://schemas.microsoft.com/office/powerpoint/2010/main" val="264856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E0091A4-58AD-4276-BAC5-16136B603876}" type="datetimeFigureOut">
              <a:rPr lang="it-IT" smtClean="0"/>
              <a:t>26/10/2021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F8EB47-15F8-43F5-9D60-73C09211DC60}" type="slidenum">
              <a:rPr lang="it-IT" smtClean="0"/>
              <a:t>‹N›</a:t>
            </a:fld>
            <a:endParaRPr lang="it-IT"/>
          </a:p>
        </p:txBody>
      </p:sp>
    </p:spTree>
    <p:extLst>
      <p:ext uri="{BB962C8B-B14F-4D97-AF65-F5344CB8AC3E}">
        <p14:creationId xmlns:p14="http://schemas.microsoft.com/office/powerpoint/2010/main" val="192279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E0091A4-58AD-4276-BAC5-16136B603876}" type="datetimeFigureOut">
              <a:rPr lang="it-IT" smtClean="0"/>
              <a:t>26/10/2021</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F8EB47-15F8-43F5-9D60-73C09211DC60}" type="slidenum">
              <a:rPr lang="it-IT" smtClean="0"/>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2946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3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822960" y="5499636"/>
            <a:ext cx="7543800" cy="571500"/>
          </a:xfrm>
        </p:spPr>
        <p:txBody>
          <a:bodyPr>
            <a:noAutofit/>
          </a:bodyPr>
          <a:lstStyle/>
          <a:p>
            <a:r>
              <a:rPr lang="it-IT" sz="3200" b="1" dirty="0">
                <a:solidFill>
                  <a:srgbClr val="FF0000"/>
                </a:solidFill>
              </a:rPr>
              <a:t>«Ricerca del senso e dinamica delle scelte nei giovani oggi: resistenze e potenzialità»</a:t>
            </a:r>
            <a:br>
              <a:rPr lang="it-IT" sz="3200" b="1" dirty="0">
                <a:solidFill>
                  <a:srgbClr val="FF0000"/>
                </a:solidFill>
              </a:rPr>
            </a:br>
            <a:r>
              <a:rPr lang="it-IT" sz="3200" b="1" dirty="0">
                <a:solidFill>
                  <a:srgbClr val="FF0000"/>
                </a:solidFill>
              </a:rPr>
              <a:t/>
            </a:r>
            <a:br>
              <a:rPr lang="it-IT" sz="3200" b="1" dirty="0">
                <a:solidFill>
                  <a:srgbClr val="FF0000"/>
                </a:solidFill>
              </a:rPr>
            </a:br>
            <a:r>
              <a:rPr lang="it-IT" sz="3200" b="1" dirty="0">
                <a:solidFill>
                  <a:srgbClr val="FF0000"/>
                </a:solidFill>
              </a:rPr>
              <a:t/>
            </a:r>
            <a:br>
              <a:rPr lang="it-IT" sz="3200" b="1" dirty="0">
                <a:solidFill>
                  <a:srgbClr val="FF0000"/>
                </a:solidFill>
              </a:rPr>
            </a:br>
            <a:r>
              <a:rPr lang="it-IT" sz="3200" b="1" dirty="0">
                <a:solidFill>
                  <a:srgbClr val="FF0000"/>
                </a:solidFill>
              </a:rPr>
              <a:t/>
            </a:r>
            <a:br>
              <a:rPr lang="it-IT" sz="3200" b="1" dirty="0">
                <a:solidFill>
                  <a:srgbClr val="FF0000"/>
                </a:solidFill>
              </a:rPr>
            </a:br>
            <a:r>
              <a:rPr lang="it-IT" sz="3200" b="1" dirty="0">
                <a:solidFill>
                  <a:srgbClr val="FF0000"/>
                </a:solidFill>
              </a:rPr>
              <a:t>Bologna, 18 ottobre 2021</a:t>
            </a:r>
            <a:endParaRPr lang="it-IT" sz="4000" b="1" dirty="0">
              <a:solidFill>
                <a:srgbClr val="FF0000"/>
              </a:solidFill>
            </a:endParaRPr>
          </a:p>
        </p:txBody>
      </p:sp>
      <p:sp>
        <p:nvSpPr>
          <p:cNvPr id="4" name="CasellaDiTesto 3"/>
          <p:cNvSpPr txBox="1"/>
          <p:nvPr/>
        </p:nvSpPr>
        <p:spPr>
          <a:xfrm>
            <a:off x="980948" y="1510764"/>
            <a:ext cx="7802425" cy="1569660"/>
          </a:xfrm>
          <a:prstGeom prst="rect">
            <a:avLst/>
          </a:prstGeom>
          <a:noFill/>
        </p:spPr>
        <p:txBody>
          <a:bodyPr wrap="square" rtlCol="0">
            <a:spAutoFit/>
          </a:bodyPr>
          <a:lstStyle/>
          <a:p>
            <a:r>
              <a:rPr lang="it-IT" sz="2400" b="1" dirty="0">
                <a:solidFill>
                  <a:schemeClr val="tx2">
                    <a:lumMod val="60000"/>
                    <a:lumOff val="40000"/>
                  </a:schemeClr>
                </a:solidFill>
              </a:rPr>
              <a:t>Fabio Introini – Cristina Pasqualini</a:t>
            </a:r>
          </a:p>
          <a:p>
            <a:endParaRPr lang="it-IT" sz="2400" b="1" dirty="0">
              <a:solidFill>
                <a:schemeClr val="tx2">
                  <a:lumMod val="60000"/>
                  <a:lumOff val="40000"/>
                </a:schemeClr>
              </a:solidFill>
            </a:endParaRPr>
          </a:p>
          <a:p>
            <a:r>
              <a:rPr lang="it-IT" sz="2400" b="1" dirty="0">
                <a:solidFill>
                  <a:schemeClr val="tx2">
                    <a:lumMod val="60000"/>
                    <a:lumOff val="40000"/>
                  </a:schemeClr>
                </a:solidFill>
              </a:rPr>
              <a:t>Istituto «G. Toniolo» - Milano</a:t>
            </a:r>
          </a:p>
          <a:p>
            <a:r>
              <a:rPr lang="it-IT" sz="2400" b="1" dirty="0">
                <a:solidFill>
                  <a:schemeClr val="tx2">
                    <a:lumMod val="60000"/>
                    <a:lumOff val="40000"/>
                  </a:schemeClr>
                </a:solidFill>
              </a:rPr>
              <a:t>Università Cattolica - Milano</a:t>
            </a:r>
          </a:p>
        </p:txBody>
      </p:sp>
      <p:pic>
        <p:nvPicPr>
          <p:cNvPr id="5" name="Immagine 4"/>
          <p:cNvPicPr>
            <a:picLocks noChangeAspect="1"/>
          </p:cNvPicPr>
          <p:nvPr/>
        </p:nvPicPr>
        <p:blipFill>
          <a:blip r:embed="rId2"/>
          <a:stretch>
            <a:fillRect/>
          </a:stretch>
        </p:blipFill>
        <p:spPr>
          <a:xfrm>
            <a:off x="5373472" y="269704"/>
            <a:ext cx="3251913" cy="825703"/>
          </a:xfrm>
          <a:prstGeom prst="rect">
            <a:avLst/>
          </a:prstGeom>
        </p:spPr>
      </p:pic>
      <p:pic>
        <p:nvPicPr>
          <p:cNvPr id="6" name="Immagine 5"/>
          <p:cNvPicPr>
            <a:picLocks noChangeAspect="1"/>
          </p:cNvPicPr>
          <p:nvPr/>
        </p:nvPicPr>
        <p:blipFill>
          <a:blip r:embed="rId3"/>
          <a:stretch>
            <a:fillRect/>
          </a:stretch>
        </p:blipFill>
        <p:spPr>
          <a:xfrm>
            <a:off x="822960" y="82055"/>
            <a:ext cx="2583189" cy="1055856"/>
          </a:xfrm>
          <a:prstGeom prst="rect">
            <a:avLst/>
          </a:prstGeom>
        </p:spPr>
      </p:pic>
    </p:spTree>
    <p:extLst>
      <p:ext uri="{BB962C8B-B14F-4D97-AF65-F5344CB8AC3E}">
        <p14:creationId xmlns:p14="http://schemas.microsoft.com/office/powerpoint/2010/main" val="114773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31" y="2061771"/>
            <a:ext cx="4601217" cy="3553321"/>
          </a:xfrm>
          <a:prstGeom prst="rect">
            <a:avLst/>
          </a:prstGeom>
        </p:spPr>
      </p:pic>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562" y="2042718"/>
            <a:ext cx="3429479" cy="3572374"/>
          </a:xfrm>
          <a:prstGeom prst="rect">
            <a:avLst/>
          </a:prstGeom>
        </p:spPr>
      </p:pic>
      <p:sp>
        <p:nvSpPr>
          <p:cNvPr id="5" name="CasellaDiTesto 4"/>
          <p:cNvSpPr txBox="1"/>
          <p:nvPr/>
        </p:nvSpPr>
        <p:spPr>
          <a:xfrm>
            <a:off x="327546" y="696036"/>
            <a:ext cx="8652681" cy="830997"/>
          </a:xfrm>
          <a:prstGeom prst="rect">
            <a:avLst/>
          </a:prstGeom>
          <a:noFill/>
        </p:spPr>
        <p:txBody>
          <a:bodyPr wrap="square" rtlCol="0">
            <a:spAutoFit/>
          </a:bodyPr>
          <a:lstStyle/>
          <a:p>
            <a:r>
              <a:rPr lang="it-IT" sz="2400" b="1" dirty="0">
                <a:solidFill>
                  <a:srgbClr val="FF0000"/>
                </a:solidFill>
              </a:rPr>
              <a:t>L’individualismo estremo descritto con la metafora del narcisismo (Cesareo-</a:t>
            </a:r>
            <a:r>
              <a:rPr lang="it-IT" sz="2400" b="1" dirty="0" err="1">
                <a:solidFill>
                  <a:srgbClr val="FF0000"/>
                </a:solidFill>
              </a:rPr>
              <a:t>Vaccarini</a:t>
            </a:r>
            <a:r>
              <a:rPr lang="it-IT" sz="2400" b="1" dirty="0">
                <a:solidFill>
                  <a:srgbClr val="FF0000"/>
                </a:solidFill>
              </a:rPr>
              <a:t>, </a:t>
            </a:r>
            <a:r>
              <a:rPr lang="it-IT" sz="2400" b="1" i="1" dirty="0">
                <a:solidFill>
                  <a:srgbClr val="FF0000"/>
                </a:solidFill>
              </a:rPr>
              <a:t>L’era del narcisismo)</a:t>
            </a:r>
          </a:p>
        </p:txBody>
      </p:sp>
    </p:spTree>
    <p:extLst>
      <p:ext uri="{BB962C8B-B14F-4D97-AF65-F5344CB8AC3E}">
        <p14:creationId xmlns:p14="http://schemas.microsoft.com/office/powerpoint/2010/main" val="256674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FAC542B-BD2D-49AB-AA94-54DE3BBF8B4C}"/>
              </a:ext>
            </a:extLst>
          </p:cNvPr>
          <p:cNvSpPr txBox="1"/>
          <p:nvPr/>
        </p:nvSpPr>
        <p:spPr>
          <a:xfrm>
            <a:off x="461962" y="1805018"/>
            <a:ext cx="8220075" cy="3693319"/>
          </a:xfrm>
          <a:prstGeom prst="rect">
            <a:avLst/>
          </a:prstGeom>
          <a:noFill/>
        </p:spPr>
        <p:txBody>
          <a:bodyPr wrap="square">
            <a:spAutoFit/>
          </a:bodyPr>
          <a:lstStyle/>
          <a:p>
            <a:pPr algn="l"/>
            <a:r>
              <a:rPr lang="it-IT" sz="1800" b="0" i="1" u="none" strike="noStrike" baseline="0" dirty="0">
                <a:solidFill>
                  <a:srgbClr val="002060"/>
                </a:solidFill>
                <a:latin typeface="TrebuchetMS"/>
              </a:rPr>
              <a:t>«Nel complesso, i dati e le analisi proposti evidenziano la persistenza di elementi</a:t>
            </a:r>
          </a:p>
          <a:p>
            <a:pPr algn="l"/>
            <a:r>
              <a:rPr lang="it-IT" sz="1800" b="0" i="1" u="none" strike="noStrike" baseline="0" dirty="0">
                <a:solidFill>
                  <a:srgbClr val="002060"/>
                </a:solidFill>
                <a:latin typeface="TrebuchetMS"/>
              </a:rPr>
              <a:t>di difficoltà oggettiva in un clima di bassa fiducia nelle istituzioni e alta insicurezza</a:t>
            </a:r>
          </a:p>
          <a:p>
            <a:pPr algn="l"/>
            <a:r>
              <a:rPr lang="it-IT" sz="1800" b="0" i="1" u="none" strike="noStrike" baseline="0" dirty="0">
                <a:solidFill>
                  <a:srgbClr val="002060"/>
                </a:solidFill>
                <a:latin typeface="TrebuchetMS"/>
              </a:rPr>
              <a:t>verso il futuro. La conseguenza è un tempo presente in cui i desideri</a:t>
            </a:r>
          </a:p>
          <a:p>
            <a:pPr algn="l"/>
            <a:r>
              <a:rPr lang="it-IT" sz="1800" b="0" i="1" u="none" strike="noStrike" baseline="0" dirty="0">
                <a:solidFill>
                  <a:srgbClr val="002060"/>
                </a:solidFill>
                <a:latin typeface="TrebuchetMS"/>
              </a:rPr>
              <a:t>faticano a diventare progetti di vita e in cui le nuove sensibilità stentano a</a:t>
            </a:r>
          </a:p>
          <a:p>
            <a:pPr algn="l"/>
            <a:r>
              <a:rPr lang="it-IT" sz="1800" b="0" i="1" u="none" strike="noStrike" baseline="0" dirty="0">
                <a:solidFill>
                  <a:srgbClr val="002060"/>
                </a:solidFill>
                <a:latin typeface="TrebuchetMS"/>
              </a:rPr>
              <a:t>trasformarsi in impegno collettivo a cambiare la realtà circostante. Gli esempi</a:t>
            </a:r>
          </a:p>
          <a:p>
            <a:pPr algn="l"/>
            <a:r>
              <a:rPr lang="it-IT" sz="1800" b="0" i="1" u="none" strike="noStrike" baseline="0" dirty="0">
                <a:solidFill>
                  <a:srgbClr val="002060"/>
                </a:solidFill>
                <a:latin typeface="TrebuchetMS"/>
              </a:rPr>
              <a:t>positivi non mancano e si ottengono riscontri incoraggianti quando si creano le</a:t>
            </a:r>
          </a:p>
          <a:p>
            <a:pPr algn="l"/>
            <a:r>
              <a:rPr lang="it-IT" sz="1800" b="0" i="1" u="none" strike="noStrike" baseline="0" dirty="0">
                <a:solidFill>
                  <a:srgbClr val="002060"/>
                </a:solidFill>
                <a:latin typeface="TrebuchetMS"/>
              </a:rPr>
              <a:t>condizioni adatte. A testimonianza di una energia vitale presente ma troppo</a:t>
            </a:r>
          </a:p>
          <a:p>
            <a:pPr algn="l"/>
            <a:r>
              <a:rPr lang="it-IT" sz="1800" b="0" i="1" u="none" strike="noStrike" baseline="0" dirty="0">
                <a:solidFill>
                  <a:srgbClr val="002060"/>
                </a:solidFill>
                <a:latin typeface="TrebuchetMS"/>
              </a:rPr>
              <a:t>spesso dissipata, anziché valorizzata» </a:t>
            </a:r>
          </a:p>
          <a:p>
            <a:pPr algn="l"/>
            <a:endParaRPr lang="it-IT" i="1" dirty="0">
              <a:solidFill>
                <a:srgbClr val="002060"/>
              </a:solidFill>
              <a:latin typeface="TrebuchetMS"/>
            </a:endParaRPr>
          </a:p>
          <a:p>
            <a:pPr algn="l"/>
            <a:r>
              <a:rPr lang="it-IT" sz="1800" b="0" i="1" u="none" strike="noStrike" baseline="0" dirty="0">
                <a:solidFill>
                  <a:srgbClr val="002060"/>
                </a:solidFill>
                <a:latin typeface="TrebuchetMS"/>
              </a:rPr>
              <a:t>(Istituto Toniolo, Rapporto Giovani 2019, p. 18, cit. in Istituto Toniolo, a cur</a:t>
            </a:r>
            <a:r>
              <a:rPr lang="it-IT" i="1" dirty="0">
                <a:solidFill>
                  <a:srgbClr val="002060"/>
                </a:solidFill>
                <a:latin typeface="TrebuchetMS"/>
              </a:rPr>
              <a:t>a di, 2020, p. 4</a:t>
            </a:r>
            <a:r>
              <a:rPr lang="it-IT" sz="1800" b="0" i="1" u="none" strike="noStrike" baseline="0" dirty="0">
                <a:solidFill>
                  <a:srgbClr val="002060"/>
                </a:solidFill>
                <a:latin typeface="TrebuchetMS"/>
              </a:rPr>
              <a:t>)</a:t>
            </a:r>
          </a:p>
          <a:p>
            <a:pPr algn="l"/>
            <a:endParaRPr lang="it-IT" dirty="0">
              <a:latin typeface="TrebuchetMS"/>
            </a:endParaRPr>
          </a:p>
          <a:p>
            <a:pPr algn="l"/>
            <a:endParaRPr lang="it-IT" dirty="0">
              <a:solidFill>
                <a:srgbClr val="002060"/>
              </a:solidFill>
            </a:endParaRPr>
          </a:p>
        </p:txBody>
      </p:sp>
      <p:sp>
        <p:nvSpPr>
          <p:cNvPr id="4" name="CasellaDiTesto 3">
            <a:extLst>
              <a:ext uri="{FF2B5EF4-FFF2-40B4-BE49-F238E27FC236}">
                <a16:creationId xmlns:a16="http://schemas.microsoft.com/office/drawing/2014/main" id="{5FEB441A-8239-417B-9B70-F4873A65D276}"/>
              </a:ext>
            </a:extLst>
          </p:cNvPr>
          <p:cNvSpPr txBox="1"/>
          <p:nvPr/>
        </p:nvSpPr>
        <p:spPr>
          <a:xfrm>
            <a:off x="704850" y="609600"/>
            <a:ext cx="6600825" cy="584775"/>
          </a:xfrm>
          <a:prstGeom prst="rect">
            <a:avLst/>
          </a:prstGeom>
          <a:noFill/>
        </p:spPr>
        <p:txBody>
          <a:bodyPr wrap="square" rtlCol="0">
            <a:spAutoFit/>
          </a:bodyPr>
          <a:lstStyle/>
          <a:p>
            <a:r>
              <a:rPr lang="it-IT" sz="3200" b="1" dirty="0">
                <a:solidFill>
                  <a:srgbClr val="FF0000"/>
                </a:solidFill>
              </a:rPr>
              <a:t>Il mood generale</a:t>
            </a:r>
          </a:p>
        </p:txBody>
      </p:sp>
    </p:spTree>
    <p:extLst>
      <p:ext uri="{BB962C8B-B14F-4D97-AF65-F5344CB8AC3E}">
        <p14:creationId xmlns:p14="http://schemas.microsoft.com/office/powerpoint/2010/main" val="353872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8AEC66C4-D6BE-424B-993E-713BCCFDD4EA}"/>
              </a:ext>
            </a:extLst>
          </p:cNvPr>
          <p:cNvGraphicFramePr>
            <a:graphicFrameLocks noGrp="1"/>
          </p:cNvGraphicFramePr>
          <p:nvPr>
            <p:extLst>
              <p:ext uri="{D42A27DB-BD31-4B8C-83A1-F6EECF244321}">
                <p14:modId xmlns:p14="http://schemas.microsoft.com/office/powerpoint/2010/main" val="39594307"/>
              </p:ext>
            </p:extLst>
          </p:nvPr>
        </p:nvGraphicFramePr>
        <p:xfrm>
          <a:off x="545305" y="1123948"/>
          <a:ext cx="8053389" cy="5219698"/>
        </p:xfrm>
        <a:graphic>
          <a:graphicData uri="http://schemas.openxmlformats.org/drawingml/2006/table">
            <a:tbl>
              <a:tblPr firstRow="1" bandRow="1">
                <a:tableStyleId>{5C22544A-7EE6-4342-B048-85BDC9FD1C3A}</a:tableStyleId>
              </a:tblPr>
              <a:tblGrid>
                <a:gridCol w="493258">
                  <a:extLst>
                    <a:ext uri="{9D8B030D-6E8A-4147-A177-3AD203B41FA5}">
                      <a16:colId xmlns:a16="http://schemas.microsoft.com/office/drawing/2014/main" val="1770866415"/>
                    </a:ext>
                  </a:extLst>
                </a:gridCol>
                <a:gridCol w="1905278">
                  <a:extLst>
                    <a:ext uri="{9D8B030D-6E8A-4147-A177-3AD203B41FA5}">
                      <a16:colId xmlns:a16="http://schemas.microsoft.com/office/drawing/2014/main" val="1829193106"/>
                    </a:ext>
                  </a:extLst>
                </a:gridCol>
                <a:gridCol w="1702012">
                  <a:extLst>
                    <a:ext uri="{9D8B030D-6E8A-4147-A177-3AD203B41FA5}">
                      <a16:colId xmlns:a16="http://schemas.microsoft.com/office/drawing/2014/main" val="2464783475"/>
                    </a:ext>
                  </a:extLst>
                </a:gridCol>
                <a:gridCol w="531201">
                  <a:extLst>
                    <a:ext uri="{9D8B030D-6E8A-4147-A177-3AD203B41FA5}">
                      <a16:colId xmlns:a16="http://schemas.microsoft.com/office/drawing/2014/main" val="2527089088"/>
                    </a:ext>
                  </a:extLst>
                </a:gridCol>
                <a:gridCol w="2222372">
                  <a:extLst>
                    <a:ext uri="{9D8B030D-6E8A-4147-A177-3AD203B41FA5}">
                      <a16:colId xmlns:a16="http://schemas.microsoft.com/office/drawing/2014/main" val="2001287839"/>
                    </a:ext>
                  </a:extLst>
                </a:gridCol>
                <a:gridCol w="1199268">
                  <a:extLst>
                    <a:ext uri="{9D8B030D-6E8A-4147-A177-3AD203B41FA5}">
                      <a16:colId xmlns:a16="http://schemas.microsoft.com/office/drawing/2014/main" val="3125658620"/>
                    </a:ext>
                  </a:extLst>
                </a:gridCol>
              </a:tblGrid>
              <a:tr h="390562">
                <a:tc>
                  <a:txBody>
                    <a:bodyPr/>
                    <a:lstStyle/>
                    <a:p>
                      <a:r>
                        <a:rPr lang="it-IT" dirty="0"/>
                        <a:t>N.</a:t>
                      </a:r>
                    </a:p>
                  </a:txBody>
                  <a:tcPr/>
                </a:tc>
                <a:tc>
                  <a:txBody>
                    <a:bodyPr/>
                    <a:lstStyle/>
                    <a:p>
                      <a:r>
                        <a:rPr lang="it-IT" dirty="0"/>
                        <a:t>Istituzione</a:t>
                      </a:r>
                    </a:p>
                  </a:txBody>
                  <a:tcPr/>
                </a:tc>
                <a:tc>
                  <a:txBody>
                    <a:bodyPr/>
                    <a:lstStyle/>
                    <a:p>
                      <a:r>
                        <a:rPr lang="it-IT" dirty="0"/>
                        <a:t>2017</a:t>
                      </a:r>
                    </a:p>
                  </a:txBody>
                  <a:tcPr/>
                </a:tc>
                <a:tc>
                  <a:txBody>
                    <a:bodyPr/>
                    <a:lstStyle/>
                    <a:p>
                      <a:r>
                        <a:rPr lang="it-IT" dirty="0"/>
                        <a:t>N</a:t>
                      </a:r>
                    </a:p>
                  </a:txBody>
                  <a:tcPr/>
                </a:tc>
                <a:tc>
                  <a:txBody>
                    <a:bodyPr/>
                    <a:lstStyle/>
                    <a:p>
                      <a:r>
                        <a:rPr lang="it-IT" dirty="0"/>
                        <a:t>Istituzione</a:t>
                      </a:r>
                    </a:p>
                  </a:txBody>
                  <a:tcPr/>
                </a:tc>
                <a:tc>
                  <a:txBody>
                    <a:bodyPr/>
                    <a:lstStyle/>
                    <a:p>
                      <a:r>
                        <a:rPr lang="it-IT" dirty="0"/>
                        <a:t>2017</a:t>
                      </a:r>
                    </a:p>
                  </a:txBody>
                  <a:tcPr/>
                </a:tc>
                <a:extLst>
                  <a:ext uri="{0D108BD9-81ED-4DB2-BD59-A6C34878D82A}">
                    <a16:rowId xmlns:a16="http://schemas.microsoft.com/office/drawing/2014/main" val="491922478"/>
                  </a:ext>
                </a:extLst>
              </a:tr>
              <a:tr h="618390">
                <a:tc>
                  <a:txBody>
                    <a:bodyPr/>
                    <a:lstStyle/>
                    <a:p>
                      <a:r>
                        <a:rPr lang="it-IT" sz="1600" b="1" dirty="0"/>
                        <a:t>1</a:t>
                      </a:r>
                    </a:p>
                  </a:txBody>
                  <a:tcPr>
                    <a:solidFill>
                      <a:srgbClr val="FFC000"/>
                    </a:solidFill>
                  </a:tcPr>
                </a:tc>
                <a:tc>
                  <a:txBody>
                    <a:bodyPr/>
                    <a:lstStyle/>
                    <a:p>
                      <a:r>
                        <a:rPr lang="it-IT" sz="1600" b="1" dirty="0"/>
                        <a:t>Ricerca scientifica</a:t>
                      </a:r>
                    </a:p>
                  </a:txBody>
                  <a:tcPr>
                    <a:solidFill>
                      <a:srgbClr val="FFC000"/>
                    </a:solidFill>
                  </a:tcPr>
                </a:tc>
                <a:tc>
                  <a:txBody>
                    <a:bodyPr/>
                    <a:lstStyle/>
                    <a:p>
                      <a:r>
                        <a:rPr lang="it-IT" sz="1600" b="1" dirty="0"/>
                        <a:t>77,3</a:t>
                      </a:r>
                    </a:p>
                  </a:txBody>
                  <a:tcPr>
                    <a:solidFill>
                      <a:srgbClr val="FFC000"/>
                    </a:solidFill>
                  </a:tcPr>
                </a:tc>
                <a:tc>
                  <a:txBody>
                    <a:bodyPr/>
                    <a:lstStyle/>
                    <a:p>
                      <a:r>
                        <a:rPr lang="it-IT" sz="1600" b="1" dirty="0"/>
                        <a:t>11</a:t>
                      </a:r>
                    </a:p>
                  </a:txBody>
                  <a:tcPr/>
                </a:tc>
                <a:tc>
                  <a:txBody>
                    <a:bodyPr/>
                    <a:lstStyle/>
                    <a:p>
                      <a:r>
                        <a:rPr lang="it-IT" sz="1600" b="1" dirty="0"/>
                        <a:t>Giornali</a:t>
                      </a:r>
                    </a:p>
                  </a:txBody>
                  <a:tcPr/>
                </a:tc>
                <a:tc>
                  <a:txBody>
                    <a:bodyPr/>
                    <a:lstStyle/>
                    <a:p>
                      <a:r>
                        <a:rPr lang="it-IT" sz="1600" b="1" dirty="0"/>
                        <a:t>33,8</a:t>
                      </a:r>
                    </a:p>
                  </a:txBody>
                  <a:tcPr/>
                </a:tc>
                <a:extLst>
                  <a:ext uri="{0D108BD9-81ED-4DB2-BD59-A6C34878D82A}">
                    <a16:rowId xmlns:a16="http://schemas.microsoft.com/office/drawing/2014/main" val="3209633645"/>
                  </a:ext>
                </a:extLst>
              </a:tr>
              <a:tr h="392596">
                <a:tc>
                  <a:txBody>
                    <a:bodyPr/>
                    <a:lstStyle/>
                    <a:p>
                      <a:r>
                        <a:rPr lang="it-IT" sz="1600" b="1" dirty="0"/>
                        <a:t>2</a:t>
                      </a:r>
                    </a:p>
                  </a:txBody>
                  <a:tcPr>
                    <a:solidFill>
                      <a:srgbClr val="FFC000"/>
                    </a:solidFill>
                  </a:tcPr>
                </a:tc>
                <a:tc>
                  <a:txBody>
                    <a:bodyPr/>
                    <a:lstStyle/>
                    <a:p>
                      <a:r>
                        <a:rPr lang="it-IT" sz="1600" b="1" dirty="0"/>
                        <a:t>Volontariato</a:t>
                      </a:r>
                    </a:p>
                  </a:txBody>
                  <a:tcPr>
                    <a:solidFill>
                      <a:srgbClr val="FFC000"/>
                    </a:solidFill>
                  </a:tcPr>
                </a:tc>
                <a:tc>
                  <a:txBody>
                    <a:bodyPr/>
                    <a:lstStyle/>
                    <a:p>
                      <a:r>
                        <a:rPr lang="it-IT" sz="1600" b="1" dirty="0"/>
                        <a:t>67,2</a:t>
                      </a:r>
                    </a:p>
                  </a:txBody>
                  <a:tcPr>
                    <a:solidFill>
                      <a:srgbClr val="FFC000"/>
                    </a:solidFill>
                  </a:tcPr>
                </a:tc>
                <a:tc>
                  <a:txBody>
                    <a:bodyPr/>
                    <a:lstStyle/>
                    <a:p>
                      <a:r>
                        <a:rPr lang="it-IT" sz="1600" b="1" dirty="0"/>
                        <a:t>12</a:t>
                      </a:r>
                    </a:p>
                  </a:txBody>
                  <a:tcPr/>
                </a:tc>
                <a:tc>
                  <a:txBody>
                    <a:bodyPr/>
                    <a:lstStyle/>
                    <a:p>
                      <a:r>
                        <a:rPr lang="it-IT" sz="1600" b="1" dirty="0"/>
                        <a:t>Comune</a:t>
                      </a:r>
                    </a:p>
                  </a:txBody>
                  <a:tcPr/>
                </a:tc>
                <a:tc>
                  <a:txBody>
                    <a:bodyPr/>
                    <a:lstStyle/>
                    <a:p>
                      <a:r>
                        <a:rPr lang="it-IT" sz="1600" b="1" dirty="0"/>
                        <a:t>31,7</a:t>
                      </a:r>
                    </a:p>
                  </a:txBody>
                  <a:tcPr/>
                </a:tc>
                <a:extLst>
                  <a:ext uri="{0D108BD9-81ED-4DB2-BD59-A6C34878D82A}">
                    <a16:rowId xmlns:a16="http://schemas.microsoft.com/office/drawing/2014/main" val="99382097"/>
                  </a:ext>
                </a:extLst>
              </a:tr>
              <a:tr h="392596">
                <a:tc>
                  <a:txBody>
                    <a:bodyPr/>
                    <a:lstStyle/>
                    <a:p>
                      <a:r>
                        <a:rPr lang="it-IT" sz="1600" b="1" dirty="0"/>
                        <a:t>3</a:t>
                      </a:r>
                    </a:p>
                  </a:txBody>
                  <a:tcPr>
                    <a:solidFill>
                      <a:srgbClr val="FFC000"/>
                    </a:solidFill>
                  </a:tcPr>
                </a:tc>
                <a:tc>
                  <a:txBody>
                    <a:bodyPr/>
                    <a:lstStyle/>
                    <a:p>
                      <a:r>
                        <a:rPr lang="it-IT" sz="1600" b="1" dirty="0"/>
                        <a:t>Ospedali</a:t>
                      </a:r>
                    </a:p>
                  </a:txBody>
                  <a:tcPr>
                    <a:solidFill>
                      <a:srgbClr val="FFC000"/>
                    </a:solidFill>
                  </a:tcPr>
                </a:tc>
                <a:tc>
                  <a:txBody>
                    <a:bodyPr/>
                    <a:lstStyle/>
                    <a:p>
                      <a:r>
                        <a:rPr lang="it-IT" sz="1600" b="1" dirty="0"/>
                        <a:t>66,9</a:t>
                      </a:r>
                    </a:p>
                  </a:txBody>
                  <a:tcPr>
                    <a:solidFill>
                      <a:srgbClr val="FFC000"/>
                    </a:solidFill>
                  </a:tcPr>
                </a:tc>
                <a:tc>
                  <a:txBody>
                    <a:bodyPr/>
                    <a:lstStyle/>
                    <a:p>
                      <a:r>
                        <a:rPr lang="it-IT" sz="1600" b="1" dirty="0"/>
                        <a:t>13</a:t>
                      </a:r>
                    </a:p>
                  </a:txBody>
                  <a:tcPr/>
                </a:tc>
                <a:tc>
                  <a:txBody>
                    <a:bodyPr/>
                    <a:lstStyle/>
                    <a:p>
                      <a:r>
                        <a:rPr lang="it-IT" sz="1600" b="1" dirty="0"/>
                        <a:t>Social Network</a:t>
                      </a:r>
                    </a:p>
                  </a:txBody>
                  <a:tcPr/>
                </a:tc>
                <a:tc>
                  <a:txBody>
                    <a:bodyPr/>
                    <a:lstStyle/>
                    <a:p>
                      <a:r>
                        <a:rPr lang="it-IT" sz="1600" b="1" dirty="0"/>
                        <a:t>31,2</a:t>
                      </a:r>
                    </a:p>
                  </a:txBody>
                  <a:tcPr/>
                </a:tc>
                <a:extLst>
                  <a:ext uri="{0D108BD9-81ED-4DB2-BD59-A6C34878D82A}">
                    <a16:rowId xmlns:a16="http://schemas.microsoft.com/office/drawing/2014/main" val="814382978"/>
                  </a:ext>
                </a:extLst>
              </a:tr>
              <a:tr h="618390">
                <a:tc>
                  <a:txBody>
                    <a:bodyPr/>
                    <a:lstStyle/>
                    <a:p>
                      <a:r>
                        <a:rPr lang="it-IT" sz="1600" b="1" dirty="0"/>
                        <a:t>4</a:t>
                      </a:r>
                    </a:p>
                  </a:txBody>
                  <a:tcPr/>
                </a:tc>
                <a:tc>
                  <a:txBody>
                    <a:bodyPr/>
                    <a:lstStyle/>
                    <a:p>
                      <a:r>
                        <a:rPr lang="it-IT" sz="1600" b="1" dirty="0"/>
                        <a:t>Piccole e medie imprese</a:t>
                      </a:r>
                    </a:p>
                  </a:txBody>
                  <a:tcPr/>
                </a:tc>
                <a:tc>
                  <a:txBody>
                    <a:bodyPr/>
                    <a:lstStyle/>
                    <a:p>
                      <a:r>
                        <a:rPr lang="it-IT" sz="1600" b="1" dirty="0"/>
                        <a:t>60,4</a:t>
                      </a:r>
                    </a:p>
                  </a:txBody>
                  <a:tcPr/>
                </a:tc>
                <a:tc>
                  <a:txBody>
                    <a:bodyPr/>
                    <a:lstStyle/>
                    <a:p>
                      <a:r>
                        <a:rPr lang="it-IT" sz="1600" b="1" dirty="0"/>
                        <a:t>14</a:t>
                      </a:r>
                    </a:p>
                  </a:txBody>
                  <a:tcPr/>
                </a:tc>
                <a:tc>
                  <a:txBody>
                    <a:bodyPr/>
                    <a:lstStyle/>
                    <a:p>
                      <a:r>
                        <a:rPr lang="it-IT" sz="1600" b="1" dirty="0"/>
                        <a:t>Regione</a:t>
                      </a:r>
                    </a:p>
                  </a:txBody>
                  <a:tcPr/>
                </a:tc>
                <a:tc>
                  <a:txBody>
                    <a:bodyPr/>
                    <a:lstStyle/>
                    <a:p>
                      <a:r>
                        <a:rPr lang="it-IT" sz="1600" b="1" dirty="0"/>
                        <a:t>26,9</a:t>
                      </a:r>
                    </a:p>
                  </a:txBody>
                  <a:tcPr/>
                </a:tc>
                <a:extLst>
                  <a:ext uri="{0D108BD9-81ED-4DB2-BD59-A6C34878D82A}">
                    <a16:rowId xmlns:a16="http://schemas.microsoft.com/office/drawing/2014/main" val="191000408"/>
                  </a:ext>
                </a:extLst>
              </a:tr>
              <a:tr h="392596">
                <a:tc>
                  <a:txBody>
                    <a:bodyPr/>
                    <a:lstStyle/>
                    <a:p>
                      <a:r>
                        <a:rPr lang="it-IT" sz="1600" b="1" dirty="0"/>
                        <a:t>5</a:t>
                      </a:r>
                    </a:p>
                  </a:txBody>
                  <a:tcPr/>
                </a:tc>
                <a:tc>
                  <a:txBody>
                    <a:bodyPr/>
                    <a:lstStyle/>
                    <a:p>
                      <a:r>
                        <a:rPr lang="it-IT" sz="1600" b="1" dirty="0"/>
                        <a:t>Forze dell’ordine</a:t>
                      </a:r>
                    </a:p>
                  </a:txBody>
                  <a:tcPr/>
                </a:tc>
                <a:tc>
                  <a:txBody>
                    <a:bodyPr/>
                    <a:lstStyle/>
                    <a:p>
                      <a:r>
                        <a:rPr lang="it-IT" sz="1600" b="1" dirty="0"/>
                        <a:t>59,2</a:t>
                      </a:r>
                    </a:p>
                  </a:txBody>
                  <a:tcPr/>
                </a:tc>
                <a:tc>
                  <a:txBody>
                    <a:bodyPr/>
                    <a:lstStyle/>
                    <a:p>
                      <a:r>
                        <a:rPr lang="it-IT" sz="1600" b="1" dirty="0"/>
                        <a:t>15</a:t>
                      </a:r>
                    </a:p>
                  </a:txBody>
                  <a:tcPr/>
                </a:tc>
                <a:tc>
                  <a:txBody>
                    <a:bodyPr/>
                    <a:lstStyle/>
                    <a:p>
                      <a:r>
                        <a:rPr lang="it-IT" sz="1600" b="1" dirty="0"/>
                        <a:t>Sindacati</a:t>
                      </a:r>
                    </a:p>
                  </a:txBody>
                  <a:tcPr/>
                </a:tc>
                <a:tc>
                  <a:txBody>
                    <a:bodyPr/>
                    <a:lstStyle/>
                    <a:p>
                      <a:r>
                        <a:rPr lang="it-IT" sz="1600" b="1" dirty="0"/>
                        <a:t>24,1</a:t>
                      </a:r>
                    </a:p>
                  </a:txBody>
                  <a:tcPr/>
                </a:tc>
                <a:extLst>
                  <a:ext uri="{0D108BD9-81ED-4DB2-BD59-A6C34878D82A}">
                    <a16:rowId xmlns:a16="http://schemas.microsoft.com/office/drawing/2014/main" val="3509137238"/>
                  </a:ext>
                </a:extLst>
              </a:tr>
              <a:tr h="618390">
                <a:tc>
                  <a:txBody>
                    <a:bodyPr/>
                    <a:lstStyle/>
                    <a:p>
                      <a:r>
                        <a:rPr lang="it-IT" sz="1600" b="1" dirty="0"/>
                        <a:t>6</a:t>
                      </a:r>
                    </a:p>
                  </a:txBody>
                  <a:tcPr/>
                </a:tc>
                <a:tc>
                  <a:txBody>
                    <a:bodyPr/>
                    <a:lstStyle/>
                    <a:p>
                      <a:r>
                        <a:rPr lang="it-IT" sz="1600" b="1" dirty="0"/>
                        <a:t>Scuola e università</a:t>
                      </a:r>
                    </a:p>
                  </a:txBody>
                  <a:tcPr/>
                </a:tc>
                <a:tc>
                  <a:txBody>
                    <a:bodyPr/>
                    <a:lstStyle/>
                    <a:p>
                      <a:r>
                        <a:rPr lang="it-IT" sz="1600" b="1" dirty="0"/>
                        <a:t>53,5</a:t>
                      </a:r>
                    </a:p>
                  </a:txBody>
                  <a:tcPr/>
                </a:tc>
                <a:tc>
                  <a:txBody>
                    <a:bodyPr/>
                    <a:lstStyle/>
                    <a:p>
                      <a:r>
                        <a:rPr lang="it-IT" sz="1600" b="1" dirty="0"/>
                        <a:t>16</a:t>
                      </a:r>
                    </a:p>
                  </a:txBody>
                  <a:tcPr/>
                </a:tc>
                <a:tc>
                  <a:txBody>
                    <a:bodyPr/>
                    <a:lstStyle/>
                    <a:p>
                      <a:r>
                        <a:rPr lang="it-IT" sz="1600" b="1" dirty="0"/>
                        <a:t>Banche</a:t>
                      </a:r>
                    </a:p>
                  </a:txBody>
                  <a:tcPr/>
                </a:tc>
                <a:tc>
                  <a:txBody>
                    <a:bodyPr/>
                    <a:lstStyle/>
                    <a:p>
                      <a:r>
                        <a:rPr lang="it-IT" sz="1600" b="1" dirty="0"/>
                        <a:t>24</a:t>
                      </a:r>
                    </a:p>
                  </a:txBody>
                  <a:tcPr/>
                </a:tc>
                <a:extLst>
                  <a:ext uri="{0D108BD9-81ED-4DB2-BD59-A6C34878D82A}">
                    <a16:rowId xmlns:a16="http://schemas.microsoft.com/office/drawing/2014/main" val="3944844626"/>
                  </a:ext>
                </a:extLst>
              </a:tr>
              <a:tr h="392596">
                <a:tc>
                  <a:txBody>
                    <a:bodyPr/>
                    <a:lstStyle/>
                    <a:p>
                      <a:r>
                        <a:rPr lang="it-IT" sz="1600" b="1" dirty="0"/>
                        <a:t>7</a:t>
                      </a:r>
                    </a:p>
                  </a:txBody>
                  <a:tcPr/>
                </a:tc>
                <a:tc>
                  <a:txBody>
                    <a:bodyPr/>
                    <a:lstStyle/>
                    <a:p>
                      <a:r>
                        <a:rPr lang="it-IT" sz="1600" b="1" dirty="0"/>
                        <a:t>Grandi industrie</a:t>
                      </a:r>
                    </a:p>
                  </a:txBody>
                  <a:tcPr/>
                </a:tc>
                <a:tc>
                  <a:txBody>
                    <a:bodyPr/>
                    <a:lstStyle/>
                    <a:p>
                      <a:r>
                        <a:rPr lang="it-IT" sz="1600" b="1" dirty="0"/>
                        <a:t>45,8</a:t>
                      </a:r>
                    </a:p>
                  </a:txBody>
                  <a:tcPr/>
                </a:tc>
                <a:tc>
                  <a:txBody>
                    <a:bodyPr/>
                    <a:lstStyle/>
                    <a:p>
                      <a:r>
                        <a:rPr lang="it-IT" sz="1600" b="1" dirty="0"/>
                        <a:t>17</a:t>
                      </a:r>
                    </a:p>
                  </a:txBody>
                  <a:tcPr/>
                </a:tc>
                <a:tc>
                  <a:txBody>
                    <a:bodyPr/>
                    <a:lstStyle/>
                    <a:p>
                      <a:r>
                        <a:rPr lang="it-IT" sz="1600" b="1" dirty="0"/>
                        <a:t>Governo Nazionale</a:t>
                      </a:r>
                    </a:p>
                  </a:txBody>
                  <a:tcPr>
                    <a:solidFill>
                      <a:srgbClr val="92D050"/>
                    </a:solidFill>
                  </a:tcPr>
                </a:tc>
                <a:tc>
                  <a:txBody>
                    <a:bodyPr/>
                    <a:lstStyle/>
                    <a:p>
                      <a:r>
                        <a:rPr lang="it-IT" sz="1600" b="1" dirty="0"/>
                        <a:t>23,9</a:t>
                      </a:r>
                    </a:p>
                  </a:txBody>
                  <a:tcPr>
                    <a:solidFill>
                      <a:srgbClr val="92D050"/>
                    </a:solidFill>
                  </a:tcPr>
                </a:tc>
                <a:extLst>
                  <a:ext uri="{0D108BD9-81ED-4DB2-BD59-A6C34878D82A}">
                    <a16:rowId xmlns:a16="http://schemas.microsoft.com/office/drawing/2014/main" val="11082982"/>
                  </a:ext>
                </a:extLst>
              </a:tr>
              <a:tr h="392596">
                <a:tc>
                  <a:txBody>
                    <a:bodyPr/>
                    <a:lstStyle/>
                    <a:p>
                      <a:r>
                        <a:rPr lang="it-IT" sz="1600" b="1" dirty="0"/>
                        <a:t>8</a:t>
                      </a:r>
                    </a:p>
                  </a:txBody>
                  <a:tcPr/>
                </a:tc>
                <a:tc>
                  <a:txBody>
                    <a:bodyPr/>
                    <a:lstStyle/>
                    <a:p>
                      <a:r>
                        <a:rPr lang="it-IT" sz="1600" b="1" dirty="0"/>
                        <a:t>Unione Europea</a:t>
                      </a:r>
                    </a:p>
                  </a:txBody>
                  <a:tcPr/>
                </a:tc>
                <a:tc>
                  <a:txBody>
                    <a:bodyPr/>
                    <a:lstStyle/>
                    <a:p>
                      <a:r>
                        <a:rPr lang="it-IT" sz="1600" b="1" dirty="0"/>
                        <a:t>35</a:t>
                      </a:r>
                    </a:p>
                  </a:txBody>
                  <a:tcPr/>
                </a:tc>
                <a:tc>
                  <a:txBody>
                    <a:bodyPr/>
                    <a:lstStyle/>
                    <a:p>
                      <a:r>
                        <a:rPr lang="it-IT" sz="1600" b="1" dirty="0"/>
                        <a:t>18</a:t>
                      </a:r>
                    </a:p>
                  </a:txBody>
                  <a:tcPr/>
                </a:tc>
                <a:tc>
                  <a:txBody>
                    <a:bodyPr/>
                    <a:lstStyle/>
                    <a:p>
                      <a:r>
                        <a:rPr lang="it-IT" sz="1600" b="1" dirty="0"/>
                        <a:t>Camera Deputati</a:t>
                      </a:r>
                    </a:p>
                  </a:txBody>
                  <a:tcPr>
                    <a:solidFill>
                      <a:srgbClr val="92D050"/>
                    </a:solidFill>
                  </a:tcPr>
                </a:tc>
                <a:tc>
                  <a:txBody>
                    <a:bodyPr/>
                    <a:lstStyle/>
                    <a:p>
                      <a:r>
                        <a:rPr lang="it-IT" sz="1600" b="1" dirty="0"/>
                        <a:t>22,1</a:t>
                      </a:r>
                    </a:p>
                  </a:txBody>
                  <a:tcPr>
                    <a:solidFill>
                      <a:srgbClr val="92D050"/>
                    </a:solidFill>
                  </a:tcPr>
                </a:tc>
                <a:extLst>
                  <a:ext uri="{0D108BD9-81ED-4DB2-BD59-A6C34878D82A}">
                    <a16:rowId xmlns:a16="http://schemas.microsoft.com/office/drawing/2014/main" val="1066389299"/>
                  </a:ext>
                </a:extLst>
              </a:tr>
              <a:tr h="392596">
                <a:tc>
                  <a:txBody>
                    <a:bodyPr/>
                    <a:lstStyle/>
                    <a:p>
                      <a:r>
                        <a:rPr lang="it-IT" sz="1600" b="1" dirty="0">
                          <a:solidFill>
                            <a:srgbClr val="C00000"/>
                          </a:solidFill>
                        </a:rPr>
                        <a:t>9</a:t>
                      </a:r>
                    </a:p>
                  </a:txBody>
                  <a:tcPr>
                    <a:solidFill>
                      <a:srgbClr val="D9FDCF"/>
                    </a:solidFill>
                  </a:tcPr>
                </a:tc>
                <a:tc>
                  <a:txBody>
                    <a:bodyPr/>
                    <a:lstStyle/>
                    <a:p>
                      <a:r>
                        <a:rPr lang="it-IT" sz="1600" b="1" dirty="0">
                          <a:solidFill>
                            <a:srgbClr val="C00000"/>
                          </a:solidFill>
                        </a:rPr>
                        <a:t>Chiesa Cattolica</a:t>
                      </a:r>
                    </a:p>
                  </a:txBody>
                  <a:tcPr>
                    <a:solidFill>
                      <a:srgbClr val="D9FDCF"/>
                    </a:solidFill>
                  </a:tcPr>
                </a:tc>
                <a:tc>
                  <a:txBody>
                    <a:bodyPr/>
                    <a:lstStyle/>
                    <a:p>
                      <a:r>
                        <a:rPr lang="it-IT" sz="1600" b="1" dirty="0">
                          <a:solidFill>
                            <a:srgbClr val="C00000"/>
                          </a:solidFill>
                        </a:rPr>
                        <a:t>34,9</a:t>
                      </a:r>
                    </a:p>
                  </a:txBody>
                  <a:tcPr>
                    <a:solidFill>
                      <a:srgbClr val="D9FDCF"/>
                    </a:solidFill>
                  </a:tcPr>
                </a:tc>
                <a:tc>
                  <a:txBody>
                    <a:bodyPr/>
                    <a:lstStyle/>
                    <a:p>
                      <a:r>
                        <a:rPr lang="it-IT" sz="1600" b="1" dirty="0"/>
                        <a:t>19</a:t>
                      </a:r>
                    </a:p>
                  </a:txBody>
                  <a:tcPr/>
                </a:tc>
                <a:tc>
                  <a:txBody>
                    <a:bodyPr/>
                    <a:lstStyle/>
                    <a:p>
                      <a:r>
                        <a:rPr lang="it-IT" sz="1600" b="1" dirty="0"/>
                        <a:t>Senato Repubblica</a:t>
                      </a:r>
                    </a:p>
                  </a:txBody>
                  <a:tcPr>
                    <a:solidFill>
                      <a:srgbClr val="92D050"/>
                    </a:solidFill>
                  </a:tcPr>
                </a:tc>
                <a:tc>
                  <a:txBody>
                    <a:bodyPr/>
                    <a:lstStyle/>
                    <a:p>
                      <a:r>
                        <a:rPr lang="it-IT" sz="1600" b="1" dirty="0"/>
                        <a:t>22</a:t>
                      </a:r>
                    </a:p>
                  </a:txBody>
                  <a:tcPr>
                    <a:solidFill>
                      <a:srgbClr val="92D050"/>
                    </a:solidFill>
                  </a:tcPr>
                </a:tc>
                <a:extLst>
                  <a:ext uri="{0D108BD9-81ED-4DB2-BD59-A6C34878D82A}">
                    <a16:rowId xmlns:a16="http://schemas.microsoft.com/office/drawing/2014/main" val="1777228737"/>
                  </a:ext>
                </a:extLst>
              </a:tr>
              <a:tr h="618390">
                <a:tc>
                  <a:txBody>
                    <a:bodyPr/>
                    <a:lstStyle/>
                    <a:p>
                      <a:r>
                        <a:rPr lang="it-IT" sz="1600" b="1" dirty="0"/>
                        <a:t>10</a:t>
                      </a:r>
                    </a:p>
                  </a:txBody>
                  <a:tcPr/>
                </a:tc>
                <a:tc>
                  <a:txBody>
                    <a:bodyPr/>
                    <a:lstStyle/>
                    <a:p>
                      <a:r>
                        <a:rPr lang="it-IT" sz="1600" b="1" dirty="0"/>
                        <a:t>Presidenza Repubblica</a:t>
                      </a:r>
                    </a:p>
                  </a:txBody>
                  <a:tcPr/>
                </a:tc>
                <a:tc>
                  <a:txBody>
                    <a:bodyPr/>
                    <a:lstStyle/>
                    <a:p>
                      <a:r>
                        <a:rPr lang="it-IT" sz="1600" b="1" dirty="0"/>
                        <a:t>34,6</a:t>
                      </a:r>
                    </a:p>
                  </a:txBody>
                  <a:tcPr/>
                </a:tc>
                <a:tc>
                  <a:txBody>
                    <a:bodyPr/>
                    <a:lstStyle/>
                    <a:p>
                      <a:r>
                        <a:rPr lang="it-IT" sz="1600" b="1" dirty="0"/>
                        <a:t>20</a:t>
                      </a:r>
                    </a:p>
                  </a:txBody>
                  <a:tcPr/>
                </a:tc>
                <a:tc>
                  <a:txBody>
                    <a:bodyPr/>
                    <a:lstStyle/>
                    <a:p>
                      <a:r>
                        <a:rPr lang="it-IT" sz="1600" b="1" dirty="0"/>
                        <a:t>Partiti politici</a:t>
                      </a:r>
                    </a:p>
                  </a:txBody>
                  <a:tcPr>
                    <a:solidFill>
                      <a:srgbClr val="92D050"/>
                    </a:solidFill>
                  </a:tcPr>
                </a:tc>
                <a:tc>
                  <a:txBody>
                    <a:bodyPr/>
                    <a:lstStyle/>
                    <a:p>
                      <a:r>
                        <a:rPr lang="it-IT" sz="1600" b="1" dirty="0"/>
                        <a:t>16,8</a:t>
                      </a:r>
                    </a:p>
                  </a:txBody>
                  <a:tcPr>
                    <a:solidFill>
                      <a:srgbClr val="92D050"/>
                    </a:solidFill>
                  </a:tcPr>
                </a:tc>
                <a:extLst>
                  <a:ext uri="{0D108BD9-81ED-4DB2-BD59-A6C34878D82A}">
                    <a16:rowId xmlns:a16="http://schemas.microsoft.com/office/drawing/2014/main" val="2313393736"/>
                  </a:ext>
                </a:extLst>
              </a:tr>
            </a:tbl>
          </a:graphicData>
        </a:graphic>
      </p:graphicFrame>
      <p:sp>
        <p:nvSpPr>
          <p:cNvPr id="3" name="CasellaDiTesto 2">
            <a:extLst>
              <a:ext uri="{FF2B5EF4-FFF2-40B4-BE49-F238E27FC236}">
                <a16:creationId xmlns:a16="http://schemas.microsoft.com/office/drawing/2014/main" id="{31B6F8DD-4486-4434-A705-BEDC6E321E1A}"/>
              </a:ext>
            </a:extLst>
          </p:cNvPr>
          <p:cNvSpPr txBox="1"/>
          <p:nvPr/>
        </p:nvSpPr>
        <p:spPr>
          <a:xfrm>
            <a:off x="266700" y="95935"/>
            <a:ext cx="8610600" cy="923330"/>
          </a:xfrm>
          <a:prstGeom prst="rect">
            <a:avLst/>
          </a:prstGeom>
          <a:noFill/>
        </p:spPr>
        <p:txBody>
          <a:bodyPr wrap="square" rtlCol="0">
            <a:spAutoFit/>
          </a:bodyPr>
          <a:lstStyle/>
          <a:p>
            <a:r>
              <a:rPr lang="it-IT" b="1" dirty="0">
                <a:solidFill>
                  <a:srgbClr val="FF0000"/>
                </a:solidFill>
              </a:rPr>
              <a:t>Fiducia nelle istituzioni. Confronto su rilevazioni Rapporto Giovani 2013-2017 (in Mesa, Triani, in Istituto Toniolo, a cura di, 2020). </a:t>
            </a:r>
          </a:p>
          <a:p>
            <a:r>
              <a:rPr lang="it-IT" b="1" i="1" dirty="0">
                <a:solidFill>
                  <a:srgbClr val="002060"/>
                </a:solidFill>
              </a:rPr>
              <a:t>La percentuale si riferisce al numero di voti «sufficienti» (da 6 a 10)</a:t>
            </a:r>
            <a:r>
              <a:rPr lang="it-IT" b="1" dirty="0">
                <a:solidFill>
                  <a:srgbClr val="FF0000"/>
                </a:solidFill>
              </a:rPr>
              <a:t> </a:t>
            </a:r>
          </a:p>
        </p:txBody>
      </p:sp>
    </p:spTree>
    <p:extLst>
      <p:ext uri="{BB962C8B-B14F-4D97-AF65-F5344CB8AC3E}">
        <p14:creationId xmlns:p14="http://schemas.microsoft.com/office/powerpoint/2010/main" val="56194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392BFC71-7CB0-45A3-84D1-A7B6A8BB17AA}"/>
              </a:ext>
            </a:extLst>
          </p:cNvPr>
          <p:cNvGrpSpPr/>
          <p:nvPr/>
        </p:nvGrpSpPr>
        <p:grpSpPr>
          <a:xfrm>
            <a:off x="576326" y="1352127"/>
            <a:ext cx="8323611" cy="5051298"/>
            <a:chOff x="195326" y="933027"/>
            <a:chExt cx="8323611" cy="5051298"/>
          </a:xfrm>
        </p:grpSpPr>
        <p:sp>
          <p:nvSpPr>
            <p:cNvPr id="3" name="Freccia in su 2">
              <a:extLst>
                <a:ext uri="{FF2B5EF4-FFF2-40B4-BE49-F238E27FC236}">
                  <a16:creationId xmlns:a16="http://schemas.microsoft.com/office/drawing/2014/main" id="{D7F6D46B-259D-4DEF-8951-D07FBC8ECA11}"/>
                </a:ext>
              </a:extLst>
            </p:cNvPr>
            <p:cNvSpPr/>
            <p:nvPr/>
          </p:nvSpPr>
          <p:spPr>
            <a:xfrm>
              <a:off x="1008042" y="933027"/>
              <a:ext cx="771896" cy="7659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B04D41B5-5EBF-49E4-8ED7-72154724F77D}"/>
                </a:ext>
              </a:extLst>
            </p:cNvPr>
            <p:cNvSpPr txBox="1"/>
            <p:nvPr/>
          </p:nvSpPr>
          <p:spPr>
            <a:xfrm>
              <a:off x="195326" y="1677899"/>
              <a:ext cx="2561853" cy="2339102"/>
            </a:xfrm>
            <a:prstGeom prst="rect">
              <a:avLst/>
            </a:prstGeom>
            <a:solidFill>
              <a:srgbClr val="00B0F0"/>
            </a:solidFill>
          </p:spPr>
          <p:txBody>
            <a:bodyPr wrap="square" rtlCol="0">
              <a:spAutoFit/>
            </a:bodyPr>
            <a:lstStyle/>
            <a:p>
              <a:r>
                <a:rPr lang="it-IT" sz="1600" b="1" dirty="0" err="1">
                  <a:solidFill>
                    <a:schemeClr val="bg1"/>
                  </a:solidFill>
                </a:rPr>
                <a:t>Ass</a:t>
              </a:r>
              <a:r>
                <a:rPr lang="it-IT" sz="1600" b="1" dirty="0">
                  <a:solidFill>
                    <a:schemeClr val="bg1"/>
                  </a:solidFill>
                </a:rPr>
                <a:t>. volontariato (+39,5%)</a:t>
              </a:r>
            </a:p>
            <a:p>
              <a:endParaRPr lang="it-IT" sz="1600" b="1" dirty="0">
                <a:solidFill>
                  <a:schemeClr val="bg1"/>
                </a:solidFill>
              </a:endParaRPr>
            </a:p>
            <a:p>
              <a:r>
                <a:rPr lang="it-IT" sz="1600" b="1" dirty="0">
                  <a:solidFill>
                    <a:schemeClr val="bg1"/>
                  </a:solidFill>
                </a:rPr>
                <a:t>Ricerca scientifica (+39,3%)</a:t>
              </a:r>
            </a:p>
            <a:p>
              <a:endParaRPr lang="it-IT" sz="1600" b="1" dirty="0">
                <a:solidFill>
                  <a:schemeClr val="bg1"/>
                </a:solidFill>
              </a:endParaRPr>
            </a:p>
            <a:p>
              <a:r>
                <a:rPr lang="it-IT" sz="1600" b="1" dirty="0">
                  <a:solidFill>
                    <a:schemeClr val="bg1"/>
                  </a:solidFill>
                </a:rPr>
                <a:t>Protezione civile (+37,6%)</a:t>
              </a:r>
            </a:p>
            <a:p>
              <a:endParaRPr lang="it-IT" sz="1600" b="1" dirty="0">
                <a:solidFill>
                  <a:schemeClr val="bg1"/>
                </a:solidFill>
              </a:endParaRPr>
            </a:p>
            <a:p>
              <a:r>
                <a:rPr lang="it-IT" sz="1600" b="1" dirty="0">
                  <a:solidFill>
                    <a:schemeClr val="bg1"/>
                  </a:solidFill>
                </a:rPr>
                <a:t>Sistema sanitario (+35,5%)</a:t>
              </a:r>
            </a:p>
            <a:p>
              <a:endParaRPr lang="it-IT" sz="1600" b="1" dirty="0">
                <a:solidFill>
                  <a:schemeClr val="bg1"/>
                </a:solidFill>
              </a:endParaRPr>
            </a:p>
            <a:p>
              <a:r>
                <a:rPr lang="it-IT" sz="1600" b="1" dirty="0">
                  <a:solidFill>
                    <a:schemeClr val="bg1"/>
                  </a:solidFill>
                </a:rPr>
                <a:t>Forze dell’Ordine (+28,1%)</a:t>
              </a:r>
              <a:r>
                <a:rPr lang="it-IT" sz="1600" dirty="0">
                  <a:solidFill>
                    <a:schemeClr val="bg1"/>
                  </a:solidFill>
                </a:rPr>
                <a:t> </a:t>
              </a:r>
            </a:p>
          </p:txBody>
        </p:sp>
        <p:sp>
          <p:nvSpPr>
            <p:cNvPr id="5" name="Uguale a 4">
              <a:extLst>
                <a:ext uri="{FF2B5EF4-FFF2-40B4-BE49-F238E27FC236}">
                  <a16:creationId xmlns:a16="http://schemas.microsoft.com/office/drawing/2014/main" id="{D7AF3E7C-C445-4D98-ADBA-7F30F8CEA7BA}"/>
                </a:ext>
              </a:extLst>
            </p:cNvPr>
            <p:cNvSpPr/>
            <p:nvPr/>
          </p:nvSpPr>
          <p:spPr>
            <a:xfrm>
              <a:off x="3678630" y="1085984"/>
              <a:ext cx="997527" cy="76595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asellaDiTesto 5">
              <a:extLst>
                <a:ext uri="{FF2B5EF4-FFF2-40B4-BE49-F238E27FC236}">
                  <a16:creationId xmlns:a16="http://schemas.microsoft.com/office/drawing/2014/main" id="{34AFC6AC-62E2-468A-91A2-9C76AE67E0D0}"/>
                </a:ext>
              </a:extLst>
            </p:cNvPr>
            <p:cNvSpPr txBox="1"/>
            <p:nvPr/>
          </p:nvSpPr>
          <p:spPr>
            <a:xfrm>
              <a:off x="2948297" y="1979563"/>
              <a:ext cx="2458192" cy="2308324"/>
            </a:xfrm>
            <a:prstGeom prst="rect">
              <a:avLst/>
            </a:prstGeom>
            <a:solidFill>
              <a:srgbClr val="92D050"/>
            </a:solidFill>
          </p:spPr>
          <p:txBody>
            <a:bodyPr wrap="square" rtlCol="0">
              <a:spAutoFit/>
            </a:bodyPr>
            <a:lstStyle/>
            <a:p>
              <a:r>
                <a:rPr lang="it-IT" sz="1800" b="1" dirty="0"/>
                <a:t>Scuola/Università (+4,3%)</a:t>
              </a:r>
            </a:p>
            <a:p>
              <a:endParaRPr lang="it-IT" sz="1800" b="1" dirty="0"/>
            </a:p>
            <a:p>
              <a:r>
                <a:rPr lang="it-IT" sz="1800" b="1" dirty="0"/>
                <a:t>Governo Nazionale (+2,4%)</a:t>
              </a:r>
            </a:p>
            <a:p>
              <a:endParaRPr lang="it-IT" sz="1800" b="1" dirty="0"/>
            </a:p>
            <a:p>
              <a:r>
                <a:rPr lang="it-IT" sz="1800" b="1" dirty="0"/>
                <a:t>Social Networks (+2,1%)</a:t>
              </a:r>
            </a:p>
          </p:txBody>
        </p:sp>
        <p:sp>
          <p:nvSpPr>
            <p:cNvPr id="7" name="CasellaDiTesto 6">
              <a:extLst>
                <a:ext uri="{FF2B5EF4-FFF2-40B4-BE49-F238E27FC236}">
                  <a16:creationId xmlns:a16="http://schemas.microsoft.com/office/drawing/2014/main" id="{6CDF7252-C027-49C1-8243-47DBAE535948}"/>
                </a:ext>
              </a:extLst>
            </p:cNvPr>
            <p:cNvSpPr txBox="1"/>
            <p:nvPr/>
          </p:nvSpPr>
          <p:spPr>
            <a:xfrm>
              <a:off x="5597607" y="2247375"/>
              <a:ext cx="2921330" cy="3139321"/>
            </a:xfrm>
            <a:prstGeom prst="rect">
              <a:avLst/>
            </a:prstGeom>
            <a:solidFill>
              <a:srgbClr val="00B0F0"/>
            </a:solidFill>
          </p:spPr>
          <p:txBody>
            <a:bodyPr wrap="square" rtlCol="0">
              <a:spAutoFit/>
            </a:bodyPr>
            <a:lstStyle/>
            <a:p>
              <a:r>
                <a:rPr lang="it-IT" sz="1800" b="1" dirty="0">
                  <a:solidFill>
                    <a:schemeClr val="bg1"/>
                  </a:solidFill>
                </a:rPr>
                <a:t>Quotidiani (-9,3%)</a:t>
              </a:r>
            </a:p>
            <a:p>
              <a:endParaRPr lang="it-IT" sz="1800" b="1" dirty="0">
                <a:solidFill>
                  <a:schemeClr val="bg1"/>
                </a:solidFill>
              </a:endParaRPr>
            </a:p>
            <a:p>
              <a:r>
                <a:rPr lang="it-IT" sz="1800" b="1" dirty="0">
                  <a:solidFill>
                    <a:schemeClr val="bg1"/>
                  </a:solidFill>
                </a:rPr>
                <a:t>Sindacati (-16,6%)</a:t>
              </a:r>
            </a:p>
            <a:p>
              <a:endParaRPr lang="it-IT" sz="1800" b="1" dirty="0">
                <a:solidFill>
                  <a:schemeClr val="bg1"/>
                </a:solidFill>
              </a:endParaRPr>
            </a:p>
            <a:p>
              <a:r>
                <a:rPr lang="it-IT" sz="1800" b="1" dirty="0">
                  <a:solidFill>
                    <a:schemeClr val="bg1"/>
                  </a:solidFill>
                </a:rPr>
                <a:t>Banche (-22%)</a:t>
              </a:r>
            </a:p>
            <a:p>
              <a:endParaRPr lang="it-IT" sz="1800" b="1" dirty="0">
                <a:solidFill>
                  <a:schemeClr val="bg1"/>
                </a:solidFill>
              </a:endParaRPr>
            </a:p>
            <a:p>
              <a:r>
                <a:rPr lang="it-IT" sz="1800" b="1" dirty="0">
                  <a:solidFill>
                    <a:srgbClr val="FF0000"/>
                  </a:solidFill>
                </a:rPr>
                <a:t>Chiesa Cattolica (-24,9%)</a:t>
              </a:r>
            </a:p>
            <a:p>
              <a:endParaRPr lang="it-IT" sz="1800" b="1" dirty="0">
                <a:solidFill>
                  <a:schemeClr val="bg1"/>
                </a:solidFill>
              </a:endParaRPr>
            </a:p>
            <a:p>
              <a:r>
                <a:rPr lang="it-IT" sz="1800" b="1" dirty="0">
                  <a:solidFill>
                    <a:schemeClr val="bg1"/>
                  </a:solidFill>
                </a:rPr>
                <a:t>Partiti (-32,3%)</a:t>
              </a:r>
            </a:p>
            <a:p>
              <a:endParaRPr lang="it-IT" sz="1800" b="1" dirty="0">
                <a:solidFill>
                  <a:schemeClr val="bg1"/>
                </a:solidFill>
              </a:endParaRPr>
            </a:p>
            <a:p>
              <a:r>
                <a:rPr lang="it-IT" sz="1800" b="1" dirty="0">
                  <a:solidFill>
                    <a:schemeClr val="bg1"/>
                  </a:solidFill>
                </a:rPr>
                <a:t>UE (-42,9%)</a:t>
              </a:r>
              <a:endParaRPr lang="it-IT" dirty="0">
                <a:solidFill>
                  <a:schemeClr val="bg1"/>
                </a:solidFill>
              </a:endParaRPr>
            </a:p>
          </p:txBody>
        </p:sp>
        <p:sp>
          <p:nvSpPr>
            <p:cNvPr id="8" name="Freccia in su 7">
              <a:extLst>
                <a:ext uri="{FF2B5EF4-FFF2-40B4-BE49-F238E27FC236}">
                  <a16:creationId xmlns:a16="http://schemas.microsoft.com/office/drawing/2014/main" id="{DB946F7C-F8D7-409F-8F69-E494F24058C3}"/>
                </a:ext>
              </a:extLst>
            </p:cNvPr>
            <p:cNvSpPr/>
            <p:nvPr/>
          </p:nvSpPr>
          <p:spPr>
            <a:xfrm rot="10800000">
              <a:off x="6765100" y="5386696"/>
              <a:ext cx="771896" cy="59762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9" name="CasellaDiTesto 8">
            <a:extLst>
              <a:ext uri="{FF2B5EF4-FFF2-40B4-BE49-F238E27FC236}">
                <a16:creationId xmlns:a16="http://schemas.microsoft.com/office/drawing/2014/main" id="{3C7D948B-5B73-4209-BC46-1239FA8B5AA0}"/>
              </a:ext>
            </a:extLst>
          </p:cNvPr>
          <p:cNvSpPr txBox="1"/>
          <p:nvPr/>
        </p:nvSpPr>
        <p:spPr>
          <a:xfrm>
            <a:off x="576326" y="173396"/>
            <a:ext cx="7205599" cy="707886"/>
          </a:xfrm>
          <a:prstGeom prst="rect">
            <a:avLst/>
          </a:prstGeom>
          <a:noFill/>
        </p:spPr>
        <p:txBody>
          <a:bodyPr wrap="square" rtlCol="0">
            <a:spAutoFit/>
          </a:bodyPr>
          <a:lstStyle/>
          <a:p>
            <a:r>
              <a:rPr lang="it-IT" sz="2000" b="1" dirty="0">
                <a:solidFill>
                  <a:srgbClr val="FF0000"/>
                </a:solidFill>
              </a:rPr>
              <a:t>Il «Saldo» della fiducia nelle Istituzioni a seguito della pandemia </a:t>
            </a:r>
          </a:p>
          <a:p>
            <a:r>
              <a:rPr lang="it-IT" sz="2000" b="1" dirty="0">
                <a:solidFill>
                  <a:srgbClr val="FF0000"/>
                </a:solidFill>
              </a:rPr>
              <a:t>(Mesa, Triani, in Istituto Toniolo, a cura di, 2020)</a:t>
            </a:r>
          </a:p>
        </p:txBody>
      </p:sp>
    </p:spTree>
    <p:extLst>
      <p:ext uri="{BB962C8B-B14F-4D97-AF65-F5344CB8AC3E}">
        <p14:creationId xmlns:p14="http://schemas.microsoft.com/office/powerpoint/2010/main" val="190633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10;&#10;Descrizione generata automaticamente">
            <a:extLst>
              <a:ext uri="{FF2B5EF4-FFF2-40B4-BE49-F238E27FC236}">
                <a16:creationId xmlns:a16="http://schemas.microsoft.com/office/drawing/2014/main" id="{76528696-F263-495C-B0F9-A78F2EB9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782" y="1231832"/>
            <a:ext cx="6729073" cy="3854518"/>
          </a:xfrm>
          <a:prstGeom prst="rect">
            <a:avLst/>
          </a:prstGeom>
        </p:spPr>
      </p:pic>
      <p:sp>
        <p:nvSpPr>
          <p:cNvPr id="4" name="CasellaDiTesto 3">
            <a:extLst>
              <a:ext uri="{FF2B5EF4-FFF2-40B4-BE49-F238E27FC236}">
                <a16:creationId xmlns:a16="http://schemas.microsoft.com/office/drawing/2014/main" id="{D6C1D6BF-F25D-4E64-84AE-B3917635269B}"/>
              </a:ext>
            </a:extLst>
          </p:cNvPr>
          <p:cNvSpPr txBox="1"/>
          <p:nvPr/>
        </p:nvSpPr>
        <p:spPr>
          <a:xfrm>
            <a:off x="228601" y="276225"/>
            <a:ext cx="8753474" cy="523220"/>
          </a:xfrm>
          <a:prstGeom prst="rect">
            <a:avLst/>
          </a:prstGeom>
          <a:noFill/>
        </p:spPr>
        <p:txBody>
          <a:bodyPr wrap="square" rtlCol="0">
            <a:spAutoFit/>
          </a:bodyPr>
          <a:lstStyle/>
          <a:p>
            <a:r>
              <a:rPr lang="it-IT" sz="2800" b="1" dirty="0">
                <a:solidFill>
                  <a:srgbClr val="FF0000"/>
                </a:solidFill>
              </a:rPr>
              <a:t>I progetti dei giovani: cosa ha cambiato la pandemia? (1)</a:t>
            </a:r>
          </a:p>
        </p:txBody>
      </p:sp>
      <p:sp>
        <p:nvSpPr>
          <p:cNvPr id="5" name="CasellaDiTesto 4">
            <a:extLst>
              <a:ext uri="{FF2B5EF4-FFF2-40B4-BE49-F238E27FC236}">
                <a16:creationId xmlns:a16="http://schemas.microsoft.com/office/drawing/2014/main" id="{28F8A954-A02D-47AC-BA52-C20BFCF53F20}"/>
              </a:ext>
            </a:extLst>
          </p:cNvPr>
          <p:cNvSpPr txBox="1"/>
          <p:nvPr/>
        </p:nvSpPr>
        <p:spPr>
          <a:xfrm>
            <a:off x="2686050" y="5429250"/>
            <a:ext cx="5020805" cy="369332"/>
          </a:xfrm>
          <a:prstGeom prst="rect">
            <a:avLst/>
          </a:prstGeom>
          <a:noFill/>
        </p:spPr>
        <p:txBody>
          <a:bodyPr wrap="square" rtlCol="0">
            <a:spAutoFit/>
          </a:bodyPr>
          <a:lstStyle/>
          <a:p>
            <a:pPr algn="r"/>
            <a:r>
              <a:rPr lang="it-IT" dirty="0"/>
              <a:t>(Rosina, in Istituto Toniolo, a cura di, 2020)</a:t>
            </a:r>
          </a:p>
        </p:txBody>
      </p:sp>
      <p:sp>
        <p:nvSpPr>
          <p:cNvPr id="2" name="Freccia a destra 1">
            <a:extLst>
              <a:ext uri="{FF2B5EF4-FFF2-40B4-BE49-F238E27FC236}">
                <a16:creationId xmlns:a16="http://schemas.microsoft.com/office/drawing/2014/main" id="{BF3CC473-5986-4475-B61E-DC5BAC1C48AC}"/>
              </a:ext>
            </a:extLst>
          </p:cNvPr>
          <p:cNvSpPr/>
          <p:nvPr/>
        </p:nvSpPr>
        <p:spPr>
          <a:xfrm>
            <a:off x="365760" y="2644140"/>
            <a:ext cx="7620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3B885485-B24E-4D13-937A-F9020C1973E0}"/>
              </a:ext>
            </a:extLst>
          </p:cNvPr>
          <p:cNvSpPr/>
          <p:nvPr/>
        </p:nvSpPr>
        <p:spPr>
          <a:xfrm>
            <a:off x="365760" y="4452688"/>
            <a:ext cx="7620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291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10;&#10;Descrizione generata automaticamente">
            <a:extLst>
              <a:ext uri="{FF2B5EF4-FFF2-40B4-BE49-F238E27FC236}">
                <a16:creationId xmlns:a16="http://schemas.microsoft.com/office/drawing/2014/main" id="{A30E94F5-C1A9-4AA0-A7AC-1166ABA17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055" y="1184208"/>
            <a:ext cx="7151225" cy="4016442"/>
          </a:xfrm>
          <a:prstGeom prst="rect">
            <a:avLst/>
          </a:prstGeom>
        </p:spPr>
      </p:pic>
      <p:sp>
        <p:nvSpPr>
          <p:cNvPr id="4" name="CasellaDiTesto 3">
            <a:extLst>
              <a:ext uri="{FF2B5EF4-FFF2-40B4-BE49-F238E27FC236}">
                <a16:creationId xmlns:a16="http://schemas.microsoft.com/office/drawing/2014/main" id="{742471E6-4C43-450C-B0F5-3B646ADB1FDD}"/>
              </a:ext>
            </a:extLst>
          </p:cNvPr>
          <p:cNvSpPr txBox="1"/>
          <p:nvPr/>
        </p:nvSpPr>
        <p:spPr>
          <a:xfrm>
            <a:off x="228601" y="276225"/>
            <a:ext cx="8753474" cy="523220"/>
          </a:xfrm>
          <a:prstGeom prst="rect">
            <a:avLst/>
          </a:prstGeom>
          <a:noFill/>
        </p:spPr>
        <p:txBody>
          <a:bodyPr wrap="square" rtlCol="0">
            <a:spAutoFit/>
          </a:bodyPr>
          <a:lstStyle/>
          <a:p>
            <a:r>
              <a:rPr lang="it-IT" sz="2800" b="1" dirty="0">
                <a:solidFill>
                  <a:srgbClr val="FF0000"/>
                </a:solidFill>
              </a:rPr>
              <a:t>I progetti dei giovani: cosa ha cambiato la pandemia? (2)</a:t>
            </a:r>
          </a:p>
        </p:txBody>
      </p:sp>
      <p:sp>
        <p:nvSpPr>
          <p:cNvPr id="2" name="Freccia a destra 1">
            <a:extLst>
              <a:ext uri="{FF2B5EF4-FFF2-40B4-BE49-F238E27FC236}">
                <a16:creationId xmlns:a16="http://schemas.microsoft.com/office/drawing/2014/main" id="{48984376-7DA1-43DA-AEB1-1121BB72DB9B}"/>
              </a:ext>
            </a:extLst>
          </p:cNvPr>
          <p:cNvSpPr/>
          <p:nvPr/>
        </p:nvSpPr>
        <p:spPr>
          <a:xfrm>
            <a:off x="400050" y="2562225"/>
            <a:ext cx="9620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1973A158-A534-4854-8041-633B8164C8F8}"/>
              </a:ext>
            </a:extLst>
          </p:cNvPr>
          <p:cNvSpPr/>
          <p:nvPr/>
        </p:nvSpPr>
        <p:spPr>
          <a:xfrm>
            <a:off x="400050" y="4477405"/>
            <a:ext cx="9620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B058143-E289-470B-8257-E625392936E1}"/>
              </a:ext>
            </a:extLst>
          </p:cNvPr>
          <p:cNvSpPr txBox="1"/>
          <p:nvPr/>
        </p:nvSpPr>
        <p:spPr>
          <a:xfrm>
            <a:off x="3371850" y="5400747"/>
            <a:ext cx="5020805" cy="369332"/>
          </a:xfrm>
          <a:prstGeom prst="rect">
            <a:avLst/>
          </a:prstGeom>
          <a:noFill/>
        </p:spPr>
        <p:txBody>
          <a:bodyPr wrap="square" rtlCol="0">
            <a:spAutoFit/>
          </a:bodyPr>
          <a:lstStyle/>
          <a:p>
            <a:pPr algn="r"/>
            <a:r>
              <a:rPr lang="it-IT" dirty="0"/>
              <a:t>(Rosina, in Istituto Toniolo, a cura di, 2020)</a:t>
            </a:r>
          </a:p>
        </p:txBody>
      </p:sp>
    </p:spTree>
    <p:extLst>
      <p:ext uri="{BB962C8B-B14F-4D97-AF65-F5344CB8AC3E}">
        <p14:creationId xmlns:p14="http://schemas.microsoft.com/office/powerpoint/2010/main" val="6135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DEB2340E-5394-4E16-A3AB-9DA4248F7F02}"/>
              </a:ext>
            </a:extLst>
          </p:cNvPr>
          <p:cNvGraphicFramePr/>
          <p:nvPr>
            <p:extLst>
              <p:ext uri="{D42A27DB-BD31-4B8C-83A1-F6EECF244321}">
                <p14:modId xmlns:p14="http://schemas.microsoft.com/office/powerpoint/2010/main" val="1507692135"/>
              </p:ext>
            </p:extLst>
          </p:nvPr>
        </p:nvGraphicFramePr>
        <p:xfrm>
          <a:off x="74140" y="247135"/>
          <a:ext cx="5326535" cy="461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3">
            <a:extLst>
              <a:ext uri="{FF2B5EF4-FFF2-40B4-BE49-F238E27FC236}">
                <a16:creationId xmlns:a16="http://schemas.microsoft.com/office/drawing/2014/main" id="{1DC9F468-4741-480E-8200-85308DA6EFAF}"/>
              </a:ext>
            </a:extLst>
          </p:cNvPr>
          <p:cNvGraphicFramePr/>
          <p:nvPr>
            <p:extLst>
              <p:ext uri="{D42A27DB-BD31-4B8C-83A1-F6EECF244321}">
                <p14:modId xmlns:p14="http://schemas.microsoft.com/office/powerpoint/2010/main" val="2568622735"/>
              </p:ext>
            </p:extLst>
          </p:nvPr>
        </p:nvGraphicFramePr>
        <p:xfrm>
          <a:off x="4848414" y="5589"/>
          <a:ext cx="4978076" cy="48521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Box 4">
            <a:extLst>
              <a:ext uri="{FF2B5EF4-FFF2-40B4-BE49-F238E27FC236}">
                <a16:creationId xmlns:a16="http://schemas.microsoft.com/office/drawing/2014/main" id="{CCA641C5-A93A-448B-B16B-70BAF69DEBDF}"/>
              </a:ext>
            </a:extLst>
          </p:cNvPr>
          <p:cNvSpPr txBox="1">
            <a:spLocks noChangeArrowheads="1"/>
          </p:cNvSpPr>
          <p:nvPr/>
        </p:nvSpPr>
        <p:spPr bwMode="auto">
          <a:xfrm>
            <a:off x="1064789" y="4857750"/>
            <a:ext cx="2641428" cy="771612"/>
          </a:xfrm>
          <a:prstGeom prst="rect">
            <a:avLst/>
          </a:prstGeom>
          <a:solidFill>
            <a:schemeClr val="accent6">
              <a:lumMod val="40000"/>
              <a:lumOff val="60000"/>
            </a:schemeClr>
          </a:solidFill>
          <a:ln>
            <a:noFill/>
          </a:ln>
          <a:effectLst/>
        </p:spPr>
        <p:txBody>
          <a:bodyPr lIns="108829" tIns="54415" rIns="108829" bIns="54415">
            <a:spAutoFit/>
          </a:bodyPr>
          <a:lstStyle/>
          <a:p>
            <a:pPr algn="ctr"/>
            <a:r>
              <a:rPr lang="it-IT" sz="2150" b="1" dirty="0">
                <a:solidFill>
                  <a:srgbClr val="FF0000"/>
                </a:solidFill>
                <a:latin typeface="Calibri" pitchFamily="34" charset="0"/>
              </a:rPr>
              <a:t>I valori </a:t>
            </a:r>
          </a:p>
          <a:p>
            <a:pPr algn="ctr"/>
            <a:r>
              <a:rPr lang="it-IT" sz="2150" b="1" dirty="0">
                <a:solidFill>
                  <a:srgbClr val="FF0000"/>
                </a:solidFill>
                <a:latin typeface="Calibri" pitchFamily="34" charset="0"/>
              </a:rPr>
              <a:t>per i Millennials</a:t>
            </a:r>
          </a:p>
        </p:txBody>
      </p:sp>
      <p:sp>
        <p:nvSpPr>
          <p:cNvPr id="5" name="Text Box 9">
            <a:extLst>
              <a:ext uri="{FF2B5EF4-FFF2-40B4-BE49-F238E27FC236}">
                <a16:creationId xmlns:a16="http://schemas.microsoft.com/office/drawing/2014/main" id="{BBFCD566-BDDC-40B0-9E6B-90517C9B74F7}"/>
              </a:ext>
            </a:extLst>
          </p:cNvPr>
          <p:cNvSpPr txBox="1">
            <a:spLocks noChangeArrowheads="1"/>
          </p:cNvSpPr>
          <p:nvPr/>
        </p:nvSpPr>
        <p:spPr bwMode="auto">
          <a:xfrm>
            <a:off x="5076987" y="4857750"/>
            <a:ext cx="4158980" cy="771612"/>
          </a:xfrm>
          <a:prstGeom prst="rect">
            <a:avLst/>
          </a:prstGeom>
          <a:solidFill>
            <a:schemeClr val="accent2">
              <a:lumMod val="20000"/>
              <a:lumOff val="80000"/>
            </a:schemeClr>
          </a:solidFill>
          <a:ln>
            <a:noFill/>
          </a:ln>
          <a:effectLst/>
        </p:spPr>
        <p:txBody>
          <a:bodyPr lIns="108829" tIns="54415" rIns="108829" bIns="54415">
            <a:spAutoFit/>
          </a:bodyPr>
          <a:lstStyle/>
          <a:p>
            <a:pPr algn="ctr"/>
            <a:r>
              <a:rPr lang="it-IT" sz="2150" b="1" dirty="0">
                <a:solidFill>
                  <a:srgbClr val="7030A0"/>
                </a:solidFill>
                <a:latin typeface="Calibri" pitchFamily="34" charset="0"/>
              </a:rPr>
              <a:t>I valori per i loro genitori</a:t>
            </a:r>
          </a:p>
          <a:p>
            <a:pPr algn="ctr"/>
            <a:r>
              <a:rPr lang="it-IT" sz="2150" b="1" dirty="0">
                <a:solidFill>
                  <a:srgbClr val="7030A0"/>
                </a:solidFill>
                <a:latin typeface="Calibri" pitchFamily="34" charset="0"/>
              </a:rPr>
              <a:t>(quando erano giovani)</a:t>
            </a:r>
          </a:p>
        </p:txBody>
      </p:sp>
    </p:spTree>
    <p:extLst>
      <p:ext uri="{BB962C8B-B14F-4D97-AF65-F5344CB8AC3E}">
        <p14:creationId xmlns:p14="http://schemas.microsoft.com/office/powerpoint/2010/main" val="393234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6387D5D0-3793-4BE6-977B-9C91592AF5B5}"/>
              </a:ext>
            </a:extLst>
          </p:cNvPr>
          <p:cNvSpPr/>
          <p:nvPr/>
        </p:nvSpPr>
        <p:spPr>
          <a:xfrm>
            <a:off x="647700" y="133349"/>
            <a:ext cx="6019799" cy="5610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FF338D54-E395-47AC-A4AB-27FB2B9C6958}"/>
              </a:ext>
            </a:extLst>
          </p:cNvPr>
          <p:cNvSpPr/>
          <p:nvPr/>
        </p:nvSpPr>
        <p:spPr>
          <a:xfrm>
            <a:off x="1524001" y="981075"/>
            <a:ext cx="4314824" cy="3933825"/>
          </a:xfrm>
          <a:prstGeom prst="ellipse">
            <a:avLst/>
          </a:prstGeom>
          <a:solidFill>
            <a:schemeClr val="bg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9E273839-00FA-4E58-8B85-76CD4A0F81CC}"/>
              </a:ext>
            </a:extLst>
          </p:cNvPr>
          <p:cNvSpPr/>
          <p:nvPr/>
        </p:nvSpPr>
        <p:spPr>
          <a:xfrm>
            <a:off x="2371725" y="1507332"/>
            <a:ext cx="2619375" cy="2547937"/>
          </a:xfrm>
          <a:prstGeom prst="ellipse">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Ovale 2">
            <a:extLst>
              <a:ext uri="{FF2B5EF4-FFF2-40B4-BE49-F238E27FC236}">
                <a16:creationId xmlns:a16="http://schemas.microsoft.com/office/drawing/2014/main" id="{26FB0187-EB80-4034-A480-E4E5D2856250}"/>
              </a:ext>
            </a:extLst>
          </p:cNvPr>
          <p:cNvSpPr/>
          <p:nvPr/>
        </p:nvSpPr>
        <p:spPr>
          <a:xfrm>
            <a:off x="3298031" y="3248025"/>
            <a:ext cx="638175" cy="628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0000"/>
                </a:solidFill>
              </a:rPr>
              <a:t>IO</a:t>
            </a:r>
            <a:endParaRPr lang="it-IT" b="1" dirty="0">
              <a:solidFill>
                <a:srgbClr val="FF0000"/>
              </a:solidFill>
            </a:endParaRPr>
          </a:p>
        </p:txBody>
      </p:sp>
      <p:sp>
        <p:nvSpPr>
          <p:cNvPr id="7" name="CasellaDiTesto 6">
            <a:extLst>
              <a:ext uri="{FF2B5EF4-FFF2-40B4-BE49-F238E27FC236}">
                <a16:creationId xmlns:a16="http://schemas.microsoft.com/office/drawing/2014/main" id="{9A793365-8655-4F24-8E20-C3B2C15C3D3D}"/>
              </a:ext>
            </a:extLst>
          </p:cNvPr>
          <p:cNvSpPr txBox="1"/>
          <p:nvPr/>
        </p:nvSpPr>
        <p:spPr>
          <a:xfrm>
            <a:off x="2838445" y="1869102"/>
            <a:ext cx="1866904" cy="1200329"/>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rgbClr val="FF0000"/>
                </a:solidFill>
              </a:rPr>
              <a:t>Partner</a:t>
            </a:r>
          </a:p>
          <a:p>
            <a:pPr marL="285750" indent="-285750">
              <a:buFont typeface="Arial" panose="020B0604020202020204" pitchFamily="34" charset="0"/>
              <a:buChar char="•"/>
            </a:pPr>
            <a:r>
              <a:rPr lang="it-IT" b="1" dirty="0">
                <a:solidFill>
                  <a:srgbClr val="FF0000"/>
                </a:solidFill>
              </a:rPr>
              <a:t>Amici </a:t>
            </a:r>
          </a:p>
          <a:p>
            <a:pPr marL="285750" indent="-285750">
              <a:buFont typeface="Arial" panose="020B0604020202020204" pitchFamily="34" charset="0"/>
              <a:buChar char="•"/>
            </a:pPr>
            <a:r>
              <a:rPr lang="it-IT" b="1" dirty="0">
                <a:solidFill>
                  <a:srgbClr val="FF0000"/>
                </a:solidFill>
              </a:rPr>
              <a:t>Fratelli/sorelle</a:t>
            </a:r>
          </a:p>
          <a:p>
            <a:pPr marL="285750" indent="-285750">
              <a:buFont typeface="Arial" panose="020B0604020202020204" pitchFamily="34" charset="0"/>
              <a:buChar char="•"/>
            </a:pPr>
            <a:r>
              <a:rPr lang="it-IT" b="1" dirty="0">
                <a:solidFill>
                  <a:srgbClr val="FF0000"/>
                </a:solidFill>
              </a:rPr>
              <a:t>Genitori</a:t>
            </a:r>
          </a:p>
        </p:txBody>
      </p:sp>
      <p:sp>
        <p:nvSpPr>
          <p:cNvPr id="8" name="CasellaDiTesto 7">
            <a:extLst>
              <a:ext uri="{FF2B5EF4-FFF2-40B4-BE49-F238E27FC236}">
                <a16:creationId xmlns:a16="http://schemas.microsoft.com/office/drawing/2014/main" id="{9870F5F0-5EFA-4A00-8B2D-A86ADCDD1E27}"/>
              </a:ext>
            </a:extLst>
          </p:cNvPr>
          <p:cNvSpPr txBox="1"/>
          <p:nvPr/>
        </p:nvSpPr>
        <p:spPr>
          <a:xfrm>
            <a:off x="5057769" y="2647860"/>
            <a:ext cx="3048000" cy="1200329"/>
          </a:xfrm>
          <a:prstGeom prst="rect">
            <a:avLst/>
          </a:prstGeom>
          <a:solidFill>
            <a:srgbClr val="92D050">
              <a:alpha val="67000"/>
            </a:srgbClr>
          </a:solidFill>
        </p:spPr>
        <p:txBody>
          <a:bodyPr wrap="square" rtlCol="0">
            <a:spAutoFit/>
          </a:bodyPr>
          <a:lstStyle/>
          <a:p>
            <a:pPr marL="285750" indent="-285750">
              <a:buFont typeface="Arial" panose="020B0604020202020204" pitchFamily="34" charset="0"/>
              <a:buChar char="•"/>
            </a:pPr>
            <a:r>
              <a:rPr lang="it-IT" dirty="0">
                <a:solidFill>
                  <a:srgbClr val="FF0000"/>
                </a:solidFill>
              </a:rPr>
              <a:t>Consacrato/a</a:t>
            </a:r>
          </a:p>
          <a:p>
            <a:pPr marL="285750" indent="-285750">
              <a:buFont typeface="Arial" panose="020B0604020202020204" pitchFamily="34" charset="0"/>
              <a:buChar char="•"/>
            </a:pPr>
            <a:r>
              <a:rPr lang="it-IT" dirty="0">
                <a:solidFill>
                  <a:srgbClr val="FF0000"/>
                </a:solidFill>
              </a:rPr>
              <a:t>Papa Francesco</a:t>
            </a:r>
          </a:p>
          <a:p>
            <a:pPr marL="285750" indent="-285750">
              <a:buFont typeface="Arial" panose="020B0604020202020204" pitchFamily="34" charset="0"/>
              <a:buChar char="•"/>
            </a:pPr>
            <a:r>
              <a:rPr lang="it-IT" dirty="0">
                <a:solidFill>
                  <a:srgbClr val="FF0000"/>
                </a:solidFill>
              </a:rPr>
              <a:t>Insegnanti</a:t>
            </a:r>
          </a:p>
          <a:p>
            <a:pPr marL="285750" indent="-285750">
              <a:buFont typeface="Arial" panose="020B0604020202020204" pitchFamily="34" charset="0"/>
              <a:buChar char="•"/>
            </a:pPr>
            <a:r>
              <a:rPr lang="it-IT" dirty="0">
                <a:solidFill>
                  <a:srgbClr val="FF0000"/>
                </a:solidFill>
              </a:rPr>
              <a:t>Prete</a:t>
            </a:r>
          </a:p>
        </p:txBody>
      </p:sp>
      <p:sp>
        <p:nvSpPr>
          <p:cNvPr id="9" name="CasellaDiTesto 8">
            <a:extLst>
              <a:ext uri="{FF2B5EF4-FFF2-40B4-BE49-F238E27FC236}">
                <a16:creationId xmlns:a16="http://schemas.microsoft.com/office/drawing/2014/main" id="{33A06744-14CA-4A4E-A298-11A0CAB91D71}"/>
              </a:ext>
            </a:extLst>
          </p:cNvPr>
          <p:cNvSpPr txBox="1"/>
          <p:nvPr/>
        </p:nvSpPr>
        <p:spPr>
          <a:xfrm>
            <a:off x="5600700" y="982340"/>
            <a:ext cx="3231358" cy="923330"/>
          </a:xfrm>
          <a:prstGeom prst="rect">
            <a:avLst/>
          </a:prstGeom>
          <a:solidFill>
            <a:srgbClr val="FFC000">
              <a:alpha val="43000"/>
            </a:srgbClr>
          </a:solidFill>
        </p:spPr>
        <p:txBody>
          <a:bodyPr wrap="square" rtlCol="0">
            <a:spAutoFit/>
          </a:bodyPr>
          <a:lstStyle/>
          <a:p>
            <a:pPr marL="285750" indent="-285750">
              <a:buFont typeface="Arial" panose="020B0604020202020204" pitchFamily="34" charset="0"/>
              <a:buChar char="•"/>
            </a:pPr>
            <a:r>
              <a:rPr lang="it-IT" b="1" dirty="0">
                <a:solidFill>
                  <a:srgbClr val="FF0000"/>
                </a:solidFill>
              </a:rPr>
              <a:t>Presidente della Repubblica</a:t>
            </a:r>
          </a:p>
          <a:p>
            <a:pPr marL="285750" indent="-285750">
              <a:buFont typeface="Arial" panose="020B0604020202020204" pitchFamily="34" charset="0"/>
              <a:buChar char="•"/>
            </a:pPr>
            <a:r>
              <a:rPr lang="it-IT" b="1" dirty="0">
                <a:solidFill>
                  <a:srgbClr val="FF0000"/>
                </a:solidFill>
              </a:rPr>
              <a:t>Personaggio (attore, cantante, scrittore) preferito</a:t>
            </a:r>
          </a:p>
        </p:txBody>
      </p:sp>
      <p:sp>
        <p:nvSpPr>
          <p:cNvPr id="10" name="CasellaDiTesto 9">
            <a:extLst>
              <a:ext uri="{FF2B5EF4-FFF2-40B4-BE49-F238E27FC236}">
                <a16:creationId xmlns:a16="http://schemas.microsoft.com/office/drawing/2014/main" id="{8196158B-85E8-4555-9402-2C7D72F587E0}"/>
              </a:ext>
            </a:extLst>
          </p:cNvPr>
          <p:cNvSpPr txBox="1"/>
          <p:nvPr/>
        </p:nvSpPr>
        <p:spPr>
          <a:xfrm>
            <a:off x="230981" y="5838735"/>
            <a:ext cx="8753475" cy="369332"/>
          </a:xfrm>
          <a:prstGeom prst="rect">
            <a:avLst/>
          </a:prstGeom>
          <a:noFill/>
        </p:spPr>
        <p:txBody>
          <a:bodyPr wrap="square" rtlCol="0">
            <a:spAutoFit/>
          </a:bodyPr>
          <a:lstStyle/>
          <a:p>
            <a:r>
              <a:rPr lang="it-IT" b="1" i="1" dirty="0">
                <a:solidFill>
                  <a:srgbClr val="00B050"/>
                </a:solidFill>
              </a:rPr>
              <a:t>Primato della socialità ristretta, ma significative alcune figure religiose</a:t>
            </a:r>
          </a:p>
        </p:txBody>
      </p:sp>
    </p:spTree>
    <p:extLst>
      <p:ext uri="{BB962C8B-B14F-4D97-AF65-F5344CB8AC3E}">
        <p14:creationId xmlns:p14="http://schemas.microsoft.com/office/powerpoint/2010/main" val="62827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2136" y="0"/>
            <a:ext cx="8134066" cy="461665"/>
          </a:xfrm>
          <a:prstGeom prst="rect">
            <a:avLst/>
          </a:prstGeom>
          <a:noFill/>
        </p:spPr>
        <p:txBody>
          <a:bodyPr wrap="square" rtlCol="0">
            <a:spAutoFit/>
          </a:bodyPr>
          <a:lstStyle/>
          <a:p>
            <a:r>
              <a:rPr lang="it-IT" sz="2400" b="1" dirty="0">
                <a:solidFill>
                  <a:srgbClr val="FF0000"/>
                </a:solidFill>
              </a:rPr>
              <a:t>Credenza religiosa </a:t>
            </a:r>
          </a:p>
        </p:txBody>
      </p:sp>
      <p:sp>
        <p:nvSpPr>
          <p:cNvPr id="4" name="CasellaDiTesto 3">
            <a:extLst>
              <a:ext uri="{FF2B5EF4-FFF2-40B4-BE49-F238E27FC236}">
                <a16:creationId xmlns:a16="http://schemas.microsoft.com/office/drawing/2014/main" id="{0AEE08C0-79A8-4D86-894F-C5C449C57FE1}"/>
              </a:ext>
            </a:extLst>
          </p:cNvPr>
          <p:cNvSpPr txBox="1"/>
          <p:nvPr/>
        </p:nvSpPr>
        <p:spPr>
          <a:xfrm>
            <a:off x="3505200" y="6332562"/>
            <a:ext cx="5410200" cy="369332"/>
          </a:xfrm>
          <a:prstGeom prst="rect">
            <a:avLst/>
          </a:prstGeom>
          <a:noFill/>
        </p:spPr>
        <p:txBody>
          <a:bodyPr wrap="square" rtlCol="0">
            <a:spAutoFit/>
          </a:bodyPr>
          <a:lstStyle/>
          <a:p>
            <a:pPr algn="r"/>
            <a:r>
              <a:rPr lang="it-IT" b="1" dirty="0">
                <a:solidFill>
                  <a:schemeClr val="bg1"/>
                </a:solidFill>
              </a:rPr>
              <a:t>(Bignardi, in Istituto Toniolo, a cura di,  2018)</a:t>
            </a:r>
          </a:p>
        </p:txBody>
      </p:sp>
      <p:graphicFrame>
        <p:nvGraphicFramePr>
          <p:cNvPr id="5" name="Segnaposto contenuto 6">
            <a:extLst>
              <a:ext uri="{FF2B5EF4-FFF2-40B4-BE49-F238E27FC236}">
                <a16:creationId xmlns:a16="http://schemas.microsoft.com/office/drawing/2014/main" id="{712B5452-523A-48A1-B981-6E6CAEB61C4A}"/>
              </a:ext>
            </a:extLst>
          </p:cNvPr>
          <p:cNvGraphicFramePr>
            <a:graphicFrameLocks/>
          </p:cNvGraphicFramePr>
          <p:nvPr>
            <p:extLst>
              <p:ext uri="{D42A27DB-BD31-4B8C-83A1-F6EECF244321}">
                <p14:modId xmlns:p14="http://schemas.microsoft.com/office/powerpoint/2010/main" val="470830913"/>
              </p:ext>
            </p:extLst>
          </p:nvPr>
        </p:nvGraphicFramePr>
        <p:xfrm>
          <a:off x="142875" y="499489"/>
          <a:ext cx="8772525" cy="5859021"/>
        </p:xfrm>
        <a:graphic>
          <a:graphicData uri="http://schemas.openxmlformats.org/drawingml/2006/table">
            <a:tbl>
              <a:tblPr firstRow="1" bandRow="1">
                <a:tableStyleId>{5C22544A-7EE6-4342-B048-85BDC9FD1C3A}</a:tableStyleId>
              </a:tblPr>
              <a:tblGrid>
                <a:gridCol w="3456610">
                  <a:extLst>
                    <a:ext uri="{9D8B030D-6E8A-4147-A177-3AD203B41FA5}">
                      <a16:colId xmlns:a16="http://schemas.microsoft.com/office/drawing/2014/main" val="20000"/>
                    </a:ext>
                  </a:extLst>
                </a:gridCol>
                <a:gridCol w="1180306">
                  <a:extLst>
                    <a:ext uri="{9D8B030D-6E8A-4147-A177-3AD203B41FA5}">
                      <a16:colId xmlns:a16="http://schemas.microsoft.com/office/drawing/2014/main" val="20001"/>
                    </a:ext>
                  </a:extLst>
                </a:gridCol>
                <a:gridCol w="990614">
                  <a:extLst>
                    <a:ext uri="{9D8B030D-6E8A-4147-A177-3AD203B41FA5}">
                      <a16:colId xmlns:a16="http://schemas.microsoft.com/office/drawing/2014/main" val="20002"/>
                    </a:ext>
                  </a:extLst>
                </a:gridCol>
                <a:gridCol w="1025745">
                  <a:extLst>
                    <a:ext uri="{9D8B030D-6E8A-4147-A177-3AD203B41FA5}">
                      <a16:colId xmlns:a16="http://schemas.microsoft.com/office/drawing/2014/main" val="20003"/>
                    </a:ext>
                  </a:extLst>
                </a:gridCol>
                <a:gridCol w="1062328">
                  <a:extLst>
                    <a:ext uri="{9D8B030D-6E8A-4147-A177-3AD203B41FA5}">
                      <a16:colId xmlns:a16="http://schemas.microsoft.com/office/drawing/2014/main" val="20004"/>
                    </a:ext>
                  </a:extLst>
                </a:gridCol>
                <a:gridCol w="1056922">
                  <a:extLst>
                    <a:ext uri="{9D8B030D-6E8A-4147-A177-3AD203B41FA5}">
                      <a16:colId xmlns:a16="http://schemas.microsoft.com/office/drawing/2014/main" val="2154051957"/>
                    </a:ext>
                  </a:extLst>
                </a:gridCol>
              </a:tblGrid>
              <a:tr h="81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800" b="1" i="0" u="none" strike="noStrike" cap="none" normalizeH="0" baseline="0" dirty="0">
                          <a:ln>
                            <a:noFill/>
                          </a:ln>
                          <a:solidFill>
                            <a:schemeClr val="bg1"/>
                          </a:solidFill>
                          <a:effectLst/>
                          <a:latin typeface="Arial" pitchFamily="34" charset="0"/>
                          <a:cs typeface="Times New Roman" pitchFamily="18" charset="0"/>
                        </a:rPr>
                        <a:t>Lei crede a qualche tipo di religione o credo filosofico?</a:t>
                      </a:r>
                      <a:endParaRPr lang="it-IT" sz="1800" dirty="0">
                        <a:solidFill>
                          <a:schemeClr val="bg1"/>
                        </a:solidFill>
                      </a:endParaRPr>
                    </a:p>
                  </a:txBody>
                  <a:tcPr marL="121904" marR="121904" marT="45717" marB="45717"/>
                </a:tc>
                <a:tc>
                  <a:txBody>
                    <a:bodyPr/>
                    <a:lstStyle/>
                    <a:p>
                      <a:pPr algn="ctr"/>
                      <a:r>
                        <a:rPr lang="it-IT" sz="2200" dirty="0"/>
                        <a:t>% </a:t>
                      </a:r>
                    </a:p>
                    <a:p>
                      <a:pPr algn="ctr"/>
                      <a:r>
                        <a:rPr lang="it-IT" sz="2200" dirty="0"/>
                        <a:t>2013</a:t>
                      </a:r>
                    </a:p>
                  </a:txBody>
                  <a:tcPr marL="121904" marR="121904" marT="45717" marB="45717"/>
                </a:tc>
                <a:tc>
                  <a:txBody>
                    <a:bodyPr/>
                    <a:lstStyle/>
                    <a:p>
                      <a:pPr algn="ctr"/>
                      <a:r>
                        <a:rPr lang="it-IT" sz="2200" dirty="0"/>
                        <a:t>%</a:t>
                      </a:r>
                    </a:p>
                    <a:p>
                      <a:pPr algn="ctr"/>
                      <a:r>
                        <a:rPr lang="it-IT" sz="2200" dirty="0"/>
                        <a:t>2014</a:t>
                      </a:r>
                    </a:p>
                  </a:txBody>
                  <a:tcPr marL="121904" marR="121904" marT="45717" marB="45717"/>
                </a:tc>
                <a:tc>
                  <a:txBody>
                    <a:bodyPr/>
                    <a:lstStyle/>
                    <a:p>
                      <a:pPr algn="ctr"/>
                      <a:r>
                        <a:rPr lang="it-IT" sz="2200" dirty="0"/>
                        <a:t>%</a:t>
                      </a:r>
                    </a:p>
                    <a:p>
                      <a:pPr algn="ctr"/>
                      <a:r>
                        <a:rPr lang="it-IT" sz="2200" dirty="0"/>
                        <a:t>2015</a:t>
                      </a:r>
                    </a:p>
                  </a:txBody>
                  <a:tcPr marL="121904" marR="121904" marT="45717" marB="45717"/>
                </a:tc>
                <a:tc>
                  <a:txBody>
                    <a:bodyPr/>
                    <a:lstStyle/>
                    <a:p>
                      <a:pPr algn="ctr"/>
                      <a:r>
                        <a:rPr lang="it-IT" sz="2200" dirty="0"/>
                        <a:t>%</a:t>
                      </a:r>
                    </a:p>
                    <a:p>
                      <a:pPr algn="ctr"/>
                      <a:r>
                        <a:rPr lang="it-IT" sz="2200" dirty="0"/>
                        <a:t>2016</a:t>
                      </a:r>
                    </a:p>
                  </a:txBody>
                  <a:tcPr marL="121904" marR="121904" marT="45717" marB="45717"/>
                </a:tc>
                <a:tc>
                  <a:txBody>
                    <a:bodyPr/>
                    <a:lstStyle/>
                    <a:p>
                      <a:pPr algn="ctr"/>
                      <a:r>
                        <a:rPr lang="it-IT" sz="2200" dirty="0"/>
                        <a:t>%</a:t>
                      </a:r>
                    </a:p>
                    <a:p>
                      <a:pPr algn="ctr"/>
                      <a:r>
                        <a:rPr lang="it-IT" sz="2200" dirty="0"/>
                        <a:t>2017</a:t>
                      </a:r>
                    </a:p>
                  </a:txBody>
                  <a:tcPr marL="121904" marR="121904" marT="45717" marB="45717"/>
                </a:tc>
                <a:extLst>
                  <a:ext uri="{0D108BD9-81ED-4DB2-BD59-A6C34878D82A}">
                    <a16:rowId xmlns:a16="http://schemas.microsoft.com/office/drawing/2014/main" val="10000"/>
                  </a:ext>
                </a:extLst>
              </a:tr>
              <a:tr h="595402">
                <a:tc>
                  <a:txBody>
                    <a:bodyPr/>
                    <a:lstStyle/>
                    <a:p>
                      <a:pPr>
                        <a:spcAft>
                          <a:spcPts val="0"/>
                        </a:spcAft>
                      </a:pPr>
                      <a:r>
                        <a:rPr lang="it-IT" sz="1800" dirty="0">
                          <a:solidFill>
                            <a:srgbClr val="000000"/>
                          </a:solidFill>
                          <a:effectLst/>
                          <a:latin typeface="Times New Roman"/>
                          <a:ea typeface="Times New Roman"/>
                        </a:rPr>
                        <a:t>Sì, alla religione</a:t>
                      </a:r>
                      <a:r>
                        <a:rPr lang="it-IT" sz="1800" baseline="0" dirty="0">
                          <a:solidFill>
                            <a:srgbClr val="000000"/>
                          </a:solidFill>
                          <a:effectLst/>
                          <a:latin typeface="Times New Roman"/>
                          <a:ea typeface="Times New Roman"/>
                        </a:rPr>
                        <a:t> </a:t>
                      </a:r>
                      <a:r>
                        <a:rPr lang="it-IT" sz="1800" dirty="0">
                          <a:solidFill>
                            <a:srgbClr val="000000"/>
                          </a:solidFill>
                          <a:effectLst/>
                          <a:latin typeface="Times New Roman"/>
                          <a:ea typeface="Times New Roman"/>
                        </a:rPr>
                        <a:t>cristiana cattolica</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b="1" dirty="0">
                          <a:effectLst/>
                          <a:latin typeface="Times New Roman"/>
                          <a:ea typeface="Times New Roman"/>
                        </a:rPr>
                        <a:t>55,9</a:t>
                      </a:r>
                    </a:p>
                  </a:txBody>
                  <a:tcPr marL="91428" marR="91428" marT="0" marB="0">
                    <a:solidFill>
                      <a:srgbClr val="FFC000"/>
                    </a:solidFill>
                  </a:tcPr>
                </a:tc>
                <a:tc>
                  <a:txBody>
                    <a:bodyPr/>
                    <a:lstStyle/>
                    <a:p>
                      <a:pPr algn="ctr">
                        <a:spcAft>
                          <a:spcPts val="0"/>
                        </a:spcAft>
                      </a:pPr>
                      <a:r>
                        <a:rPr lang="it-IT" sz="1800" b="1" dirty="0">
                          <a:effectLst/>
                          <a:latin typeface="Times New Roman"/>
                          <a:ea typeface="Times New Roman"/>
                        </a:rPr>
                        <a:t>52,2</a:t>
                      </a:r>
                    </a:p>
                  </a:txBody>
                  <a:tcPr marL="91428" marR="91428" marT="0" marB="0">
                    <a:solidFill>
                      <a:srgbClr val="FFC000"/>
                    </a:solidFill>
                  </a:tcPr>
                </a:tc>
                <a:tc>
                  <a:txBody>
                    <a:bodyPr/>
                    <a:lstStyle/>
                    <a:p>
                      <a:pPr algn="ctr">
                        <a:spcAft>
                          <a:spcPts val="0"/>
                        </a:spcAft>
                      </a:pPr>
                      <a:r>
                        <a:rPr lang="it-IT" sz="1800" b="1" dirty="0">
                          <a:effectLst/>
                          <a:latin typeface="Times New Roman"/>
                          <a:ea typeface="Times New Roman"/>
                        </a:rPr>
                        <a:t>49,0</a:t>
                      </a:r>
                    </a:p>
                  </a:txBody>
                  <a:tcPr marL="91428" marR="91428" marT="0" marB="0">
                    <a:solidFill>
                      <a:srgbClr val="FFC000"/>
                    </a:solidFill>
                  </a:tcPr>
                </a:tc>
                <a:tc>
                  <a:txBody>
                    <a:bodyPr/>
                    <a:lstStyle/>
                    <a:p>
                      <a:pPr algn="ctr">
                        <a:spcAft>
                          <a:spcPts val="0"/>
                        </a:spcAft>
                      </a:pPr>
                      <a:r>
                        <a:rPr lang="it-IT" sz="1800" b="1" dirty="0">
                          <a:effectLst/>
                          <a:latin typeface="Times New Roman"/>
                          <a:ea typeface="Times New Roman"/>
                        </a:rPr>
                        <a:t>50,9</a:t>
                      </a:r>
                    </a:p>
                  </a:txBody>
                  <a:tcPr marL="91428" marR="91428" marT="0" marB="0">
                    <a:solidFill>
                      <a:srgbClr val="FFC000"/>
                    </a:solidFill>
                  </a:tcPr>
                </a:tc>
                <a:tc>
                  <a:txBody>
                    <a:bodyPr/>
                    <a:lstStyle/>
                    <a:p>
                      <a:pPr algn="ctr">
                        <a:spcAft>
                          <a:spcPts val="0"/>
                        </a:spcAft>
                      </a:pPr>
                      <a:r>
                        <a:rPr lang="it-IT" sz="1800" b="1" dirty="0">
                          <a:effectLst/>
                          <a:latin typeface="Times New Roman"/>
                          <a:ea typeface="Times New Roman"/>
                        </a:rPr>
                        <a:t>52,7</a:t>
                      </a:r>
                    </a:p>
                  </a:txBody>
                  <a:tcPr marL="91428" marR="91428" marT="0" marB="0">
                    <a:solidFill>
                      <a:srgbClr val="FFC000"/>
                    </a:solidFill>
                  </a:tcPr>
                </a:tc>
                <a:extLst>
                  <a:ext uri="{0D108BD9-81ED-4DB2-BD59-A6C34878D82A}">
                    <a16:rowId xmlns:a16="http://schemas.microsoft.com/office/drawing/2014/main" val="10001"/>
                  </a:ext>
                </a:extLst>
              </a:tr>
              <a:tr h="595402">
                <a:tc>
                  <a:txBody>
                    <a:bodyPr/>
                    <a:lstStyle/>
                    <a:p>
                      <a:pPr>
                        <a:spcAft>
                          <a:spcPts val="0"/>
                        </a:spcAft>
                      </a:pPr>
                      <a:r>
                        <a:rPr lang="it-IT" sz="1800" dirty="0">
                          <a:solidFill>
                            <a:srgbClr val="000000"/>
                          </a:solidFill>
                          <a:effectLst/>
                          <a:latin typeface="Times New Roman"/>
                          <a:ea typeface="Times New Roman"/>
                        </a:rPr>
                        <a:t>Sì, a una religione cristiana non cattolica </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dirty="0">
                          <a:effectLst/>
                          <a:latin typeface="Times New Roman"/>
                          <a:ea typeface="Times New Roman"/>
                        </a:rPr>
                        <a:t>2,4</a:t>
                      </a:r>
                    </a:p>
                  </a:txBody>
                  <a:tcPr marL="91428" marR="91428" marT="0" marB="0"/>
                </a:tc>
                <a:tc>
                  <a:txBody>
                    <a:bodyPr/>
                    <a:lstStyle/>
                    <a:p>
                      <a:pPr algn="ctr">
                        <a:spcAft>
                          <a:spcPts val="0"/>
                        </a:spcAft>
                      </a:pPr>
                      <a:r>
                        <a:rPr lang="it-IT" sz="1800" dirty="0">
                          <a:effectLst/>
                          <a:latin typeface="Times New Roman"/>
                          <a:ea typeface="Times New Roman"/>
                        </a:rPr>
                        <a:t>2,6</a:t>
                      </a:r>
                    </a:p>
                  </a:txBody>
                  <a:tcPr marL="91428" marR="91428" marT="0" marB="0"/>
                </a:tc>
                <a:tc>
                  <a:txBody>
                    <a:bodyPr/>
                    <a:lstStyle/>
                    <a:p>
                      <a:pPr algn="ctr">
                        <a:spcAft>
                          <a:spcPts val="0"/>
                        </a:spcAft>
                      </a:pPr>
                      <a:r>
                        <a:rPr lang="it-IT" sz="1800" dirty="0">
                          <a:effectLst/>
                          <a:latin typeface="Times New Roman"/>
                          <a:ea typeface="Times New Roman"/>
                        </a:rPr>
                        <a:t>2,5</a:t>
                      </a:r>
                    </a:p>
                  </a:txBody>
                  <a:tcPr marL="91428" marR="91428" marT="0" marB="0"/>
                </a:tc>
                <a:tc>
                  <a:txBody>
                    <a:bodyPr/>
                    <a:lstStyle/>
                    <a:p>
                      <a:pPr algn="ctr">
                        <a:spcAft>
                          <a:spcPts val="0"/>
                        </a:spcAft>
                      </a:pPr>
                      <a:r>
                        <a:rPr lang="it-IT" sz="1800" dirty="0">
                          <a:effectLst/>
                          <a:latin typeface="Times New Roman"/>
                          <a:ea typeface="Times New Roman"/>
                        </a:rPr>
                        <a:t>2,6</a:t>
                      </a:r>
                    </a:p>
                  </a:txBody>
                  <a:tcPr marL="91428" marR="91428" marT="0" marB="0"/>
                </a:tc>
                <a:tc>
                  <a:txBody>
                    <a:bodyPr/>
                    <a:lstStyle/>
                    <a:p>
                      <a:pPr algn="ctr">
                        <a:spcAft>
                          <a:spcPts val="0"/>
                        </a:spcAft>
                      </a:pPr>
                      <a:r>
                        <a:rPr lang="it-IT" sz="1800" dirty="0">
                          <a:effectLst/>
                          <a:latin typeface="Times New Roman"/>
                          <a:ea typeface="Times New Roman"/>
                        </a:rPr>
                        <a:t>2,5</a:t>
                      </a:r>
                    </a:p>
                  </a:txBody>
                  <a:tcPr marL="91428" marR="91428" marT="0" marB="0"/>
                </a:tc>
                <a:extLst>
                  <a:ext uri="{0D108BD9-81ED-4DB2-BD59-A6C34878D82A}">
                    <a16:rowId xmlns:a16="http://schemas.microsoft.com/office/drawing/2014/main" val="10002"/>
                  </a:ext>
                </a:extLst>
              </a:tr>
              <a:tr h="584383">
                <a:tc>
                  <a:txBody>
                    <a:bodyPr/>
                    <a:lstStyle/>
                    <a:p>
                      <a:pPr>
                        <a:spcAft>
                          <a:spcPts val="0"/>
                        </a:spcAft>
                      </a:pPr>
                      <a:r>
                        <a:rPr lang="it-IT" sz="1800" dirty="0">
                          <a:solidFill>
                            <a:srgbClr val="000000"/>
                          </a:solidFill>
                          <a:effectLst/>
                          <a:latin typeface="Times New Roman"/>
                          <a:ea typeface="Times New Roman"/>
                        </a:rPr>
                        <a:t>Sì, mi sento cristiano ma senza nessuna specificazione</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dirty="0">
                          <a:effectLst/>
                          <a:latin typeface="Times New Roman"/>
                          <a:ea typeface="Times New Roman"/>
                        </a:rPr>
                        <a:t>6,4</a:t>
                      </a:r>
                    </a:p>
                  </a:txBody>
                  <a:tcPr marL="91428" marR="91428" marT="0" marB="0"/>
                </a:tc>
                <a:tc>
                  <a:txBody>
                    <a:bodyPr/>
                    <a:lstStyle/>
                    <a:p>
                      <a:pPr algn="ctr">
                        <a:spcAft>
                          <a:spcPts val="0"/>
                        </a:spcAft>
                      </a:pPr>
                      <a:r>
                        <a:rPr lang="it-IT" sz="1800" dirty="0">
                          <a:effectLst/>
                          <a:latin typeface="Times New Roman"/>
                          <a:ea typeface="Times New Roman"/>
                        </a:rPr>
                        <a:t>7,8</a:t>
                      </a:r>
                    </a:p>
                  </a:txBody>
                  <a:tcPr marL="91428" marR="91428" marT="0" marB="0"/>
                </a:tc>
                <a:tc>
                  <a:txBody>
                    <a:bodyPr/>
                    <a:lstStyle/>
                    <a:p>
                      <a:pPr algn="ctr">
                        <a:spcAft>
                          <a:spcPts val="0"/>
                        </a:spcAft>
                      </a:pPr>
                      <a:r>
                        <a:rPr lang="it-IT" sz="1800" dirty="0">
                          <a:effectLst/>
                          <a:latin typeface="Times New Roman"/>
                          <a:ea typeface="Times New Roman"/>
                        </a:rPr>
                        <a:t>5,4</a:t>
                      </a:r>
                    </a:p>
                  </a:txBody>
                  <a:tcPr marL="91428" marR="91428" marT="0" marB="0"/>
                </a:tc>
                <a:tc>
                  <a:txBody>
                    <a:bodyPr/>
                    <a:lstStyle/>
                    <a:p>
                      <a:pPr algn="ctr">
                        <a:spcAft>
                          <a:spcPts val="0"/>
                        </a:spcAft>
                      </a:pPr>
                      <a:r>
                        <a:rPr lang="it-IT" sz="1800" dirty="0">
                          <a:effectLst/>
                          <a:latin typeface="Times New Roman"/>
                          <a:ea typeface="Times New Roman"/>
                        </a:rPr>
                        <a:t>5,1</a:t>
                      </a:r>
                    </a:p>
                  </a:txBody>
                  <a:tcPr marL="91428" marR="91428" marT="0" marB="0"/>
                </a:tc>
                <a:tc>
                  <a:txBody>
                    <a:bodyPr/>
                    <a:lstStyle/>
                    <a:p>
                      <a:pPr algn="ctr">
                        <a:spcAft>
                          <a:spcPts val="0"/>
                        </a:spcAft>
                      </a:pPr>
                      <a:r>
                        <a:rPr lang="it-IT" sz="1800" dirty="0">
                          <a:effectLst/>
                          <a:latin typeface="Times New Roman"/>
                          <a:ea typeface="Times New Roman"/>
                        </a:rPr>
                        <a:t>5,6</a:t>
                      </a:r>
                    </a:p>
                  </a:txBody>
                  <a:tcPr marL="91428" marR="91428" marT="0" marB="0"/>
                </a:tc>
                <a:extLst>
                  <a:ext uri="{0D108BD9-81ED-4DB2-BD59-A6C34878D82A}">
                    <a16:rowId xmlns:a16="http://schemas.microsoft.com/office/drawing/2014/main" val="10003"/>
                  </a:ext>
                </a:extLst>
              </a:tr>
              <a:tr h="643780">
                <a:tc>
                  <a:txBody>
                    <a:bodyPr/>
                    <a:lstStyle/>
                    <a:p>
                      <a:pPr>
                        <a:spcAft>
                          <a:spcPts val="0"/>
                        </a:spcAft>
                      </a:pPr>
                      <a:r>
                        <a:rPr lang="it-IT" sz="1800" dirty="0">
                          <a:solidFill>
                            <a:srgbClr val="000000"/>
                          </a:solidFill>
                          <a:effectLst/>
                          <a:latin typeface="Times New Roman"/>
                          <a:ea typeface="Times New Roman"/>
                        </a:rPr>
                        <a:t>Sì, a religioni non cristiane monoteiste (ebraismo, islam,…)</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dirty="0">
                          <a:effectLst/>
                          <a:latin typeface="Times New Roman"/>
                          <a:ea typeface="Times New Roman"/>
                        </a:rPr>
                        <a:t>1,4</a:t>
                      </a:r>
                    </a:p>
                  </a:txBody>
                  <a:tcPr marL="91428" marR="91428" marT="0" marB="0"/>
                </a:tc>
                <a:tc>
                  <a:txBody>
                    <a:bodyPr/>
                    <a:lstStyle/>
                    <a:p>
                      <a:pPr algn="ctr">
                        <a:spcAft>
                          <a:spcPts val="0"/>
                        </a:spcAft>
                      </a:pPr>
                      <a:r>
                        <a:rPr lang="it-IT" sz="1800" dirty="0">
                          <a:effectLst/>
                          <a:latin typeface="Times New Roman"/>
                          <a:ea typeface="Times New Roman"/>
                        </a:rPr>
                        <a:t>1,6</a:t>
                      </a:r>
                    </a:p>
                  </a:txBody>
                  <a:tcPr marL="91428" marR="91428" marT="0" marB="0"/>
                </a:tc>
                <a:tc>
                  <a:txBody>
                    <a:bodyPr/>
                    <a:lstStyle/>
                    <a:p>
                      <a:pPr algn="ctr">
                        <a:spcAft>
                          <a:spcPts val="0"/>
                        </a:spcAft>
                      </a:pPr>
                      <a:r>
                        <a:rPr lang="it-IT" sz="1800" dirty="0">
                          <a:effectLst/>
                          <a:latin typeface="Times New Roman"/>
                          <a:ea typeface="Times New Roman"/>
                        </a:rPr>
                        <a:t>1,1</a:t>
                      </a:r>
                    </a:p>
                  </a:txBody>
                  <a:tcPr marL="91428" marR="91428" marT="0" marB="0"/>
                </a:tc>
                <a:tc>
                  <a:txBody>
                    <a:bodyPr/>
                    <a:lstStyle/>
                    <a:p>
                      <a:pPr algn="ctr">
                        <a:spcAft>
                          <a:spcPts val="0"/>
                        </a:spcAft>
                      </a:pPr>
                      <a:r>
                        <a:rPr lang="it-IT" sz="1800" dirty="0">
                          <a:effectLst/>
                          <a:latin typeface="Times New Roman"/>
                          <a:ea typeface="Times New Roman"/>
                        </a:rPr>
                        <a:t>1,5</a:t>
                      </a:r>
                    </a:p>
                  </a:txBody>
                  <a:tcPr marL="91428" marR="91428" marT="0" marB="0"/>
                </a:tc>
                <a:tc>
                  <a:txBody>
                    <a:bodyPr/>
                    <a:lstStyle/>
                    <a:p>
                      <a:pPr algn="ctr">
                        <a:spcAft>
                          <a:spcPts val="0"/>
                        </a:spcAft>
                      </a:pPr>
                      <a:r>
                        <a:rPr lang="it-IT" sz="1800" dirty="0">
                          <a:effectLst/>
                          <a:latin typeface="Times New Roman"/>
                          <a:ea typeface="Times New Roman"/>
                        </a:rPr>
                        <a:t>1,7</a:t>
                      </a:r>
                    </a:p>
                  </a:txBody>
                  <a:tcPr marL="91428" marR="91428" marT="0" marB="0"/>
                </a:tc>
                <a:extLst>
                  <a:ext uri="{0D108BD9-81ED-4DB2-BD59-A6C34878D82A}">
                    <a16:rowId xmlns:a16="http://schemas.microsoft.com/office/drawing/2014/main" val="10004"/>
                  </a:ext>
                </a:extLst>
              </a:tr>
              <a:tr h="595402">
                <a:tc>
                  <a:txBody>
                    <a:bodyPr/>
                    <a:lstStyle/>
                    <a:p>
                      <a:pPr>
                        <a:spcAft>
                          <a:spcPts val="0"/>
                        </a:spcAft>
                      </a:pPr>
                      <a:r>
                        <a:rPr lang="it-IT" sz="1800" dirty="0">
                          <a:solidFill>
                            <a:srgbClr val="000000"/>
                          </a:solidFill>
                          <a:effectLst/>
                          <a:latin typeface="Times New Roman"/>
                          <a:ea typeface="Times New Roman"/>
                        </a:rPr>
                        <a:t>Sì, a religioni orientali (buddismo, induismo…)</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dirty="0">
                          <a:effectLst/>
                          <a:latin typeface="Times New Roman"/>
                          <a:ea typeface="Times New Roman"/>
                        </a:rPr>
                        <a:t>0,8</a:t>
                      </a:r>
                    </a:p>
                  </a:txBody>
                  <a:tcPr marL="91428" marR="91428" marT="0" marB="0"/>
                </a:tc>
                <a:tc>
                  <a:txBody>
                    <a:bodyPr/>
                    <a:lstStyle/>
                    <a:p>
                      <a:pPr algn="ctr">
                        <a:spcAft>
                          <a:spcPts val="0"/>
                        </a:spcAft>
                      </a:pPr>
                      <a:r>
                        <a:rPr lang="it-IT" sz="1800" dirty="0">
                          <a:effectLst/>
                          <a:latin typeface="Times New Roman"/>
                          <a:ea typeface="Times New Roman"/>
                        </a:rPr>
                        <a:t>0,9</a:t>
                      </a:r>
                    </a:p>
                  </a:txBody>
                  <a:tcPr marL="91428" marR="91428" marT="0" marB="0"/>
                </a:tc>
                <a:tc>
                  <a:txBody>
                    <a:bodyPr/>
                    <a:lstStyle/>
                    <a:p>
                      <a:pPr algn="ctr">
                        <a:spcAft>
                          <a:spcPts val="0"/>
                        </a:spcAft>
                      </a:pPr>
                      <a:r>
                        <a:rPr lang="it-IT" sz="1800" dirty="0">
                          <a:effectLst/>
                          <a:latin typeface="Times New Roman"/>
                          <a:ea typeface="Times New Roman"/>
                        </a:rPr>
                        <a:t>1,4</a:t>
                      </a:r>
                    </a:p>
                  </a:txBody>
                  <a:tcPr marL="91428" marR="91428" marT="0" marB="0"/>
                </a:tc>
                <a:tc>
                  <a:txBody>
                    <a:bodyPr/>
                    <a:lstStyle/>
                    <a:p>
                      <a:pPr algn="ctr">
                        <a:spcAft>
                          <a:spcPts val="0"/>
                        </a:spcAft>
                      </a:pPr>
                      <a:r>
                        <a:rPr lang="it-IT" sz="1800" dirty="0">
                          <a:effectLst/>
                          <a:latin typeface="Times New Roman"/>
                          <a:ea typeface="Times New Roman"/>
                        </a:rPr>
                        <a:t>1,0</a:t>
                      </a:r>
                    </a:p>
                  </a:txBody>
                  <a:tcPr marL="91428" marR="91428" marT="0" marB="0"/>
                </a:tc>
                <a:tc>
                  <a:txBody>
                    <a:bodyPr/>
                    <a:lstStyle/>
                    <a:p>
                      <a:pPr algn="ctr">
                        <a:spcAft>
                          <a:spcPts val="0"/>
                        </a:spcAft>
                      </a:pPr>
                      <a:r>
                        <a:rPr lang="it-IT" sz="1800" dirty="0">
                          <a:effectLst/>
                          <a:latin typeface="Times New Roman"/>
                          <a:ea typeface="Times New Roman"/>
                        </a:rPr>
                        <a:t>1,0</a:t>
                      </a:r>
                    </a:p>
                  </a:txBody>
                  <a:tcPr marL="91428" marR="91428" marT="0" marB="0"/>
                </a:tc>
                <a:extLst>
                  <a:ext uri="{0D108BD9-81ED-4DB2-BD59-A6C34878D82A}">
                    <a16:rowId xmlns:a16="http://schemas.microsoft.com/office/drawing/2014/main" val="10005"/>
                  </a:ext>
                </a:extLst>
              </a:tr>
              <a:tr h="808693">
                <a:tc>
                  <a:txBody>
                    <a:bodyPr/>
                    <a:lstStyle/>
                    <a:p>
                      <a:pPr>
                        <a:spcAft>
                          <a:spcPts val="0"/>
                        </a:spcAft>
                      </a:pPr>
                      <a:r>
                        <a:rPr lang="it-IT" sz="1800" dirty="0">
                          <a:solidFill>
                            <a:srgbClr val="000000"/>
                          </a:solidFill>
                          <a:effectLst/>
                          <a:latin typeface="Times New Roman"/>
                          <a:ea typeface="Times New Roman"/>
                        </a:rPr>
                        <a:t>Sì, credo a un’entità superiore  senza riferimento a nessuna religione</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dirty="0">
                          <a:effectLst/>
                          <a:latin typeface="Times New Roman"/>
                          <a:ea typeface="Times New Roman"/>
                        </a:rPr>
                        <a:t>10,1</a:t>
                      </a:r>
                    </a:p>
                  </a:txBody>
                  <a:tcPr marL="91428" marR="91428" marT="0" marB="0"/>
                </a:tc>
                <a:tc>
                  <a:txBody>
                    <a:bodyPr/>
                    <a:lstStyle/>
                    <a:p>
                      <a:pPr algn="ctr">
                        <a:spcAft>
                          <a:spcPts val="0"/>
                        </a:spcAft>
                      </a:pPr>
                      <a:r>
                        <a:rPr lang="it-IT" sz="1800" dirty="0">
                          <a:effectLst/>
                          <a:latin typeface="Times New Roman"/>
                          <a:ea typeface="Times New Roman"/>
                        </a:rPr>
                        <a:t>9,2</a:t>
                      </a:r>
                    </a:p>
                  </a:txBody>
                  <a:tcPr marL="91428" marR="91428" marT="0" marB="0"/>
                </a:tc>
                <a:tc>
                  <a:txBody>
                    <a:bodyPr/>
                    <a:lstStyle/>
                    <a:p>
                      <a:pPr algn="ctr">
                        <a:spcAft>
                          <a:spcPts val="0"/>
                        </a:spcAft>
                      </a:pPr>
                      <a:r>
                        <a:rPr lang="it-IT" sz="1800" dirty="0">
                          <a:effectLst/>
                          <a:latin typeface="Times New Roman"/>
                          <a:ea typeface="Times New Roman"/>
                        </a:rPr>
                        <a:t>7,7</a:t>
                      </a:r>
                    </a:p>
                  </a:txBody>
                  <a:tcPr marL="91428" marR="91428" marT="0" marB="0"/>
                </a:tc>
                <a:tc>
                  <a:txBody>
                    <a:bodyPr/>
                    <a:lstStyle/>
                    <a:p>
                      <a:pPr algn="ctr">
                        <a:spcAft>
                          <a:spcPts val="0"/>
                        </a:spcAft>
                      </a:pPr>
                      <a:r>
                        <a:rPr lang="it-IT" sz="1800" dirty="0">
                          <a:effectLst/>
                          <a:latin typeface="Times New Roman"/>
                          <a:ea typeface="Times New Roman"/>
                        </a:rPr>
                        <a:t>6,2</a:t>
                      </a:r>
                    </a:p>
                  </a:txBody>
                  <a:tcPr marL="91428" marR="91428" marT="0" marB="0"/>
                </a:tc>
                <a:tc>
                  <a:txBody>
                    <a:bodyPr/>
                    <a:lstStyle/>
                    <a:p>
                      <a:pPr algn="ctr">
                        <a:spcAft>
                          <a:spcPts val="0"/>
                        </a:spcAft>
                      </a:pPr>
                      <a:r>
                        <a:rPr lang="it-IT" sz="1800" dirty="0">
                          <a:effectLst/>
                          <a:latin typeface="Times New Roman"/>
                          <a:ea typeface="Times New Roman"/>
                        </a:rPr>
                        <a:t>5,3</a:t>
                      </a:r>
                    </a:p>
                  </a:txBody>
                  <a:tcPr marL="91428" marR="91428" marT="0" marB="0"/>
                </a:tc>
                <a:extLst>
                  <a:ext uri="{0D108BD9-81ED-4DB2-BD59-A6C34878D82A}">
                    <a16:rowId xmlns:a16="http://schemas.microsoft.com/office/drawing/2014/main" val="10006"/>
                  </a:ext>
                </a:extLst>
              </a:tr>
              <a:tr h="614383">
                <a:tc>
                  <a:txBody>
                    <a:bodyPr/>
                    <a:lstStyle/>
                    <a:p>
                      <a:pPr>
                        <a:spcAft>
                          <a:spcPts val="0"/>
                        </a:spcAft>
                      </a:pPr>
                      <a:r>
                        <a:rPr lang="it-IT" sz="1800" dirty="0">
                          <a:solidFill>
                            <a:srgbClr val="000000"/>
                          </a:solidFill>
                          <a:effectLst/>
                          <a:latin typeface="Times New Roman"/>
                          <a:ea typeface="Times New Roman"/>
                        </a:rPr>
                        <a:t>No, non credo a nessuna religione o filosofia trascendente</a:t>
                      </a:r>
                      <a:endParaRPr lang="it-IT" sz="1800" dirty="0">
                        <a:effectLst/>
                        <a:latin typeface="Times New Roman"/>
                        <a:ea typeface="Times New Roman"/>
                      </a:endParaRPr>
                    </a:p>
                  </a:txBody>
                  <a:tcPr marL="91428" marR="91428" marT="0" marB="0"/>
                </a:tc>
                <a:tc>
                  <a:txBody>
                    <a:bodyPr/>
                    <a:lstStyle/>
                    <a:p>
                      <a:pPr algn="ctr">
                        <a:spcAft>
                          <a:spcPts val="0"/>
                        </a:spcAft>
                      </a:pPr>
                      <a:r>
                        <a:rPr lang="it-IT" sz="1800" b="1" dirty="0">
                          <a:effectLst/>
                          <a:latin typeface="Times New Roman"/>
                          <a:ea typeface="Times New Roman"/>
                        </a:rPr>
                        <a:t>15,2</a:t>
                      </a:r>
                    </a:p>
                  </a:txBody>
                  <a:tcPr marL="91428" marR="91428" marT="0" marB="0">
                    <a:solidFill>
                      <a:srgbClr val="FF0066"/>
                    </a:solidFill>
                  </a:tcPr>
                </a:tc>
                <a:tc>
                  <a:txBody>
                    <a:bodyPr/>
                    <a:lstStyle/>
                    <a:p>
                      <a:pPr algn="ctr">
                        <a:spcAft>
                          <a:spcPts val="0"/>
                        </a:spcAft>
                      </a:pPr>
                      <a:r>
                        <a:rPr lang="it-IT" sz="1800" b="1" dirty="0">
                          <a:effectLst/>
                          <a:latin typeface="Times New Roman"/>
                          <a:ea typeface="Times New Roman"/>
                        </a:rPr>
                        <a:t>17,7</a:t>
                      </a:r>
                    </a:p>
                  </a:txBody>
                  <a:tcPr marL="91428" marR="91428" marT="0" marB="0">
                    <a:solidFill>
                      <a:srgbClr val="FF0066"/>
                    </a:solidFill>
                  </a:tcPr>
                </a:tc>
                <a:tc>
                  <a:txBody>
                    <a:bodyPr/>
                    <a:lstStyle/>
                    <a:p>
                      <a:pPr algn="ctr">
                        <a:spcAft>
                          <a:spcPts val="0"/>
                        </a:spcAft>
                      </a:pPr>
                      <a:r>
                        <a:rPr lang="it-IT" sz="1800" b="1" dirty="0">
                          <a:effectLst/>
                          <a:latin typeface="Times New Roman"/>
                          <a:ea typeface="Times New Roman"/>
                        </a:rPr>
                        <a:t>23,6</a:t>
                      </a:r>
                    </a:p>
                  </a:txBody>
                  <a:tcPr marL="91428" marR="91428" marT="0" marB="0">
                    <a:solidFill>
                      <a:srgbClr val="FF0066"/>
                    </a:solidFill>
                  </a:tcPr>
                </a:tc>
                <a:tc>
                  <a:txBody>
                    <a:bodyPr/>
                    <a:lstStyle/>
                    <a:p>
                      <a:pPr algn="ctr">
                        <a:spcAft>
                          <a:spcPts val="0"/>
                        </a:spcAft>
                      </a:pPr>
                      <a:r>
                        <a:rPr lang="it-IT" sz="1800" b="1" dirty="0">
                          <a:effectLst/>
                          <a:latin typeface="Times New Roman"/>
                          <a:ea typeface="Times New Roman"/>
                        </a:rPr>
                        <a:t>23,5</a:t>
                      </a:r>
                    </a:p>
                  </a:txBody>
                  <a:tcPr marL="91428" marR="91428" marT="0" marB="0">
                    <a:solidFill>
                      <a:srgbClr val="FF0066"/>
                    </a:solidFill>
                  </a:tcPr>
                </a:tc>
                <a:tc>
                  <a:txBody>
                    <a:bodyPr/>
                    <a:lstStyle/>
                    <a:p>
                      <a:pPr algn="ctr">
                        <a:spcAft>
                          <a:spcPts val="0"/>
                        </a:spcAft>
                      </a:pPr>
                      <a:r>
                        <a:rPr lang="it-IT" sz="1800" b="1" dirty="0">
                          <a:effectLst/>
                          <a:latin typeface="Times New Roman"/>
                          <a:ea typeface="Times New Roman"/>
                        </a:rPr>
                        <a:t>23,0</a:t>
                      </a:r>
                    </a:p>
                  </a:txBody>
                  <a:tcPr marL="91428" marR="91428" marT="0" marB="0">
                    <a:solidFill>
                      <a:srgbClr val="FF0066"/>
                    </a:solidFill>
                  </a:tcPr>
                </a:tc>
                <a:extLst>
                  <a:ext uri="{0D108BD9-81ED-4DB2-BD59-A6C34878D82A}">
                    <a16:rowId xmlns:a16="http://schemas.microsoft.com/office/drawing/2014/main" val="10007"/>
                  </a:ext>
                </a:extLst>
              </a:tr>
              <a:tr h="595402">
                <a:tc>
                  <a:txBody>
                    <a:bodyPr/>
                    <a:lstStyle/>
                    <a:p>
                      <a:pPr>
                        <a:spcAft>
                          <a:spcPts val="0"/>
                        </a:spcAft>
                      </a:pPr>
                      <a:r>
                        <a:rPr kumimoji="0" lang="it-IT" sz="1800" b="0" i="0" kern="1200" dirty="0">
                          <a:solidFill>
                            <a:schemeClr val="dk1"/>
                          </a:solidFill>
                          <a:latin typeface="Times New Roman" panose="02020603050405020304" pitchFamily="18" charset="0"/>
                          <a:ea typeface="+mn-ea"/>
                          <a:cs typeface="Times New Roman" panose="02020603050405020304" pitchFamily="18" charset="0"/>
                        </a:rPr>
                        <a:t>Credo che sulla religione non ci si possa esprimere</a:t>
                      </a:r>
                      <a:endParaRPr lang="it-IT" sz="1800" dirty="0">
                        <a:effectLst/>
                        <a:latin typeface="Times New Roman" panose="02020603050405020304" pitchFamily="18" charset="0"/>
                        <a:ea typeface="Times New Roman"/>
                        <a:cs typeface="Times New Roman" panose="02020603050405020304" pitchFamily="18" charset="0"/>
                      </a:endParaRPr>
                    </a:p>
                  </a:txBody>
                  <a:tcPr marL="91428" marR="91428" marT="0" marB="0"/>
                </a:tc>
                <a:tc>
                  <a:txBody>
                    <a:bodyPr/>
                    <a:lstStyle/>
                    <a:p>
                      <a:pPr algn="ctr">
                        <a:spcAft>
                          <a:spcPts val="0"/>
                        </a:spcAft>
                      </a:pPr>
                      <a:r>
                        <a:rPr lang="it-IT" sz="1800" b="0" dirty="0">
                          <a:effectLst/>
                          <a:latin typeface="Times New Roman"/>
                          <a:ea typeface="Times New Roman"/>
                        </a:rPr>
                        <a:t>7,8</a:t>
                      </a:r>
                    </a:p>
                  </a:txBody>
                  <a:tcPr marL="91428" marR="91428" marT="0" marB="0">
                    <a:solidFill>
                      <a:schemeClr val="bg1"/>
                    </a:solidFill>
                  </a:tcPr>
                </a:tc>
                <a:tc>
                  <a:txBody>
                    <a:bodyPr/>
                    <a:lstStyle/>
                    <a:p>
                      <a:pPr algn="ctr">
                        <a:spcAft>
                          <a:spcPts val="0"/>
                        </a:spcAft>
                      </a:pPr>
                      <a:r>
                        <a:rPr lang="it-IT" sz="1800" b="0" dirty="0">
                          <a:effectLst/>
                          <a:latin typeface="Times New Roman"/>
                          <a:ea typeface="Times New Roman"/>
                        </a:rPr>
                        <a:t>8</a:t>
                      </a:r>
                    </a:p>
                  </a:txBody>
                  <a:tcPr marL="91428" marR="91428" marT="0" marB="0">
                    <a:solidFill>
                      <a:schemeClr val="bg1"/>
                    </a:solidFill>
                  </a:tcPr>
                </a:tc>
                <a:tc>
                  <a:txBody>
                    <a:bodyPr/>
                    <a:lstStyle/>
                    <a:p>
                      <a:pPr algn="ctr">
                        <a:spcAft>
                          <a:spcPts val="0"/>
                        </a:spcAft>
                      </a:pPr>
                      <a:r>
                        <a:rPr lang="it-IT" sz="1800" b="0" dirty="0">
                          <a:effectLst/>
                          <a:latin typeface="Times New Roman"/>
                          <a:ea typeface="Times New Roman"/>
                        </a:rPr>
                        <a:t>9,3</a:t>
                      </a:r>
                    </a:p>
                  </a:txBody>
                  <a:tcPr marL="91428" marR="91428" marT="0" marB="0">
                    <a:solidFill>
                      <a:schemeClr val="bg1"/>
                    </a:solidFill>
                  </a:tcPr>
                </a:tc>
                <a:tc>
                  <a:txBody>
                    <a:bodyPr/>
                    <a:lstStyle/>
                    <a:p>
                      <a:pPr algn="ctr">
                        <a:spcAft>
                          <a:spcPts val="0"/>
                        </a:spcAft>
                      </a:pPr>
                      <a:r>
                        <a:rPr lang="it-IT" sz="1800" b="0" dirty="0">
                          <a:effectLst/>
                          <a:latin typeface="Times New Roman"/>
                          <a:ea typeface="Times New Roman"/>
                        </a:rPr>
                        <a:t>9,2</a:t>
                      </a:r>
                    </a:p>
                  </a:txBody>
                  <a:tcPr marL="91428" marR="91428" marT="0" marB="0">
                    <a:solidFill>
                      <a:schemeClr val="bg1"/>
                    </a:solidFill>
                  </a:tcPr>
                </a:tc>
                <a:tc>
                  <a:txBody>
                    <a:bodyPr/>
                    <a:lstStyle/>
                    <a:p>
                      <a:pPr algn="ctr">
                        <a:spcAft>
                          <a:spcPts val="0"/>
                        </a:spcAft>
                      </a:pPr>
                      <a:r>
                        <a:rPr lang="it-IT" sz="1800" b="0" dirty="0">
                          <a:effectLst/>
                          <a:latin typeface="Times New Roman"/>
                          <a:ea typeface="Times New Roman"/>
                        </a:rPr>
                        <a:t>8,2</a:t>
                      </a:r>
                    </a:p>
                  </a:txBody>
                  <a:tcPr marL="91428" marR="91428"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9029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A650E89B-D743-44CB-B4D6-739FCDB11ABA}"/>
              </a:ext>
            </a:extLst>
          </p:cNvPr>
          <p:cNvGraphicFramePr>
            <a:graphicFrameLocks noGrp="1"/>
          </p:cNvGraphicFramePr>
          <p:nvPr>
            <p:extLst>
              <p:ext uri="{D42A27DB-BD31-4B8C-83A1-F6EECF244321}">
                <p14:modId xmlns:p14="http://schemas.microsoft.com/office/powerpoint/2010/main" val="2050152063"/>
              </p:ext>
            </p:extLst>
          </p:nvPr>
        </p:nvGraphicFramePr>
        <p:xfrm>
          <a:off x="257174" y="1913493"/>
          <a:ext cx="7610476" cy="2849005"/>
        </p:xfrm>
        <a:graphic>
          <a:graphicData uri="http://schemas.openxmlformats.org/drawingml/2006/table">
            <a:tbl>
              <a:tblPr firstRow="1" bandRow="1">
                <a:tableStyleId>{5C22544A-7EE6-4342-B048-85BDC9FD1C3A}</a:tableStyleId>
              </a:tblPr>
              <a:tblGrid>
                <a:gridCol w="3925137">
                  <a:extLst>
                    <a:ext uri="{9D8B030D-6E8A-4147-A177-3AD203B41FA5}">
                      <a16:colId xmlns:a16="http://schemas.microsoft.com/office/drawing/2014/main" val="923064954"/>
                    </a:ext>
                  </a:extLst>
                </a:gridCol>
                <a:gridCol w="896092">
                  <a:extLst>
                    <a:ext uri="{9D8B030D-6E8A-4147-A177-3AD203B41FA5}">
                      <a16:colId xmlns:a16="http://schemas.microsoft.com/office/drawing/2014/main" val="444092105"/>
                    </a:ext>
                  </a:extLst>
                </a:gridCol>
                <a:gridCol w="1085408">
                  <a:extLst>
                    <a:ext uri="{9D8B030D-6E8A-4147-A177-3AD203B41FA5}">
                      <a16:colId xmlns:a16="http://schemas.microsoft.com/office/drawing/2014/main" val="3008408568"/>
                    </a:ext>
                  </a:extLst>
                </a:gridCol>
                <a:gridCol w="870851">
                  <a:extLst>
                    <a:ext uri="{9D8B030D-6E8A-4147-A177-3AD203B41FA5}">
                      <a16:colId xmlns:a16="http://schemas.microsoft.com/office/drawing/2014/main" val="1411837646"/>
                    </a:ext>
                  </a:extLst>
                </a:gridCol>
                <a:gridCol w="832988">
                  <a:extLst>
                    <a:ext uri="{9D8B030D-6E8A-4147-A177-3AD203B41FA5}">
                      <a16:colId xmlns:a16="http://schemas.microsoft.com/office/drawing/2014/main" val="783669667"/>
                    </a:ext>
                  </a:extLst>
                </a:gridCol>
              </a:tblGrid>
              <a:tr h="485025">
                <a:tc>
                  <a:txBody>
                    <a:bodyPr/>
                    <a:lstStyle/>
                    <a:p>
                      <a:endParaRPr lang="it-IT"/>
                    </a:p>
                  </a:txBody>
                  <a:tcPr/>
                </a:tc>
                <a:tc>
                  <a:txBody>
                    <a:bodyPr/>
                    <a:lstStyle/>
                    <a:p>
                      <a:r>
                        <a:rPr lang="it-IT" dirty="0"/>
                        <a:t>Nord</a:t>
                      </a:r>
                    </a:p>
                  </a:txBody>
                  <a:tcPr/>
                </a:tc>
                <a:tc>
                  <a:txBody>
                    <a:bodyPr/>
                    <a:lstStyle/>
                    <a:p>
                      <a:r>
                        <a:rPr lang="it-IT" dirty="0"/>
                        <a:t>Centro</a:t>
                      </a:r>
                    </a:p>
                  </a:txBody>
                  <a:tcPr/>
                </a:tc>
                <a:tc>
                  <a:txBody>
                    <a:bodyPr/>
                    <a:lstStyle/>
                    <a:p>
                      <a:r>
                        <a:rPr lang="it-IT" dirty="0"/>
                        <a:t>Sud</a:t>
                      </a:r>
                    </a:p>
                  </a:txBody>
                  <a:tcPr/>
                </a:tc>
                <a:tc>
                  <a:txBody>
                    <a:bodyPr/>
                    <a:lstStyle/>
                    <a:p>
                      <a:r>
                        <a:rPr lang="it-IT" dirty="0"/>
                        <a:t>Tot</a:t>
                      </a:r>
                    </a:p>
                  </a:txBody>
                  <a:tcPr/>
                </a:tc>
                <a:extLst>
                  <a:ext uri="{0D108BD9-81ED-4DB2-BD59-A6C34878D82A}">
                    <a16:rowId xmlns:a16="http://schemas.microsoft.com/office/drawing/2014/main" val="4195663443"/>
                  </a:ext>
                </a:extLst>
              </a:tr>
              <a:tr h="485464">
                <a:tc>
                  <a:txBody>
                    <a:bodyPr/>
                    <a:lstStyle/>
                    <a:p>
                      <a:r>
                        <a:rPr lang="it-IT" dirty="0"/>
                        <a:t>Almeno una volta a settimana</a:t>
                      </a:r>
                    </a:p>
                  </a:txBody>
                  <a:tcPr/>
                </a:tc>
                <a:tc>
                  <a:txBody>
                    <a:bodyPr/>
                    <a:lstStyle/>
                    <a:p>
                      <a:r>
                        <a:rPr lang="it-IT" dirty="0"/>
                        <a:t>9,4</a:t>
                      </a:r>
                    </a:p>
                  </a:txBody>
                  <a:tcPr/>
                </a:tc>
                <a:tc>
                  <a:txBody>
                    <a:bodyPr/>
                    <a:lstStyle/>
                    <a:p>
                      <a:r>
                        <a:rPr lang="it-IT" dirty="0"/>
                        <a:t>9,5</a:t>
                      </a:r>
                    </a:p>
                  </a:txBody>
                  <a:tcPr/>
                </a:tc>
                <a:tc>
                  <a:txBody>
                    <a:bodyPr/>
                    <a:lstStyle/>
                    <a:p>
                      <a:r>
                        <a:rPr lang="it-IT" dirty="0"/>
                        <a:t>15,5</a:t>
                      </a:r>
                    </a:p>
                  </a:txBody>
                  <a:tcPr/>
                </a:tc>
                <a:tc>
                  <a:txBody>
                    <a:bodyPr/>
                    <a:lstStyle/>
                    <a:p>
                      <a:r>
                        <a:rPr lang="it-IT" dirty="0"/>
                        <a:t>11,7</a:t>
                      </a:r>
                    </a:p>
                  </a:txBody>
                  <a:tcPr/>
                </a:tc>
                <a:extLst>
                  <a:ext uri="{0D108BD9-81ED-4DB2-BD59-A6C34878D82A}">
                    <a16:rowId xmlns:a16="http://schemas.microsoft.com/office/drawing/2014/main" val="1081085790"/>
                  </a:ext>
                </a:extLst>
              </a:tr>
              <a:tr h="464497">
                <a:tc>
                  <a:txBody>
                    <a:bodyPr/>
                    <a:lstStyle/>
                    <a:p>
                      <a:r>
                        <a:rPr lang="it-IT" dirty="0"/>
                        <a:t>Almeno una volta al mese</a:t>
                      </a:r>
                    </a:p>
                  </a:txBody>
                  <a:tcPr/>
                </a:tc>
                <a:tc>
                  <a:txBody>
                    <a:bodyPr/>
                    <a:lstStyle/>
                    <a:p>
                      <a:r>
                        <a:rPr lang="it-IT" dirty="0"/>
                        <a:t>8,0</a:t>
                      </a:r>
                    </a:p>
                  </a:txBody>
                  <a:tcPr/>
                </a:tc>
                <a:tc>
                  <a:txBody>
                    <a:bodyPr/>
                    <a:lstStyle/>
                    <a:p>
                      <a:r>
                        <a:rPr lang="it-IT" dirty="0"/>
                        <a:t>6,9</a:t>
                      </a:r>
                    </a:p>
                  </a:txBody>
                  <a:tcPr/>
                </a:tc>
                <a:tc>
                  <a:txBody>
                    <a:bodyPr/>
                    <a:lstStyle/>
                    <a:p>
                      <a:r>
                        <a:rPr lang="it-IT" dirty="0"/>
                        <a:t>11,9</a:t>
                      </a:r>
                    </a:p>
                  </a:txBody>
                  <a:tcPr/>
                </a:tc>
                <a:tc>
                  <a:txBody>
                    <a:bodyPr/>
                    <a:lstStyle/>
                    <a:p>
                      <a:r>
                        <a:rPr lang="it-IT" dirty="0"/>
                        <a:t>9,4</a:t>
                      </a:r>
                    </a:p>
                  </a:txBody>
                  <a:tcPr/>
                </a:tc>
                <a:extLst>
                  <a:ext uri="{0D108BD9-81ED-4DB2-BD59-A6C34878D82A}">
                    <a16:rowId xmlns:a16="http://schemas.microsoft.com/office/drawing/2014/main" val="3718540607"/>
                  </a:ext>
                </a:extLst>
              </a:tr>
              <a:tr h="464497">
                <a:tc>
                  <a:txBody>
                    <a:bodyPr/>
                    <a:lstStyle/>
                    <a:p>
                      <a:r>
                        <a:rPr lang="it-IT" dirty="0"/>
                        <a:t>Qualche volta durante l’anno </a:t>
                      </a:r>
                    </a:p>
                  </a:txBody>
                  <a:tcPr/>
                </a:tc>
                <a:tc>
                  <a:txBody>
                    <a:bodyPr/>
                    <a:lstStyle/>
                    <a:p>
                      <a:r>
                        <a:rPr lang="it-IT" dirty="0"/>
                        <a:t>18,5</a:t>
                      </a:r>
                    </a:p>
                  </a:txBody>
                  <a:tcPr/>
                </a:tc>
                <a:tc>
                  <a:txBody>
                    <a:bodyPr/>
                    <a:lstStyle/>
                    <a:p>
                      <a:r>
                        <a:rPr lang="it-IT" dirty="0"/>
                        <a:t>18,3</a:t>
                      </a:r>
                    </a:p>
                  </a:txBody>
                  <a:tcPr/>
                </a:tc>
                <a:tc>
                  <a:txBody>
                    <a:bodyPr/>
                    <a:lstStyle/>
                    <a:p>
                      <a:r>
                        <a:rPr lang="it-IT" dirty="0"/>
                        <a:t>22,9</a:t>
                      </a:r>
                    </a:p>
                  </a:txBody>
                  <a:tcPr/>
                </a:tc>
                <a:tc>
                  <a:txBody>
                    <a:bodyPr/>
                    <a:lstStyle/>
                    <a:p>
                      <a:r>
                        <a:rPr lang="it-IT" dirty="0"/>
                        <a:t>20,2</a:t>
                      </a:r>
                    </a:p>
                  </a:txBody>
                  <a:tcPr/>
                </a:tc>
                <a:extLst>
                  <a:ext uri="{0D108BD9-81ED-4DB2-BD59-A6C34878D82A}">
                    <a16:rowId xmlns:a16="http://schemas.microsoft.com/office/drawing/2014/main" val="1767786920"/>
                  </a:ext>
                </a:extLst>
              </a:tr>
              <a:tr h="464497">
                <a:tc>
                  <a:txBody>
                    <a:bodyPr/>
                    <a:lstStyle/>
                    <a:p>
                      <a:r>
                        <a:rPr lang="it-IT" dirty="0"/>
                        <a:t>Solo in particolari occasioni</a:t>
                      </a:r>
                    </a:p>
                  </a:txBody>
                  <a:tcPr/>
                </a:tc>
                <a:tc>
                  <a:txBody>
                    <a:bodyPr/>
                    <a:lstStyle/>
                    <a:p>
                      <a:r>
                        <a:rPr lang="it-IT" dirty="0"/>
                        <a:t>32,4</a:t>
                      </a:r>
                    </a:p>
                  </a:txBody>
                  <a:tcPr/>
                </a:tc>
                <a:tc>
                  <a:txBody>
                    <a:bodyPr/>
                    <a:lstStyle/>
                    <a:p>
                      <a:r>
                        <a:rPr lang="it-IT" dirty="0"/>
                        <a:t>38,4</a:t>
                      </a:r>
                    </a:p>
                  </a:txBody>
                  <a:tcPr/>
                </a:tc>
                <a:tc>
                  <a:txBody>
                    <a:bodyPr/>
                    <a:lstStyle/>
                    <a:p>
                      <a:r>
                        <a:rPr lang="it-IT" dirty="0"/>
                        <a:t>32,6</a:t>
                      </a:r>
                    </a:p>
                  </a:txBody>
                  <a:tcPr/>
                </a:tc>
                <a:tc>
                  <a:txBody>
                    <a:bodyPr/>
                    <a:lstStyle/>
                    <a:p>
                      <a:r>
                        <a:rPr lang="it-IT" dirty="0"/>
                        <a:t>33,6</a:t>
                      </a:r>
                    </a:p>
                  </a:txBody>
                  <a:tcPr/>
                </a:tc>
                <a:extLst>
                  <a:ext uri="{0D108BD9-81ED-4DB2-BD59-A6C34878D82A}">
                    <a16:rowId xmlns:a16="http://schemas.microsoft.com/office/drawing/2014/main" val="2521365262"/>
                  </a:ext>
                </a:extLst>
              </a:tr>
              <a:tr h="485025">
                <a:tc>
                  <a:txBody>
                    <a:bodyPr/>
                    <a:lstStyle/>
                    <a:p>
                      <a:r>
                        <a:rPr lang="it-IT" dirty="0"/>
                        <a:t>Mai</a:t>
                      </a:r>
                    </a:p>
                  </a:txBody>
                  <a:tcPr/>
                </a:tc>
                <a:tc>
                  <a:txBody>
                    <a:bodyPr/>
                    <a:lstStyle/>
                    <a:p>
                      <a:r>
                        <a:rPr lang="it-IT" dirty="0"/>
                        <a:t>31,7</a:t>
                      </a:r>
                    </a:p>
                  </a:txBody>
                  <a:tcPr/>
                </a:tc>
                <a:tc>
                  <a:txBody>
                    <a:bodyPr/>
                    <a:lstStyle/>
                    <a:p>
                      <a:r>
                        <a:rPr lang="it-IT" dirty="0"/>
                        <a:t>26,9</a:t>
                      </a:r>
                    </a:p>
                  </a:txBody>
                  <a:tcPr/>
                </a:tc>
                <a:tc>
                  <a:txBody>
                    <a:bodyPr/>
                    <a:lstStyle/>
                    <a:p>
                      <a:r>
                        <a:rPr lang="it-IT" dirty="0"/>
                        <a:t>17,1</a:t>
                      </a:r>
                    </a:p>
                  </a:txBody>
                  <a:tcPr/>
                </a:tc>
                <a:tc>
                  <a:txBody>
                    <a:bodyPr/>
                    <a:lstStyle/>
                    <a:p>
                      <a:r>
                        <a:rPr lang="it-IT" dirty="0"/>
                        <a:t>25,1</a:t>
                      </a:r>
                    </a:p>
                  </a:txBody>
                  <a:tcPr/>
                </a:tc>
                <a:extLst>
                  <a:ext uri="{0D108BD9-81ED-4DB2-BD59-A6C34878D82A}">
                    <a16:rowId xmlns:a16="http://schemas.microsoft.com/office/drawing/2014/main" val="3849000307"/>
                  </a:ext>
                </a:extLst>
              </a:tr>
            </a:tbl>
          </a:graphicData>
        </a:graphic>
      </p:graphicFrame>
      <p:sp>
        <p:nvSpPr>
          <p:cNvPr id="3" name="CasellaDiTesto 2">
            <a:extLst>
              <a:ext uri="{FF2B5EF4-FFF2-40B4-BE49-F238E27FC236}">
                <a16:creationId xmlns:a16="http://schemas.microsoft.com/office/drawing/2014/main" id="{157AE092-D01F-408A-AAA2-E2642305BAE2}"/>
              </a:ext>
            </a:extLst>
          </p:cNvPr>
          <p:cNvSpPr txBox="1"/>
          <p:nvPr/>
        </p:nvSpPr>
        <p:spPr>
          <a:xfrm>
            <a:off x="257174" y="704850"/>
            <a:ext cx="8143875" cy="707886"/>
          </a:xfrm>
          <a:prstGeom prst="rect">
            <a:avLst/>
          </a:prstGeom>
          <a:noFill/>
        </p:spPr>
        <p:txBody>
          <a:bodyPr wrap="square" rtlCol="0">
            <a:spAutoFit/>
          </a:bodyPr>
          <a:lstStyle/>
          <a:p>
            <a:r>
              <a:rPr lang="it-IT" sz="2000" b="1" dirty="0">
                <a:solidFill>
                  <a:srgbClr val="FF0000"/>
                </a:solidFill>
              </a:rPr>
              <a:t>Grado di frequenza religiosa per area territoriale. «Mi può dire con quale frequenza attualmente partecipa ai riti religiosi? </a:t>
            </a:r>
          </a:p>
        </p:txBody>
      </p:sp>
      <p:sp>
        <p:nvSpPr>
          <p:cNvPr id="4" name="CasellaDiTesto 3">
            <a:extLst>
              <a:ext uri="{FF2B5EF4-FFF2-40B4-BE49-F238E27FC236}">
                <a16:creationId xmlns:a16="http://schemas.microsoft.com/office/drawing/2014/main" id="{60049C08-6E0A-440A-B7D2-44086A64C52F}"/>
              </a:ext>
            </a:extLst>
          </p:cNvPr>
          <p:cNvSpPr txBox="1"/>
          <p:nvPr/>
        </p:nvSpPr>
        <p:spPr>
          <a:xfrm>
            <a:off x="4438650" y="5263255"/>
            <a:ext cx="4262437" cy="369332"/>
          </a:xfrm>
          <a:prstGeom prst="rect">
            <a:avLst/>
          </a:prstGeom>
          <a:noFill/>
        </p:spPr>
        <p:txBody>
          <a:bodyPr wrap="square" rtlCol="0">
            <a:spAutoFit/>
          </a:bodyPr>
          <a:lstStyle/>
          <a:p>
            <a:pPr algn="r"/>
            <a:r>
              <a:rPr lang="it-IT" dirty="0"/>
              <a:t>Bignardi, in Istituto Toniolo, a cura di,  2018</a:t>
            </a:r>
          </a:p>
        </p:txBody>
      </p:sp>
      <p:sp>
        <p:nvSpPr>
          <p:cNvPr id="5" name="Ovale 4">
            <a:extLst>
              <a:ext uri="{FF2B5EF4-FFF2-40B4-BE49-F238E27FC236}">
                <a16:creationId xmlns:a16="http://schemas.microsoft.com/office/drawing/2014/main" id="{ACFDBD20-1157-4E66-BB9A-23CDF11D855C}"/>
              </a:ext>
            </a:extLst>
          </p:cNvPr>
          <p:cNvSpPr/>
          <p:nvPr/>
        </p:nvSpPr>
        <p:spPr>
          <a:xfrm>
            <a:off x="6915150" y="3810000"/>
            <a:ext cx="838200" cy="952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5030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C70BED8-F367-492C-8CF7-547A93C8D0B8}"/>
              </a:ext>
            </a:extLst>
          </p:cNvPr>
          <p:cNvSpPr txBox="1"/>
          <p:nvPr/>
        </p:nvSpPr>
        <p:spPr>
          <a:xfrm>
            <a:off x="552449" y="95250"/>
            <a:ext cx="7658100" cy="461665"/>
          </a:xfrm>
          <a:prstGeom prst="rect">
            <a:avLst/>
          </a:prstGeom>
          <a:noFill/>
        </p:spPr>
        <p:txBody>
          <a:bodyPr wrap="square" rtlCol="0">
            <a:spAutoFit/>
          </a:bodyPr>
          <a:lstStyle/>
          <a:p>
            <a:r>
              <a:rPr lang="it-IT" sz="2400" b="1" dirty="0">
                <a:solidFill>
                  <a:srgbClr val="FF0000"/>
                </a:solidFill>
              </a:rPr>
              <a:t>Contenuti della presentazione</a:t>
            </a:r>
          </a:p>
        </p:txBody>
      </p:sp>
      <p:sp>
        <p:nvSpPr>
          <p:cNvPr id="3" name="CasellaDiTesto 2">
            <a:extLst>
              <a:ext uri="{FF2B5EF4-FFF2-40B4-BE49-F238E27FC236}">
                <a16:creationId xmlns:a16="http://schemas.microsoft.com/office/drawing/2014/main" id="{675588FB-B550-4085-83C9-76D41D2653D0}"/>
              </a:ext>
            </a:extLst>
          </p:cNvPr>
          <p:cNvSpPr txBox="1"/>
          <p:nvPr/>
        </p:nvSpPr>
        <p:spPr>
          <a:xfrm>
            <a:off x="552449" y="1109365"/>
            <a:ext cx="8334375" cy="4524315"/>
          </a:xfrm>
          <a:prstGeom prst="rect">
            <a:avLst/>
          </a:prstGeom>
          <a:noFill/>
        </p:spPr>
        <p:txBody>
          <a:bodyPr wrap="square" rtlCol="0">
            <a:spAutoFit/>
          </a:bodyPr>
          <a:lstStyle/>
          <a:p>
            <a:pPr marL="342900" indent="-342900">
              <a:buAutoNum type="arabicPeriod"/>
            </a:pPr>
            <a:r>
              <a:rPr lang="it-IT" sz="2200" b="1" dirty="0">
                <a:solidFill>
                  <a:srgbClr val="002060"/>
                </a:solidFill>
              </a:rPr>
              <a:t>La società individualizzata: una breve premessa</a:t>
            </a:r>
          </a:p>
          <a:p>
            <a:pPr marL="342900" indent="-342900">
              <a:buAutoNum type="arabicPeriod"/>
            </a:pPr>
            <a:r>
              <a:rPr lang="it-IT" sz="2200" b="1" dirty="0">
                <a:solidFill>
                  <a:srgbClr val="002060"/>
                </a:solidFill>
              </a:rPr>
              <a:t>Giovani, fiducia, progetti (ricerca Istituto Toniolo su Giovani durante la pandemia)</a:t>
            </a:r>
          </a:p>
          <a:p>
            <a:pPr marL="342900" indent="-342900">
              <a:buAutoNum type="arabicPeriod"/>
            </a:pPr>
            <a:r>
              <a:rPr lang="it-IT" sz="2200" b="1" dirty="0">
                <a:solidFill>
                  <a:srgbClr val="002060"/>
                </a:solidFill>
              </a:rPr>
              <a:t>Fede, religiosità, Chiesa</a:t>
            </a:r>
          </a:p>
          <a:p>
            <a:pPr marL="800100" lvl="1" indent="-342900">
              <a:buFont typeface="Arial" panose="020B0604020202020204" pitchFamily="34" charset="0"/>
              <a:buChar char="•"/>
            </a:pPr>
            <a:r>
              <a:rPr lang="it-IT" sz="2200" b="1" dirty="0">
                <a:solidFill>
                  <a:srgbClr val="002060"/>
                </a:solidFill>
              </a:rPr>
              <a:t>Ricerca diocesana «#Ti dico la mia» (sui giovani della Diocesi di Milano)</a:t>
            </a:r>
          </a:p>
          <a:p>
            <a:pPr marL="457200" indent="-457200">
              <a:buFont typeface="+mj-lt"/>
              <a:buAutoNum type="arabicPeriod"/>
            </a:pPr>
            <a:r>
              <a:rPr lang="it-IT" sz="2200" b="1" dirty="0">
                <a:solidFill>
                  <a:srgbClr val="002060"/>
                </a:solidFill>
              </a:rPr>
              <a:t>Nuove forme di annuncio, testimonianza e pastorale</a:t>
            </a:r>
          </a:p>
          <a:p>
            <a:pPr marL="800100" lvl="1" indent="-342900">
              <a:buFont typeface="Arial" panose="020B0604020202020204" pitchFamily="34" charset="0"/>
              <a:buChar char="•"/>
            </a:pPr>
            <a:r>
              <a:rPr lang="it-IT" sz="2200" b="1" i="1" dirty="0">
                <a:solidFill>
                  <a:srgbClr val="002060"/>
                </a:solidFill>
              </a:rPr>
              <a:t>Ricerca regionale «Giovani e vita comune» in Lombardia (video prodotto nell’ambito della ricerca «Giovani e vita comune»</a:t>
            </a:r>
          </a:p>
          <a:p>
            <a:pPr marL="800100" lvl="1" indent="-342900">
              <a:buFont typeface="Arial" panose="020B0604020202020204" pitchFamily="34" charset="0"/>
              <a:buChar char="•"/>
            </a:pPr>
            <a:r>
              <a:rPr lang="it-IT" sz="2200" b="1" i="1" dirty="0">
                <a:solidFill>
                  <a:srgbClr val="002060"/>
                </a:solidFill>
              </a:rPr>
              <a:t>Sacerdoti 2.0: don Alberto Ravagnani (diocesi di Milano)</a:t>
            </a:r>
          </a:p>
          <a:p>
            <a:pPr marL="800100" lvl="1" indent="-342900">
              <a:buFont typeface="Arial" panose="020B0604020202020204" pitchFamily="34" charset="0"/>
              <a:buChar char="•"/>
            </a:pPr>
            <a:r>
              <a:rPr lang="it-IT" sz="2200" b="1" i="1" dirty="0">
                <a:solidFill>
                  <a:srgbClr val="002060"/>
                </a:solidFill>
              </a:rPr>
              <a:t>C’è del nuovo in oratorio: Nembro (BG) e i progetti «custodi di Oratorio» e «Senti chi parla» </a:t>
            </a:r>
          </a:p>
          <a:p>
            <a:pPr marL="342900" indent="-342900">
              <a:buFont typeface="+mj-lt"/>
              <a:buAutoNum type="arabicPeriod"/>
            </a:pPr>
            <a:endParaRPr lang="it-IT" sz="2400" dirty="0"/>
          </a:p>
        </p:txBody>
      </p:sp>
    </p:spTree>
    <p:extLst>
      <p:ext uri="{BB962C8B-B14F-4D97-AF65-F5344CB8AC3E}">
        <p14:creationId xmlns:p14="http://schemas.microsoft.com/office/powerpoint/2010/main" val="253908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5A9C758B-0C4C-4DF3-9926-67D011B94D3C}"/>
              </a:ext>
            </a:extLst>
          </p:cNvPr>
          <p:cNvGraphicFramePr>
            <a:graphicFrameLocks/>
          </p:cNvGraphicFramePr>
          <p:nvPr>
            <p:extLst>
              <p:ext uri="{D42A27DB-BD31-4B8C-83A1-F6EECF244321}">
                <p14:modId xmlns:p14="http://schemas.microsoft.com/office/powerpoint/2010/main" val="183371557"/>
              </p:ext>
            </p:extLst>
          </p:nvPr>
        </p:nvGraphicFramePr>
        <p:xfrm>
          <a:off x="1590674" y="2133599"/>
          <a:ext cx="6448426"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C2972164-169D-40FE-89CC-B7DFBA3A8B39}"/>
              </a:ext>
            </a:extLst>
          </p:cNvPr>
          <p:cNvSpPr txBox="1"/>
          <p:nvPr/>
        </p:nvSpPr>
        <p:spPr>
          <a:xfrm>
            <a:off x="495300" y="200025"/>
            <a:ext cx="8153400" cy="1323439"/>
          </a:xfrm>
          <a:prstGeom prst="rect">
            <a:avLst/>
          </a:prstGeom>
          <a:noFill/>
        </p:spPr>
        <p:txBody>
          <a:bodyPr wrap="square" rtlCol="0">
            <a:spAutoFit/>
          </a:bodyPr>
          <a:lstStyle/>
          <a:p>
            <a:r>
              <a:rPr lang="it-IT" sz="2000" b="1" dirty="0">
                <a:solidFill>
                  <a:srgbClr val="FF0000"/>
                </a:solidFill>
              </a:rPr>
              <a:t>Importanza della dimensione religiosa (genericamente definita) per genere. «Quanto è importante nella tua vita la dimensione religiosa?» </a:t>
            </a:r>
          </a:p>
          <a:p>
            <a:endParaRPr lang="it-IT" sz="2000" b="1" dirty="0">
              <a:solidFill>
                <a:srgbClr val="FF0000"/>
              </a:solidFill>
            </a:endParaRPr>
          </a:p>
          <a:p>
            <a:r>
              <a:rPr lang="it-IT" sz="2000" b="1" i="1" dirty="0">
                <a:solidFill>
                  <a:srgbClr val="002060"/>
                </a:solidFill>
              </a:rPr>
              <a:t>(Elaborazione su dati Rapporto Giovani 2018)</a:t>
            </a:r>
          </a:p>
        </p:txBody>
      </p:sp>
    </p:spTree>
    <p:extLst>
      <p:ext uri="{BB962C8B-B14F-4D97-AF65-F5344CB8AC3E}">
        <p14:creationId xmlns:p14="http://schemas.microsoft.com/office/powerpoint/2010/main" val="164691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14901" b="6912"/>
          <a:stretch/>
        </p:blipFill>
        <p:spPr>
          <a:xfrm>
            <a:off x="1485900" y="906913"/>
            <a:ext cx="6374246" cy="5044173"/>
          </a:xfrm>
          <a:prstGeom prst="rect">
            <a:avLst/>
          </a:prstGeom>
        </p:spPr>
      </p:pic>
      <p:sp>
        <p:nvSpPr>
          <p:cNvPr id="3" name="CasellaDiTesto 2"/>
          <p:cNvSpPr txBox="1"/>
          <p:nvPr/>
        </p:nvSpPr>
        <p:spPr>
          <a:xfrm>
            <a:off x="95533" y="136478"/>
            <a:ext cx="8829391" cy="738664"/>
          </a:xfrm>
          <a:prstGeom prst="rect">
            <a:avLst/>
          </a:prstGeom>
          <a:noFill/>
        </p:spPr>
        <p:txBody>
          <a:bodyPr wrap="square" rtlCol="0">
            <a:spAutoFit/>
          </a:bodyPr>
          <a:lstStyle/>
          <a:p>
            <a:r>
              <a:rPr lang="it-IT" sz="2400" b="1" dirty="0">
                <a:solidFill>
                  <a:srgbClr val="FF0000"/>
                </a:solidFill>
              </a:rPr>
              <a:t> La religiosità dei Millennial in sintesi: etica e disintermediata</a:t>
            </a:r>
          </a:p>
          <a:p>
            <a:r>
              <a:rPr lang="it-IT" b="1" i="1" dirty="0">
                <a:solidFill>
                  <a:srgbClr val="002060"/>
                </a:solidFill>
              </a:rPr>
              <a:t>Infografica a cura di Istituto Toniolo su ricerca «Dio a Modo Mio»</a:t>
            </a:r>
          </a:p>
        </p:txBody>
      </p:sp>
    </p:spTree>
    <p:extLst>
      <p:ext uri="{BB962C8B-B14F-4D97-AF65-F5344CB8AC3E}">
        <p14:creationId xmlns:p14="http://schemas.microsoft.com/office/powerpoint/2010/main" val="278939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694" t="37317" r="26294" b="6945"/>
          <a:stretch/>
        </p:blipFill>
        <p:spPr>
          <a:xfrm>
            <a:off x="28005" y="1094996"/>
            <a:ext cx="9144000" cy="3825023"/>
          </a:xfrm>
          <a:prstGeom prst="rect">
            <a:avLst/>
          </a:prstGeom>
        </p:spPr>
      </p:pic>
      <p:sp>
        <p:nvSpPr>
          <p:cNvPr id="3" name="CasellaDiTesto 2"/>
          <p:cNvSpPr txBox="1"/>
          <p:nvPr/>
        </p:nvSpPr>
        <p:spPr>
          <a:xfrm>
            <a:off x="532262" y="477672"/>
            <a:ext cx="8135487" cy="523220"/>
          </a:xfrm>
          <a:prstGeom prst="rect">
            <a:avLst/>
          </a:prstGeom>
          <a:noFill/>
        </p:spPr>
        <p:txBody>
          <a:bodyPr wrap="square" rtlCol="0">
            <a:spAutoFit/>
          </a:bodyPr>
          <a:lstStyle/>
          <a:p>
            <a:r>
              <a:rPr lang="it-IT" sz="2800" b="1" dirty="0">
                <a:solidFill>
                  <a:srgbClr val="FF0000"/>
                </a:solidFill>
              </a:rPr>
              <a:t>La religiosità dei Millennial in sintesi: credere è bello </a:t>
            </a:r>
          </a:p>
        </p:txBody>
      </p:sp>
      <p:sp>
        <p:nvSpPr>
          <p:cNvPr id="4" name="CasellaDiTesto 3">
            <a:extLst>
              <a:ext uri="{FF2B5EF4-FFF2-40B4-BE49-F238E27FC236}">
                <a16:creationId xmlns:a16="http://schemas.microsoft.com/office/drawing/2014/main" id="{A193C0FF-BFCC-40A1-8325-15275495E0BF}"/>
              </a:ext>
            </a:extLst>
          </p:cNvPr>
          <p:cNvSpPr txBox="1"/>
          <p:nvPr/>
        </p:nvSpPr>
        <p:spPr>
          <a:xfrm>
            <a:off x="4133850" y="4552458"/>
            <a:ext cx="4391025" cy="461665"/>
          </a:xfrm>
          <a:prstGeom prst="rect">
            <a:avLst/>
          </a:prstGeom>
          <a:noFill/>
        </p:spPr>
        <p:txBody>
          <a:bodyPr wrap="square" rtlCol="0">
            <a:spAutoFit/>
          </a:bodyPr>
          <a:lstStyle/>
          <a:p>
            <a:r>
              <a:rPr lang="it-IT" sz="2400" b="1" i="1" dirty="0">
                <a:solidFill>
                  <a:srgbClr val="002060"/>
                </a:solidFill>
              </a:rPr>
              <a:t>Lo crede anche chi non crede</a:t>
            </a:r>
          </a:p>
        </p:txBody>
      </p:sp>
      <p:sp>
        <p:nvSpPr>
          <p:cNvPr id="5" name="CasellaDiTesto 4">
            <a:extLst>
              <a:ext uri="{FF2B5EF4-FFF2-40B4-BE49-F238E27FC236}">
                <a16:creationId xmlns:a16="http://schemas.microsoft.com/office/drawing/2014/main" id="{FA9AB79C-0BA4-4EB0-A42A-054883E983A3}"/>
              </a:ext>
            </a:extLst>
          </p:cNvPr>
          <p:cNvSpPr txBox="1"/>
          <p:nvPr/>
        </p:nvSpPr>
        <p:spPr>
          <a:xfrm>
            <a:off x="3705226" y="5848350"/>
            <a:ext cx="5086350" cy="369332"/>
          </a:xfrm>
          <a:prstGeom prst="rect">
            <a:avLst/>
          </a:prstGeom>
          <a:noFill/>
        </p:spPr>
        <p:txBody>
          <a:bodyPr wrap="square" rtlCol="0">
            <a:spAutoFit/>
          </a:bodyPr>
          <a:lstStyle/>
          <a:p>
            <a:pPr algn="r"/>
            <a:r>
              <a:rPr lang="it-IT" dirty="0"/>
              <a:t>Cfr. Mons. </a:t>
            </a:r>
            <a:r>
              <a:rPr lang="it-IT" dirty="0" err="1"/>
              <a:t>Stercal</a:t>
            </a:r>
            <a:r>
              <a:rPr lang="it-IT" dirty="0"/>
              <a:t>, in Bichi, Bignardi, (a cura di, 2015)</a:t>
            </a:r>
          </a:p>
        </p:txBody>
      </p:sp>
    </p:spTree>
    <p:extLst>
      <p:ext uri="{BB962C8B-B14F-4D97-AF65-F5344CB8AC3E}">
        <p14:creationId xmlns:p14="http://schemas.microsoft.com/office/powerpoint/2010/main" val="250379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8C19DD1-1622-4C9C-B96E-34A2BE4995F7}"/>
              </a:ext>
            </a:extLst>
          </p:cNvPr>
          <p:cNvPicPr>
            <a:picLocks noChangeAspect="1"/>
          </p:cNvPicPr>
          <p:nvPr/>
        </p:nvPicPr>
        <p:blipFill rotWithShape="1">
          <a:blip r:embed="rId2">
            <a:extLst>
              <a:ext uri="{28A0092B-C50C-407E-A947-70E740481C1C}">
                <a14:useLocalDpi xmlns:a14="http://schemas.microsoft.com/office/drawing/2010/main" val="0"/>
              </a:ext>
            </a:extLst>
          </a:blip>
          <a:srcRect t="3978" r="-3" b="36837"/>
          <a:stretch/>
        </p:blipFill>
        <p:spPr>
          <a:xfrm>
            <a:off x="4216674" y="10"/>
            <a:ext cx="4927327"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3" name="Immagine 2" descr="Immagine che contiene testo&#10;&#10;Descrizione generata automaticamente">
            <a:extLst>
              <a:ext uri="{FF2B5EF4-FFF2-40B4-BE49-F238E27FC236}">
                <a16:creationId xmlns:a16="http://schemas.microsoft.com/office/drawing/2014/main" id="{8770B910-920C-48BB-A345-799DE7FE1DFF}"/>
              </a:ext>
            </a:extLst>
          </p:cNvPr>
          <p:cNvPicPr>
            <a:picLocks noChangeAspect="1"/>
          </p:cNvPicPr>
          <p:nvPr/>
        </p:nvPicPr>
        <p:blipFill rotWithShape="1">
          <a:blip r:embed="rId3">
            <a:extLst>
              <a:ext uri="{28A0092B-C50C-407E-A947-70E740481C1C}">
                <a14:useLocalDpi xmlns:a14="http://schemas.microsoft.com/office/drawing/2010/main" val="0"/>
              </a:ext>
            </a:extLst>
          </a:blip>
          <a:srcRect r="2" b="625"/>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magine 6">
            <a:extLst>
              <a:ext uri="{FF2B5EF4-FFF2-40B4-BE49-F238E27FC236}">
                <a16:creationId xmlns:a16="http://schemas.microsoft.com/office/drawing/2014/main" id="{4BDB37A0-35A2-4B8E-AAD5-FEAC5BDA5265}"/>
              </a:ext>
            </a:extLst>
          </p:cNvPr>
          <p:cNvPicPr>
            <a:picLocks noChangeAspect="1"/>
          </p:cNvPicPr>
          <p:nvPr/>
        </p:nvPicPr>
        <p:blipFill rotWithShape="1">
          <a:blip r:embed="rId4">
            <a:extLst>
              <a:ext uri="{28A0092B-C50C-407E-A947-70E740481C1C}">
                <a14:useLocalDpi xmlns:a14="http://schemas.microsoft.com/office/drawing/2010/main" val="0"/>
              </a:ext>
            </a:extLst>
          </a:blip>
          <a:srcRect t="16298" r="-1" b="14236"/>
          <a:stretch/>
        </p:blipFill>
        <p:spPr>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125597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7DE3B1B8-DC38-48E8-8C31-EF790659B5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9E63FFFE-1DB2-4A0F-B495-35782F162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id="{32BB9A07-8AB8-4D82-B3BC-B500DDEC79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0AB6E427-3F73-4C06-A5D5-AE52C3883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D8C9BDAA-0390-4B39-9B5C-BC95E5120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rgbClr val="4A5D7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p:cNvSpPr txBox="1"/>
          <p:nvPr/>
        </p:nvSpPr>
        <p:spPr>
          <a:xfrm>
            <a:off x="369277" y="516835"/>
            <a:ext cx="2313633" cy="210387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2900" b="1" spc="-50">
                <a:solidFill>
                  <a:srgbClr val="FFFFFF"/>
                </a:solidFill>
                <a:latin typeface="+mj-lt"/>
                <a:ea typeface="+mj-ea"/>
                <a:cs typeface="+mj-cs"/>
              </a:rPr>
              <a:t>Metafore: </a:t>
            </a:r>
            <a:r>
              <a:rPr lang="en-US" sz="2900" b="1" i="1" spc="-50">
                <a:solidFill>
                  <a:srgbClr val="FFFFFF"/>
                </a:solidFill>
                <a:latin typeface="+mj-lt"/>
                <a:ea typeface="+mj-ea"/>
                <a:cs typeface="+mj-cs"/>
              </a:rPr>
              <a:t>Cosa chiedono i giovani per i giovani alla Chiesa? </a:t>
            </a:r>
          </a:p>
          <a:p>
            <a:pPr defTabSz="914400">
              <a:lnSpc>
                <a:spcPct val="85000"/>
              </a:lnSpc>
              <a:spcBef>
                <a:spcPct val="0"/>
              </a:spcBef>
              <a:spcAft>
                <a:spcPts val="600"/>
              </a:spcAft>
            </a:pPr>
            <a:endParaRPr lang="en-US" sz="2900" b="1" i="1" spc="-50">
              <a:solidFill>
                <a:srgbClr val="FFFFFF"/>
              </a:solidFill>
              <a:latin typeface="+mj-lt"/>
              <a:ea typeface="+mj-ea"/>
              <a:cs typeface="+mj-cs"/>
            </a:endParaRPr>
          </a:p>
        </p:txBody>
      </p:sp>
      <p:sp>
        <p:nvSpPr>
          <p:cNvPr id="4" name="CasellaDiTesto 3">
            <a:extLst>
              <a:ext uri="{FF2B5EF4-FFF2-40B4-BE49-F238E27FC236}">
                <a16:creationId xmlns:a16="http://schemas.microsoft.com/office/drawing/2014/main" id="{1A641CFB-C0CD-4405-9502-DBFBA57C014E}"/>
              </a:ext>
            </a:extLst>
          </p:cNvPr>
          <p:cNvSpPr txBox="1"/>
          <p:nvPr/>
        </p:nvSpPr>
        <p:spPr>
          <a:xfrm>
            <a:off x="369278" y="2653800"/>
            <a:ext cx="2313633"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i="1" dirty="0" err="1">
                <a:solidFill>
                  <a:srgbClr val="FFFFFF"/>
                </a:solidFill>
              </a:rPr>
              <a:t>Principali</a:t>
            </a:r>
            <a:r>
              <a:rPr lang="en-US" i="1" dirty="0">
                <a:solidFill>
                  <a:srgbClr val="FFFFFF"/>
                </a:solidFill>
              </a:rPr>
              <a:t> </a:t>
            </a:r>
            <a:r>
              <a:rPr lang="en-US" i="1" dirty="0" err="1">
                <a:solidFill>
                  <a:srgbClr val="FFFFFF"/>
                </a:solidFill>
              </a:rPr>
              <a:t>emergenze</a:t>
            </a:r>
            <a:r>
              <a:rPr lang="en-US" i="1" dirty="0">
                <a:solidFill>
                  <a:srgbClr val="FFFFFF"/>
                </a:solidFill>
              </a:rPr>
              <a:t> </a:t>
            </a:r>
            <a:r>
              <a:rPr lang="en-US" i="1" dirty="0" err="1">
                <a:solidFill>
                  <a:srgbClr val="FFFFFF"/>
                </a:solidFill>
              </a:rPr>
              <a:t>dalla</a:t>
            </a:r>
            <a:r>
              <a:rPr lang="en-US" i="1" dirty="0">
                <a:solidFill>
                  <a:srgbClr val="FFFFFF"/>
                </a:solidFill>
              </a:rPr>
              <a:t> </a:t>
            </a:r>
            <a:r>
              <a:rPr lang="en-US" i="1" dirty="0" err="1">
                <a:solidFill>
                  <a:srgbClr val="FFFFFF"/>
                </a:solidFill>
              </a:rPr>
              <a:t>ricerca</a:t>
            </a:r>
            <a:r>
              <a:rPr lang="en-US" i="1" dirty="0">
                <a:solidFill>
                  <a:srgbClr val="FFFFFF"/>
                </a:solidFill>
              </a:rPr>
              <a:t> #tidicolamia</a:t>
            </a:r>
          </a:p>
          <a:p>
            <a:pPr defTabSz="914400">
              <a:lnSpc>
                <a:spcPct val="90000"/>
              </a:lnSpc>
              <a:spcAft>
                <a:spcPts val="600"/>
              </a:spcAft>
              <a:buClr>
                <a:schemeClr val="accent1"/>
              </a:buClr>
              <a:buFont typeface="Calibri" panose="020F0502020204030204" pitchFamily="34" charset="0"/>
            </a:pPr>
            <a:endParaRPr lang="en-US" i="1" dirty="0">
              <a:solidFill>
                <a:srgbClr val="FFFFFF"/>
              </a:solidFill>
            </a:endParaRPr>
          </a:p>
          <a:p>
            <a:pPr defTabSz="914400">
              <a:lnSpc>
                <a:spcPct val="90000"/>
              </a:lnSpc>
              <a:spcAft>
                <a:spcPts val="600"/>
              </a:spcAft>
              <a:buClr>
                <a:schemeClr val="accent1"/>
              </a:buClr>
              <a:buFont typeface="Calibri" panose="020F0502020204030204" pitchFamily="34" charset="0"/>
            </a:pPr>
            <a:r>
              <a:rPr lang="en-US" i="1" dirty="0">
                <a:solidFill>
                  <a:srgbClr val="FFFFFF"/>
                </a:solidFill>
              </a:rPr>
              <a:t>Un «MI-</a:t>
            </a:r>
            <a:r>
              <a:rPr lang="en-US" i="1" dirty="0" err="1">
                <a:solidFill>
                  <a:srgbClr val="FFFFFF"/>
                </a:solidFill>
              </a:rPr>
              <a:t>ni</a:t>
            </a:r>
            <a:r>
              <a:rPr lang="en-US" i="1" dirty="0">
                <a:solidFill>
                  <a:srgbClr val="FFFFFF"/>
                </a:solidFill>
              </a:rPr>
              <a:t> </a:t>
            </a:r>
            <a:r>
              <a:rPr lang="en-US" i="1" dirty="0" err="1">
                <a:solidFill>
                  <a:srgbClr val="FFFFFF"/>
                </a:solidFill>
              </a:rPr>
              <a:t>Sinodo</a:t>
            </a:r>
            <a:r>
              <a:rPr lang="en-US" i="1" dirty="0">
                <a:solidFill>
                  <a:srgbClr val="FFFFFF"/>
                </a:solidFill>
              </a:rPr>
              <a:t> </a:t>
            </a:r>
            <a:r>
              <a:rPr lang="en-US" i="1" dirty="0" err="1">
                <a:solidFill>
                  <a:srgbClr val="FFFFFF"/>
                </a:solidFill>
              </a:rPr>
              <a:t>dei</a:t>
            </a:r>
            <a:r>
              <a:rPr lang="en-US" i="1" dirty="0">
                <a:solidFill>
                  <a:srgbClr val="FFFFFF"/>
                </a:solidFill>
              </a:rPr>
              <a:t> Giovani </a:t>
            </a:r>
            <a:r>
              <a:rPr lang="en-US" i="1" dirty="0" err="1">
                <a:solidFill>
                  <a:srgbClr val="FFFFFF"/>
                </a:solidFill>
              </a:rPr>
              <a:t>nella</a:t>
            </a:r>
            <a:r>
              <a:rPr lang="en-US" i="1" dirty="0">
                <a:solidFill>
                  <a:srgbClr val="FFFFFF"/>
                </a:solidFill>
              </a:rPr>
              <a:t> </a:t>
            </a:r>
            <a:r>
              <a:rPr lang="en-US" i="1" dirty="0" err="1">
                <a:solidFill>
                  <a:srgbClr val="FFFFFF"/>
                </a:solidFill>
              </a:rPr>
              <a:t>Diocesi</a:t>
            </a:r>
            <a:r>
              <a:rPr lang="en-US" i="1" dirty="0">
                <a:solidFill>
                  <a:srgbClr val="FFFFFF"/>
                </a:solidFill>
              </a:rPr>
              <a:t> di Milano»</a:t>
            </a:r>
          </a:p>
        </p:txBody>
      </p:sp>
      <p:sp>
        <p:nvSpPr>
          <p:cNvPr id="28" name="Rectangle 18">
            <a:extLst>
              <a:ext uri="{FF2B5EF4-FFF2-40B4-BE49-F238E27FC236}">
                <a16:creationId xmlns:a16="http://schemas.microsoft.com/office/drawing/2014/main" id="{F9DB1FE5-9D46-433B-99D1-2F1B8DC79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rgbClr val="2A6FB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Immagine 2" descr="Ritaglio schermata"/>
          <p:cNvPicPr>
            <a:picLocks noChangeAspect="1"/>
          </p:cNvPicPr>
          <p:nvPr/>
        </p:nvPicPr>
        <p:blipFill rotWithShape="1">
          <a:blip r:embed="rId2">
            <a:extLst>
              <a:ext uri="{28A0092B-C50C-407E-A947-70E740481C1C}">
                <a14:useLocalDpi xmlns:a14="http://schemas.microsoft.com/office/drawing/2010/main" val="0"/>
              </a:ext>
            </a:extLst>
          </a:blip>
          <a:srcRect t="3278" r="1" b="1"/>
          <a:stretch/>
        </p:blipFill>
        <p:spPr>
          <a:xfrm>
            <a:off x="3641975" y="296800"/>
            <a:ext cx="4606876" cy="5577840"/>
          </a:xfrm>
          <a:prstGeom prst="rect">
            <a:avLst/>
          </a:prstGeom>
        </p:spPr>
      </p:pic>
      <p:pic>
        <p:nvPicPr>
          <p:cNvPr id="6" name="Immagine 5" descr="Immagine che contiene tappeto&#10;&#10;Descrizione generata automaticamente">
            <a:extLst>
              <a:ext uri="{FF2B5EF4-FFF2-40B4-BE49-F238E27FC236}">
                <a16:creationId xmlns:a16="http://schemas.microsoft.com/office/drawing/2014/main" id="{22B7D0E3-64A7-4D25-8D6E-926433ADF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94" y="5651822"/>
            <a:ext cx="1054154" cy="1028753"/>
          </a:xfrm>
          <a:prstGeom prst="rect">
            <a:avLst/>
          </a:prstGeom>
        </p:spPr>
      </p:pic>
      <p:sp>
        <p:nvSpPr>
          <p:cNvPr id="5" name="CasellaDiTesto 4">
            <a:extLst>
              <a:ext uri="{FF2B5EF4-FFF2-40B4-BE49-F238E27FC236}">
                <a16:creationId xmlns:a16="http://schemas.microsoft.com/office/drawing/2014/main" id="{ECD60A23-9977-4A23-AB5B-17E41EFE0784}"/>
              </a:ext>
            </a:extLst>
          </p:cNvPr>
          <p:cNvSpPr txBox="1"/>
          <p:nvPr/>
        </p:nvSpPr>
        <p:spPr>
          <a:xfrm>
            <a:off x="3264830" y="6034244"/>
            <a:ext cx="5688134" cy="646331"/>
          </a:xfrm>
          <a:prstGeom prst="rect">
            <a:avLst/>
          </a:prstGeom>
          <a:noFill/>
        </p:spPr>
        <p:txBody>
          <a:bodyPr wrap="square" rtlCol="0">
            <a:spAutoFit/>
          </a:bodyPr>
          <a:lstStyle/>
          <a:p>
            <a:r>
              <a:rPr lang="it-IT" b="1" i="1" dirty="0">
                <a:solidFill>
                  <a:srgbClr val="FF0000"/>
                </a:solidFill>
              </a:rPr>
              <a:t>Cfr. Introini, Pasqualini in Arcidiocesi di Milano, </a:t>
            </a:r>
          </a:p>
          <a:p>
            <a:r>
              <a:rPr lang="it-IT" b="1" i="1" dirty="0">
                <a:solidFill>
                  <a:srgbClr val="FF0000"/>
                </a:solidFill>
              </a:rPr>
              <a:t>a cura di, 2018</a:t>
            </a:r>
          </a:p>
        </p:txBody>
      </p:sp>
    </p:spTree>
    <p:extLst>
      <p:ext uri="{BB962C8B-B14F-4D97-AF65-F5344CB8AC3E}">
        <p14:creationId xmlns:p14="http://schemas.microsoft.com/office/powerpoint/2010/main" val="1126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arena - Cerca con Google - Mozilla Firefox"/>
          <p:cNvPicPr>
            <a:picLocks noChangeAspect="1"/>
          </p:cNvPicPr>
          <p:nvPr/>
        </p:nvPicPr>
        <p:blipFill rotWithShape="1">
          <a:blip r:embed="rId2">
            <a:extLst>
              <a:ext uri="{28A0092B-C50C-407E-A947-70E740481C1C}">
                <a14:useLocalDpi xmlns:a14="http://schemas.microsoft.com/office/drawing/2010/main" val="0"/>
              </a:ext>
            </a:extLst>
          </a:blip>
          <a:srcRect l="9248" t="44515" r="45275" b="7214"/>
          <a:stretch/>
        </p:blipFill>
        <p:spPr>
          <a:xfrm>
            <a:off x="413540" y="1622412"/>
            <a:ext cx="3969443" cy="2268253"/>
          </a:xfrm>
          <a:prstGeom prst="rect">
            <a:avLst/>
          </a:prstGeom>
        </p:spPr>
      </p:pic>
      <p:pic>
        <p:nvPicPr>
          <p:cNvPr id="3" name="Immagine 2"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35" y="4113326"/>
            <a:ext cx="4079651" cy="1371791"/>
          </a:xfrm>
          <a:prstGeom prst="rect">
            <a:avLst/>
          </a:prstGeom>
        </p:spPr>
      </p:pic>
      <p:sp>
        <p:nvSpPr>
          <p:cNvPr id="4" name="CasellaDiTesto 3"/>
          <p:cNvSpPr txBox="1"/>
          <p:nvPr/>
        </p:nvSpPr>
        <p:spPr>
          <a:xfrm>
            <a:off x="413540" y="367637"/>
            <a:ext cx="7506834" cy="861774"/>
          </a:xfrm>
          <a:prstGeom prst="rect">
            <a:avLst/>
          </a:prstGeom>
          <a:noFill/>
        </p:spPr>
        <p:txBody>
          <a:bodyPr wrap="square" rtlCol="0">
            <a:spAutoFit/>
          </a:bodyPr>
          <a:lstStyle/>
          <a:p>
            <a:r>
              <a:rPr lang="it-IT" sz="3200" b="1" dirty="0">
                <a:solidFill>
                  <a:srgbClr val="FF0000"/>
                </a:solidFill>
              </a:rPr>
              <a:t>Il «talk show» </a:t>
            </a:r>
          </a:p>
          <a:p>
            <a:r>
              <a:rPr lang="it-IT" b="1" dirty="0">
                <a:solidFill>
                  <a:srgbClr val="FF0000"/>
                </a:solidFill>
              </a:rPr>
              <a:t>o nella versione «alta» il circolo culturale. Cioè un aiuto per:</a:t>
            </a:r>
            <a:endParaRPr lang="it-IT" sz="1350" b="1" dirty="0">
              <a:solidFill>
                <a:srgbClr val="FF0000"/>
              </a:solidFill>
            </a:endParaRPr>
          </a:p>
        </p:txBody>
      </p:sp>
      <p:sp>
        <p:nvSpPr>
          <p:cNvPr id="5" name="CasellaDiTesto 4"/>
          <p:cNvSpPr txBox="1"/>
          <p:nvPr/>
        </p:nvSpPr>
        <p:spPr>
          <a:xfrm>
            <a:off x="4864390" y="1539251"/>
            <a:ext cx="3753417" cy="923330"/>
          </a:xfrm>
          <a:prstGeom prst="rect">
            <a:avLst/>
          </a:prstGeom>
          <a:noFill/>
        </p:spPr>
        <p:txBody>
          <a:bodyPr wrap="square" rtlCol="0">
            <a:spAutoFit/>
          </a:bodyPr>
          <a:lstStyle/>
          <a:p>
            <a:r>
              <a:rPr lang="it-IT" b="1" dirty="0">
                <a:solidFill>
                  <a:srgbClr val="002060"/>
                </a:solidFill>
              </a:rPr>
              <a:t>Una Chiesa che insegni a leggere e comprendere la società contemporanea</a:t>
            </a:r>
          </a:p>
        </p:txBody>
      </p:sp>
      <p:sp>
        <p:nvSpPr>
          <p:cNvPr id="6" name="CasellaDiTesto 5"/>
          <p:cNvSpPr txBox="1"/>
          <p:nvPr/>
        </p:nvSpPr>
        <p:spPr>
          <a:xfrm>
            <a:off x="4864390" y="2601090"/>
            <a:ext cx="3753417" cy="1200329"/>
          </a:xfrm>
          <a:prstGeom prst="rect">
            <a:avLst/>
          </a:prstGeom>
          <a:noFill/>
        </p:spPr>
        <p:txBody>
          <a:bodyPr wrap="square" rtlCol="0">
            <a:spAutoFit/>
          </a:bodyPr>
          <a:lstStyle/>
          <a:p>
            <a:r>
              <a:rPr lang="it-IT" b="1" dirty="0">
                <a:solidFill>
                  <a:srgbClr val="002060"/>
                </a:solidFill>
              </a:rPr>
              <a:t>Desiderio di affrontare con approfondimento anche «didattico» e culturale alcune grandi questioni del presente</a:t>
            </a:r>
          </a:p>
        </p:txBody>
      </p:sp>
      <p:sp>
        <p:nvSpPr>
          <p:cNvPr id="7" name="CasellaDiTesto 6"/>
          <p:cNvSpPr txBox="1"/>
          <p:nvPr/>
        </p:nvSpPr>
        <p:spPr>
          <a:xfrm>
            <a:off x="4864390" y="3939928"/>
            <a:ext cx="3920438" cy="923330"/>
          </a:xfrm>
          <a:prstGeom prst="rect">
            <a:avLst/>
          </a:prstGeom>
          <a:noFill/>
        </p:spPr>
        <p:txBody>
          <a:bodyPr wrap="square" rtlCol="0">
            <a:spAutoFit/>
          </a:bodyPr>
          <a:lstStyle/>
          <a:p>
            <a:r>
              <a:rPr lang="it-IT" b="1" i="1" dirty="0">
                <a:solidFill>
                  <a:srgbClr val="002060"/>
                </a:solidFill>
              </a:rPr>
              <a:t>NB: Le tematiche che si vorrebbero affrontare non sono religiose, si chiede alla Chiesa di essere provider culturale </a:t>
            </a:r>
          </a:p>
        </p:txBody>
      </p:sp>
    </p:spTree>
    <p:extLst>
      <p:ext uri="{BB962C8B-B14F-4D97-AF65-F5344CB8AC3E}">
        <p14:creationId xmlns:p14="http://schemas.microsoft.com/office/powerpoint/2010/main" val="31373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7632" y="1436336"/>
            <a:ext cx="5050668" cy="2698944"/>
          </a:xfrm>
          <a:prstGeom prst="rect">
            <a:avLst/>
          </a:prstGeom>
        </p:spPr>
        <p:txBody>
          <a:bodyPr wrap="square">
            <a:spAutoFit/>
          </a:bodyPr>
          <a:lstStyle/>
          <a:p>
            <a:pPr>
              <a:lnSpc>
                <a:spcPct val="115000"/>
              </a:lnSpc>
              <a:spcAft>
                <a:spcPts val="600"/>
              </a:spcAft>
            </a:pPr>
            <a:r>
              <a:rPr lang="it-IT" b="1" i="1" dirty="0">
                <a:solidFill>
                  <a:srgbClr val="002060"/>
                </a:solidFill>
              </a:rPr>
              <a:t>Proporre più incontri anche formativi riguardanti argomenti non strettamente connessi al tema della</a:t>
            </a:r>
          </a:p>
          <a:p>
            <a:pPr>
              <a:lnSpc>
                <a:spcPct val="115000"/>
              </a:lnSpc>
              <a:spcAft>
                <a:spcPts val="600"/>
              </a:spcAft>
            </a:pPr>
            <a:r>
              <a:rPr lang="it-IT" b="1" i="1" dirty="0">
                <a:solidFill>
                  <a:srgbClr val="002060"/>
                </a:solidFill>
              </a:rPr>
              <a:t>fede, per ricominciare a considerare la Chiesa come un punto di riferimento a 360 gradi: alcuni anni fa, per esempio, ho partecipato a un incontro con dei consulenti del lavoro organizzato dal Decanato, molto interessante e incoraggiante, e soprattutto utile. (F, 26 Zona V)</a:t>
            </a:r>
          </a:p>
        </p:txBody>
      </p:sp>
      <p:sp>
        <p:nvSpPr>
          <p:cNvPr id="5" name="Rettangolo 4"/>
          <p:cNvSpPr/>
          <p:nvPr/>
        </p:nvSpPr>
        <p:spPr>
          <a:xfrm>
            <a:off x="4572000" y="4135280"/>
            <a:ext cx="4572000" cy="1984902"/>
          </a:xfrm>
          <a:prstGeom prst="rect">
            <a:avLst/>
          </a:prstGeom>
        </p:spPr>
        <p:txBody>
          <a:bodyPr>
            <a:spAutoFit/>
          </a:bodyPr>
          <a:lstStyle/>
          <a:p>
            <a:pPr algn="r">
              <a:lnSpc>
                <a:spcPct val="115000"/>
              </a:lnSpc>
              <a:spcAft>
                <a:spcPts val="600"/>
              </a:spcAft>
            </a:pPr>
            <a:r>
              <a:rPr lang="it-IT" b="1" i="1" dirty="0">
                <a:solidFill>
                  <a:srgbClr val="002060"/>
                </a:solidFill>
              </a:rPr>
              <a:t>Potenziare la proposta di formazione e accrescimento spirituale, cosicché possa essere più coinvolgente per i giovani, anche attraverso la possibilità di approfondire e discutere dei temi di attualità che viviamo concretamente. </a:t>
            </a:r>
          </a:p>
        </p:txBody>
      </p:sp>
      <p:sp>
        <p:nvSpPr>
          <p:cNvPr id="2" name="CasellaDiTesto 1">
            <a:extLst>
              <a:ext uri="{FF2B5EF4-FFF2-40B4-BE49-F238E27FC236}">
                <a16:creationId xmlns:a16="http://schemas.microsoft.com/office/drawing/2014/main" id="{338C97CB-E8E1-4DB7-B93E-FA0885A4E2F8}"/>
              </a:ext>
            </a:extLst>
          </p:cNvPr>
          <p:cNvSpPr txBox="1"/>
          <p:nvPr/>
        </p:nvSpPr>
        <p:spPr>
          <a:xfrm>
            <a:off x="397632" y="484632"/>
            <a:ext cx="8398896" cy="461665"/>
          </a:xfrm>
          <a:prstGeom prst="rect">
            <a:avLst/>
          </a:prstGeom>
          <a:noFill/>
        </p:spPr>
        <p:txBody>
          <a:bodyPr wrap="square" rtlCol="0">
            <a:spAutoFit/>
          </a:bodyPr>
          <a:lstStyle/>
          <a:p>
            <a:r>
              <a:rPr lang="it-IT" sz="2400" b="1" dirty="0">
                <a:solidFill>
                  <a:srgbClr val="FF0000"/>
                </a:solidFill>
              </a:rPr>
              <a:t>La voce degli intervistati..</a:t>
            </a:r>
          </a:p>
        </p:txBody>
      </p:sp>
    </p:spTree>
    <p:extLst>
      <p:ext uri="{BB962C8B-B14F-4D97-AF65-F5344CB8AC3E}">
        <p14:creationId xmlns:p14="http://schemas.microsoft.com/office/powerpoint/2010/main" val="14072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34F50-341F-42A5-8C78-91B137699B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33EC967-C9F3-4E15-95C7-C2E77A1E16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8A9D3D4-1F89-47F0-A597-FE1A004D97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4837155-5FB8-4A96-864C-066D5C6556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5918EE-77B5-4057-BB22-B9CE13905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10" cy="6858000"/>
          </a:xfrm>
          <a:prstGeom prst="rect">
            <a:avLst/>
          </a:prstGeom>
          <a:solidFill>
            <a:srgbClr val="2C52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p:cNvSpPr txBox="1"/>
          <p:nvPr/>
        </p:nvSpPr>
        <p:spPr>
          <a:xfrm>
            <a:off x="592257" y="516835"/>
            <a:ext cx="2493843" cy="1966169"/>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b="1" spc="-50" dirty="0">
                <a:solidFill>
                  <a:srgbClr val="FFFFFF"/>
                </a:solidFill>
                <a:latin typeface="+mj-lt"/>
                <a:ea typeface="+mj-ea"/>
                <a:cs typeface="+mj-cs"/>
              </a:rPr>
              <a:t>Il «talent»</a:t>
            </a:r>
          </a:p>
          <a:p>
            <a:pPr defTabSz="914400">
              <a:lnSpc>
                <a:spcPct val="85000"/>
              </a:lnSpc>
              <a:spcBef>
                <a:spcPct val="0"/>
              </a:spcBef>
              <a:spcAft>
                <a:spcPts val="600"/>
              </a:spcAft>
            </a:pPr>
            <a:endParaRPr lang="en-US" sz="3100" b="1" spc="-50" dirty="0">
              <a:solidFill>
                <a:srgbClr val="FFFFFF"/>
              </a:solidFill>
              <a:latin typeface="+mj-lt"/>
              <a:ea typeface="+mj-ea"/>
              <a:cs typeface="+mj-cs"/>
            </a:endParaRPr>
          </a:p>
        </p:txBody>
      </p:sp>
      <p:sp>
        <p:nvSpPr>
          <p:cNvPr id="6" name="CasellaDiTesto 5"/>
          <p:cNvSpPr txBox="1"/>
          <p:nvPr/>
        </p:nvSpPr>
        <p:spPr>
          <a:xfrm>
            <a:off x="592255" y="2516094"/>
            <a:ext cx="2493844" cy="3372877"/>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1600" b="1">
                <a:solidFill>
                  <a:srgbClr val="FFFFFF"/>
                </a:solidFill>
              </a:rPr>
              <a:t>Una chiesa che nel dialogo a tu per tu aiuti il singolo giovane a capirsi, a scoprire i suoi talenti, in tutti i campi e in tutti gli ambiti.</a:t>
            </a:r>
          </a:p>
          <a:p>
            <a:pPr marL="285750" indent="-285750" defTabSz="914400">
              <a:lnSpc>
                <a:spcPct val="90000"/>
              </a:lnSpc>
              <a:spcAft>
                <a:spcPts val="600"/>
              </a:spcAft>
              <a:buClr>
                <a:schemeClr val="accent1"/>
              </a:buClr>
              <a:buFont typeface="Calibri" panose="020F0502020204030204" pitchFamily="34" charset="0"/>
              <a:buChar char="•"/>
            </a:pPr>
            <a:endParaRPr lang="en-US" sz="1600" b="1">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600" b="1">
                <a:solidFill>
                  <a:srgbClr val="FFFFFF"/>
                </a:solidFill>
              </a:rPr>
              <a:t>Per dare valore e fiducia a ciascuno, secondo le specificità di ogni singolo</a:t>
            </a:r>
          </a:p>
        </p:txBody>
      </p:sp>
      <p:sp>
        <p:nvSpPr>
          <p:cNvPr id="21" name="Rectangle 20">
            <a:extLst>
              <a:ext uri="{FF2B5EF4-FFF2-40B4-BE49-F238E27FC236}">
                <a16:creationId xmlns:a16="http://schemas.microsoft.com/office/drawing/2014/main" id="{9DC7B070-A583-45C7-AF93-0E8F020EF6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2704" y="0"/>
            <a:ext cx="48006" cy="6858000"/>
          </a:xfrm>
          <a:prstGeom prst="rect">
            <a:avLst/>
          </a:prstGeom>
          <a:solidFill>
            <a:srgbClr val="2CD4EB"/>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magine 3" descr="Ritaglio schermat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7863" y="630203"/>
            <a:ext cx="3647100" cy="2726208"/>
          </a:xfrm>
          <a:prstGeom prst="rect">
            <a:avLst/>
          </a:prstGeom>
        </p:spPr>
      </p:pic>
      <p:pic>
        <p:nvPicPr>
          <p:cNvPr id="5" name="Immagine 4"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66" y="3517277"/>
            <a:ext cx="3883495" cy="2721674"/>
          </a:xfrm>
          <a:prstGeom prst="rect">
            <a:avLst/>
          </a:prstGeom>
        </p:spPr>
      </p:pic>
    </p:spTree>
    <p:extLst>
      <p:ext uri="{BB962C8B-B14F-4D97-AF65-F5344CB8AC3E}">
        <p14:creationId xmlns:p14="http://schemas.microsoft.com/office/powerpoint/2010/main" val="391147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09950" y="3809421"/>
            <a:ext cx="5371818" cy="1661417"/>
          </a:xfrm>
          <a:prstGeom prst="rect">
            <a:avLst/>
          </a:prstGeom>
          <a:solidFill>
            <a:srgbClr val="FFD9FF"/>
          </a:solidFill>
        </p:spPr>
        <p:txBody>
          <a:bodyPr wrap="square">
            <a:spAutoFit/>
          </a:bodyPr>
          <a:lstStyle/>
          <a:p>
            <a:pPr algn="r">
              <a:lnSpc>
                <a:spcPct val="107000"/>
              </a:lnSpc>
              <a:spcAft>
                <a:spcPts val="600"/>
              </a:spcAft>
            </a:pPr>
            <a:r>
              <a:rPr lang="it-IT" sz="1600" b="1" i="1" dirty="0">
                <a:solidFill>
                  <a:srgbClr val="002060"/>
                </a:solidFill>
              </a:rPr>
              <a:t>La Chiesa penso sia molto presente, non mancano eventi, sussidi, ritiri spirituali, occasioni di incontro e di dialogo. Penso sia altrettanto importante guardare ad ogni singolo giovane, come portatore di un bisogno e di un dono diverso dagli altri, saperlo ascoltare, sentire, vedere con il cuore come ci insegna il libro de “Il Piccolo Principe”. (20, M, zona I)</a:t>
            </a:r>
          </a:p>
        </p:txBody>
      </p:sp>
      <p:sp>
        <p:nvSpPr>
          <p:cNvPr id="3" name="Rettangolo 2"/>
          <p:cNvSpPr/>
          <p:nvPr/>
        </p:nvSpPr>
        <p:spPr>
          <a:xfrm>
            <a:off x="188082" y="842446"/>
            <a:ext cx="7351905" cy="2062103"/>
          </a:xfrm>
          <a:prstGeom prst="rect">
            <a:avLst/>
          </a:prstGeom>
          <a:solidFill>
            <a:schemeClr val="accent1">
              <a:lumMod val="20000"/>
              <a:lumOff val="80000"/>
            </a:schemeClr>
          </a:solidFill>
        </p:spPr>
        <p:txBody>
          <a:bodyPr wrap="square">
            <a:spAutoFit/>
          </a:bodyPr>
          <a:lstStyle/>
          <a:p>
            <a:r>
              <a:rPr lang="it-IT" sz="1600" b="1" i="1" dirty="0">
                <a:solidFill>
                  <a:srgbClr val="002060"/>
                </a:solidFill>
              </a:rPr>
              <a:t>Probabilmente ricercando i talenti di ogni singolo si potrebbe accompagnare i giovani in un percorso di Fede che li renda consapevoli dei diversi talenti che sono presenti in ognuno di noi. Ciò permetterebbe quindi di includere anche chi a priori si sente lontano da questa Chiesa rendendoli consapevoli della grande importanza che invece ognuno di noi ricopre. Per raggiungerli serve anche incontrarli e ricercarli anche in quei campi dove la Chiesa sembra lontana, ma proprio in questo modo si renderebbe possibile l’incontro su cui si potrebbe costruire la relazione per far nascere un percorso vivo. (M, 26, Zona II)</a:t>
            </a:r>
          </a:p>
        </p:txBody>
      </p:sp>
      <p:sp>
        <p:nvSpPr>
          <p:cNvPr id="4" name="CasellaDiTesto 3">
            <a:extLst>
              <a:ext uri="{FF2B5EF4-FFF2-40B4-BE49-F238E27FC236}">
                <a16:creationId xmlns:a16="http://schemas.microsoft.com/office/drawing/2014/main" id="{27AA4BE5-B9B0-441D-8172-7E170BEC1EE2}"/>
              </a:ext>
            </a:extLst>
          </p:cNvPr>
          <p:cNvSpPr txBox="1"/>
          <p:nvPr/>
        </p:nvSpPr>
        <p:spPr>
          <a:xfrm>
            <a:off x="188082" y="160433"/>
            <a:ext cx="8398896" cy="461665"/>
          </a:xfrm>
          <a:prstGeom prst="rect">
            <a:avLst/>
          </a:prstGeom>
          <a:noFill/>
        </p:spPr>
        <p:txBody>
          <a:bodyPr wrap="square" rtlCol="0">
            <a:spAutoFit/>
          </a:bodyPr>
          <a:lstStyle/>
          <a:p>
            <a:r>
              <a:rPr lang="it-IT" sz="2400" b="1" dirty="0">
                <a:solidFill>
                  <a:srgbClr val="FF0000"/>
                </a:solidFill>
              </a:rPr>
              <a:t>La voce degli intervistati..</a:t>
            </a:r>
          </a:p>
        </p:txBody>
      </p:sp>
      <p:pic>
        <p:nvPicPr>
          <p:cNvPr id="6" name="Immagine 5">
            <a:extLst>
              <a:ext uri="{FF2B5EF4-FFF2-40B4-BE49-F238E27FC236}">
                <a16:creationId xmlns:a16="http://schemas.microsoft.com/office/drawing/2014/main" id="{85136AE9-0406-4BAD-85B8-4303CB5F9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1" y="842446"/>
            <a:ext cx="856968" cy="1026664"/>
          </a:xfrm>
          <a:prstGeom prst="rect">
            <a:avLst/>
          </a:prstGeom>
        </p:spPr>
      </p:pic>
      <p:pic>
        <p:nvPicPr>
          <p:cNvPr id="8" name="Immagine 7">
            <a:extLst>
              <a:ext uri="{FF2B5EF4-FFF2-40B4-BE49-F238E27FC236}">
                <a16:creationId xmlns:a16="http://schemas.microsoft.com/office/drawing/2014/main" id="{7BC435ED-66D4-4AD2-9703-62210A8B6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57" y="3878090"/>
            <a:ext cx="1089043" cy="1232878"/>
          </a:xfrm>
          <a:prstGeom prst="rect">
            <a:avLst/>
          </a:prstGeom>
        </p:spPr>
      </p:pic>
    </p:spTree>
    <p:extLst>
      <p:ext uri="{BB962C8B-B14F-4D97-AF65-F5344CB8AC3E}">
        <p14:creationId xmlns:p14="http://schemas.microsoft.com/office/powerpoint/2010/main" val="6856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E3B1B8-DC38-48E8-8C31-EF790659B5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E63FFFE-1DB2-4A0F-B495-35782F162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32BB9A07-8AB8-4D82-B3BC-B500DDEC79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0AB6E427-3F73-4C06-A5D5-AE52C3883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C9BDAA-0390-4B39-9B5C-BC95E5120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rgbClr val="3436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asellaDiTesto 2"/>
          <p:cNvSpPr txBox="1"/>
          <p:nvPr/>
        </p:nvSpPr>
        <p:spPr>
          <a:xfrm>
            <a:off x="408682" y="169304"/>
            <a:ext cx="2313633" cy="210387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b="1" spc="-50" dirty="0">
                <a:solidFill>
                  <a:srgbClr val="FFFFFF"/>
                </a:solidFill>
                <a:latin typeface="+mj-lt"/>
                <a:ea typeface="+mj-ea"/>
                <a:cs typeface="+mj-cs"/>
              </a:rPr>
              <a:t>Il «</a:t>
            </a:r>
            <a:r>
              <a:rPr lang="en-US" sz="3100" b="1" spc="-50" dirty="0" err="1">
                <a:solidFill>
                  <a:srgbClr val="FFFFFF"/>
                </a:solidFill>
                <a:latin typeface="+mj-lt"/>
                <a:ea typeface="+mj-ea"/>
                <a:cs typeface="+mj-cs"/>
              </a:rPr>
              <a:t>laboratorio</a:t>
            </a:r>
            <a:r>
              <a:rPr lang="en-US" sz="3100" b="1" spc="-50" dirty="0">
                <a:solidFill>
                  <a:srgbClr val="FFFFFF"/>
                </a:solidFill>
                <a:latin typeface="+mj-lt"/>
                <a:ea typeface="+mj-ea"/>
                <a:cs typeface="+mj-cs"/>
              </a:rPr>
              <a:t> </a:t>
            </a:r>
            <a:r>
              <a:rPr lang="en-US" sz="3100" b="1" spc="-50" dirty="0" err="1">
                <a:solidFill>
                  <a:srgbClr val="FFFFFF"/>
                </a:solidFill>
                <a:latin typeface="+mj-lt"/>
                <a:ea typeface="+mj-ea"/>
                <a:cs typeface="+mj-cs"/>
              </a:rPr>
              <a:t>protetto</a:t>
            </a:r>
            <a:r>
              <a:rPr lang="en-US" sz="3100" b="1" spc="-50" dirty="0">
                <a:solidFill>
                  <a:srgbClr val="FFFFFF"/>
                </a:solidFill>
                <a:latin typeface="+mj-lt"/>
                <a:ea typeface="+mj-ea"/>
                <a:cs typeface="+mj-cs"/>
              </a:rPr>
              <a:t>»</a:t>
            </a:r>
          </a:p>
          <a:p>
            <a:pPr defTabSz="914400">
              <a:lnSpc>
                <a:spcPct val="85000"/>
              </a:lnSpc>
              <a:spcBef>
                <a:spcPct val="0"/>
              </a:spcBef>
              <a:spcAft>
                <a:spcPts val="600"/>
              </a:spcAft>
            </a:pPr>
            <a:endParaRPr lang="en-US" sz="3100" b="1" spc="-50" dirty="0">
              <a:solidFill>
                <a:srgbClr val="FFFFFF"/>
              </a:solidFill>
              <a:latin typeface="+mj-lt"/>
              <a:ea typeface="+mj-ea"/>
              <a:cs typeface="+mj-cs"/>
            </a:endParaRPr>
          </a:p>
        </p:txBody>
      </p:sp>
      <p:sp>
        <p:nvSpPr>
          <p:cNvPr id="4" name="CasellaDiTesto 3"/>
          <p:cNvSpPr txBox="1"/>
          <p:nvPr/>
        </p:nvSpPr>
        <p:spPr>
          <a:xfrm>
            <a:off x="344034" y="2343264"/>
            <a:ext cx="2313633" cy="3335519"/>
          </a:xfrm>
          <a:prstGeom prst="rect">
            <a:avLst/>
          </a:prstGeom>
        </p:spPr>
        <p:txBody>
          <a:bodyPr vert="horz" lIns="0" tIns="45720" rIns="0" bIns="45720" rtlCol="0">
            <a:normAutofit lnSpcReduction="10000"/>
          </a:bodyPr>
          <a:lstStyle/>
          <a:p>
            <a:pPr marL="285750" indent="-285750"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Un </a:t>
            </a:r>
            <a:r>
              <a:rPr lang="en-US" sz="1600" b="1" dirty="0" err="1">
                <a:solidFill>
                  <a:srgbClr val="FFFFFF"/>
                </a:solidFill>
              </a:rPr>
              <a:t>luogo</a:t>
            </a:r>
            <a:r>
              <a:rPr lang="en-US" sz="1600" b="1" dirty="0">
                <a:solidFill>
                  <a:srgbClr val="FFFFFF"/>
                </a:solidFill>
              </a:rPr>
              <a:t> </a:t>
            </a:r>
            <a:r>
              <a:rPr lang="en-US" sz="1600" b="1" dirty="0" err="1">
                <a:solidFill>
                  <a:srgbClr val="FFFFFF"/>
                </a:solidFill>
              </a:rPr>
              <a:t>che</a:t>
            </a:r>
            <a:r>
              <a:rPr lang="en-US" sz="1600" b="1" dirty="0">
                <a:solidFill>
                  <a:srgbClr val="FFFFFF"/>
                </a:solidFill>
              </a:rPr>
              <a:t> non </a:t>
            </a:r>
            <a:r>
              <a:rPr lang="en-US" sz="1600" b="1" dirty="0" err="1">
                <a:solidFill>
                  <a:srgbClr val="FFFFFF"/>
                </a:solidFill>
              </a:rPr>
              <a:t>giudica</a:t>
            </a:r>
            <a:r>
              <a:rPr lang="en-US" sz="1600" b="1" dirty="0">
                <a:solidFill>
                  <a:srgbClr val="FFFFFF"/>
                </a:solidFill>
              </a:rPr>
              <a:t>, e </a:t>
            </a:r>
            <a:r>
              <a:rPr lang="en-US" sz="1600" b="1" dirty="0" err="1">
                <a:solidFill>
                  <a:srgbClr val="FFFFFF"/>
                </a:solidFill>
              </a:rPr>
              <a:t>permette</a:t>
            </a:r>
            <a:r>
              <a:rPr lang="en-US" sz="1600" b="1" dirty="0">
                <a:solidFill>
                  <a:srgbClr val="FFFFFF"/>
                </a:solidFill>
              </a:rPr>
              <a:t> di </a:t>
            </a:r>
            <a:r>
              <a:rPr lang="en-US" sz="1600" b="1" dirty="0" err="1">
                <a:solidFill>
                  <a:srgbClr val="FFFFFF"/>
                </a:solidFill>
              </a:rPr>
              <a:t>sbagliare</a:t>
            </a:r>
            <a:endParaRPr lang="en-US" sz="1600" b="1"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endParaRPr lang="en-US" sz="1600" b="1"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Un </a:t>
            </a:r>
            <a:r>
              <a:rPr lang="en-US" sz="1600" b="1" dirty="0" err="1">
                <a:solidFill>
                  <a:srgbClr val="FFFFFF"/>
                </a:solidFill>
              </a:rPr>
              <a:t>luogo</a:t>
            </a:r>
            <a:r>
              <a:rPr lang="en-US" sz="1600" b="1" dirty="0">
                <a:solidFill>
                  <a:srgbClr val="FFFFFF"/>
                </a:solidFill>
              </a:rPr>
              <a:t> in cui </a:t>
            </a:r>
            <a:r>
              <a:rPr lang="en-US" sz="1600" b="1" dirty="0" err="1">
                <a:solidFill>
                  <a:srgbClr val="FFFFFF"/>
                </a:solidFill>
              </a:rPr>
              <a:t>cimentarsi</a:t>
            </a:r>
            <a:r>
              <a:rPr lang="en-US" sz="1600" b="1" dirty="0">
                <a:solidFill>
                  <a:srgbClr val="FFFFFF"/>
                </a:solidFill>
              </a:rPr>
              <a:t>, </a:t>
            </a:r>
            <a:r>
              <a:rPr lang="en-US" sz="1600" b="1" dirty="0" err="1">
                <a:solidFill>
                  <a:srgbClr val="FFFFFF"/>
                </a:solidFill>
              </a:rPr>
              <a:t>mettersi</a:t>
            </a:r>
            <a:r>
              <a:rPr lang="en-US" sz="1600" b="1" dirty="0">
                <a:solidFill>
                  <a:srgbClr val="FFFFFF"/>
                </a:solidFill>
              </a:rPr>
              <a:t> </a:t>
            </a:r>
            <a:r>
              <a:rPr lang="en-US" sz="1600" b="1" dirty="0" err="1">
                <a:solidFill>
                  <a:srgbClr val="FFFFFF"/>
                </a:solidFill>
              </a:rPr>
              <a:t>alla</a:t>
            </a:r>
            <a:r>
              <a:rPr lang="en-US" sz="1600" b="1" dirty="0">
                <a:solidFill>
                  <a:srgbClr val="FFFFFF"/>
                </a:solidFill>
              </a:rPr>
              <a:t> </a:t>
            </a:r>
            <a:r>
              <a:rPr lang="en-US" sz="1600" b="1" dirty="0" err="1">
                <a:solidFill>
                  <a:srgbClr val="FFFFFF"/>
                </a:solidFill>
              </a:rPr>
              <a:t>prova</a:t>
            </a:r>
            <a:r>
              <a:rPr lang="en-US" sz="1600" b="1" dirty="0">
                <a:solidFill>
                  <a:srgbClr val="FFFFFF"/>
                </a:solidFill>
              </a:rPr>
              <a:t> senza </a:t>
            </a:r>
            <a:r>
              <a:rPr lang="en-US" sz="1600" b="1" dirty="0" err="1">
                <a:solidFill>
                  <a:srgbClr val="FFFFFF"/>
                </a:solidFill>
              </a:rPr>
              <a:t>l’ansia</a:t>
            </a:r>
            <a:r>
              <a:rPr lang="en-US" sz="1600" b="1" dirty="0">
                <a:solidFill>
                  <a:srgbClr val="FFFFFF"/>
                </a:solidFill>
              </a:rPr>
              <a:t> o il </a:t>
            </a:r>
            <a:r>
              <a:rPr lang="en-US" sz="1600" b="1" dirty="0" err="1">
                <a:solidFill>
                  <a:srgbClr val="FFFFFF"/>
                </a:solidFill>
              </a:rPr>
              <a:t>timore</a:t>
            </a:r>
            <a:r>
              <a:rPr lang="en-US" sz="1600" b="1" dirty="0">
                <a:solidFill>
                  <a:srgbClr val="FFFFFF"/>
                </a:solidFill>
              </a:rPr>
              <a:t> di </a:t>
            </a:r>
            <a:r>
              <a:rPr lang="en-US" sz="1600" b="1" dirty="0" err="1">
                <a:solidFill>
                  <a:srgbClr val="FFFFFF"/>
                </a:solidFill>
              </a:rPr>
              <a:t>essere</a:t>
            </a:r>
            <a:r>
              <a:rPr lang="en-US" sz="1600" b="1" dirty="0">
                <a:solidFill>
                  <a:srgbClr val="FFFFFF"/>
                </a:solidFill>
              </a:rPr>
              <a:t> </a:t>
            </a:r>
            <a:r>
              <a:rPr lang="en-US" sz="1600" b="1" dirty="0" err="1">
                <a:solidFill>
                  <a:srgbClr val="FFFFFF"/>
                </a:solidFill>
              </a:rPr>
              <a:t>giudicati</a:t>
            </a:r>
            <a:endParaRPr lang="en-US" sz="1600" b="1"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endParaRPr lang="en-US" sz="1600" b="1"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Di </a:t>
            </a:r>
            <a:r>
              <a:rPr lang="en-US" sz="1600" b="1" dirty="0" err="1">
                <a:solidFill>
                  <a:srgbClr val="FFFFFF"/>
                </a:solidFill>
              </a:rPr>
              <a:t>contro</a:t>
            </a:r>
            <a:r>
              <a:rPr lang="en-US" sz="1600" b="1" dirty="0">
                <a:solidFill>
                  <a:srgbClr val="FFFFFF"/>
                </a:solidFill>
              </a:rPr>
              <a:t> </a:t>
            </a:r>
            <a:r>
              <a:rPr lang="en-US" sz="1600" b="1" dirty="0" err="1">
                <a:solidFill>
                  <a:srgbClr val="FFFFFF"/>
                </a:solidFill>
              </a:rPr>
              <a:t>all’efficientismo</a:t>
            </a:r>
            <a:r>
              <a:rPr lang="en-US" sz="1600" b="1" dirty="0">
                <a:solidFill>
                  <a:srgbClr val="FFFFFF"/>
                </a:solidFill>
              </a:rPr>
              <a:t> </a:t>
            </a:r>
            <a:r>
              <a:rPr lang="en-US" sz="1600" b="1" dirty="0" err="1">
                <a:solidFill>
                  <a:srgbClr val="FFFFFF"/>
                </a:solidFill>
              </a:rPr>
              <a:t>prestazionista</a:t>
            </a:r>
            <a:r>
              <a:rPr lang="en-US" sz="1600" b="1" dirty="0">
                <a:solidFill>
                  <a:srgbClr val="FFFFFF"/>
                </a:solidFill>
              </a:rPr>
              <a:t> </a:t>
            </a:r>
            <a:r>
              <a:rPr lang="en-US" sz="1600" b="1" dirty="0" err="1">
                <a:solidFill>
                  <a:srgbClr val="FFFFFF"/>
                </a:solidFill>
              </a:rPr>
              <a:t>degli</a:t>
            </a:r>
            <a:r>
              <a:rPr lang="en-US" sz="1600" b="1" dirty="0">
                <a:solidFill>
                  <a:srgbClr val="FFFFFF"/>
                </a:solidFill>
              </a:rPr>
              <a:t> </a:t>
            </a:r>
            <a:r>
              <a:rPr lang="en-US" sz="1600" b="1" dirty="0" err="1">
                <a:solidFill>
                  <a:srgbClr val="FFFFFF"/>
                </a:solidFill>
              </a:rPr>
              <a:t>ambienti</a:t>
            </a:r>
            <a:r>
              <a:rPr lang="en-US" sz="1600" b="1" dirty="0">
                <a:solidFill>
                  <a:srgbClr val="FFFFFF"/>
                </a:solidFill>
              </a:rPr>
              <a:t> in cui le </a:t>
            </a:r>
            <a:r>
              <a:rPr lang="en-US" sz="1600" b="1" dirty="0" err="1">
                <a:solidFill>
                  <a:srgbClr val="FFFFFF"/>
                </a:solidFill>
              </a:rPr>
              <a:t>persone</a:t>
            </a:r>
            <a:r>
              <a:rPr lang="en-US" sz="1600" b="1" dirty="0">
                <a:solidFill>
                  <a:srgbClr val="FFFFFF"/>
                </a:solidFill>
              </a:rPr>
              <a:t> di </a:t>
            </a:r>
            <a:r>
              <a:rPr lang="en-US" sz="1600" b="1" dirty="0" err="1">
                <a:solidFill>
                  <a:srgbClr val="FFFFFF"/>
                </a:solidFill>
              </a:rPr>
              <a:t>oggi</a:t>
            </a:r>
            <a:r>
              <a:rPr lang="en-US" sz="1600" b="1" dirty="0">
                <a:solidFill>
                  <a:srgbClr val="FFFFFF"/>
                </a:solidFill>
              </a:rPr>
              <a:t> </a:t>
            </a:r>
            <a:r>
              <a:rPr lang="en-US" sz="1600" b="1" dirty="0" err="1">
                <a:solidFill>
                  <a:srgbClr val="FFFFFF"/>
                </a:solidFill>
              </a:rPr>
              <a:t>vivono</a:t>
            </a:r>
            <a:endParaRPr lang="en-US" sz="1600" b="1" dirty="0">
              <a:solidFill>
                <a:srgbClr val="FFFFFF"/>
              </a:solidFill>
            </a:endParaRPr>
          </a:p>
        </p:txBody>
      </p:sp>
      <p:sp>
        <p:nvSpPr>
          <p:cNvPr id="22" name="Rectangle 21">
            <a:extLst>
              <a:ext uri="{FF2B5EF4-FFF2-40B4-BE49-F238E27FC236}">
                <a16:creationId xmlns:a16="http://schemas.microsoft.com/office/drawing/2014/main" id="{F9DB1FE5-9D46-433B-99D1-2F1B8DC79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rgbClr val="CDA66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495" y="132416"/>
            <a:ext cx="5098562" cy="3874906"/>
          </a:xfrm>
          <a:prstGeom prst="rect">
            <a:avLst/>
          </a:prstGeom>
        </p:spPr>
      </p:pic>
      <p:sp>
        <p:nvSpPr>
          <p:cNvPr id="7" name="Rettangolo 6"/>
          <p:cNvSpPr/>
          <p:nvPr/>
        </p:nvSpPr>
        <p:spPr>
          <a:xfrm>
            <a:off x="3385797" y="4197256"/>
            <a:ext cx="5359959" cy="2617768"/>
          </a:xfrm>
          <a:prstGeom prst="rect">
            <a:avLst/>
          </a:prstGeom>
        </p:spPr>
        <p:txBody>
          <a:bodyPr wrap="square">
            <a:spAutoFit/>
          </a:bodyPr>
          <a:lstStyle/>
          <a:p>
            <a:pPr>
              <a:lnSpc>
                <a:spcPct val="107000"/>
              </a:lnSpc>
              <a:spcAft>
                <a:spcPts val="600"/>
              </a:spcAft>
            </a:pPr>
            <a:r>
              <a:rPr lang="it-IT" sz="1400" b="1" i="1" dirty="0">
                <a:solidFill>
                  <a:srgbClr val="002060"/>
                </a:solidFill>
              </a:rPr>
              <a:t>dare spazio nel mondo, a livello lavorativo, ma anche in qualsiasi altro ambito; dare loro la possibilità di assumersi responsabilità, portare a termine un compito con successo con le proprie forze, sbagliare clamorosamente per poi ritentare, stando pronti a supportare quando viene richiesta la mano esperta; ma dare fiducia. Credo che il giovane non abbia bisogno di altri aiuti se non quello di metterlo nelle condizioni di poter esprimere se stesso: ascoltarlo; discutere con lui e portare avanti anche solo in parte il suo punto di vista; dargli la possibilità di fare esperienza del mondo e delle sue capacità (M, 25, Zona II)</a:t>
            </a:r>
            <a:br>
              <a:rPr lang="it-IT" sz="1400" b="1" i="1" dirty="0">
                <a:solidFill>
                  <a:srgbClr val="002060"/>
                </a:solidFill>
              </a:rPr>
            </a:br>
            <a:endParaRPr lang="it-IT" sz="1400" b="1" i="1" dirty="0">
              <a:solidFill>
                <a:srgbClr val="002060"/>
              </a:solidFill>
            </a:endParaRPr>
          </a:p>
        </p:txBody>
      </p:sp>
    </p:spTree>
    <p:extLst>
      <p:ext uri="{BB962C8B-B14F-4D97-AF65-F5344CB8AC3E}">
        <p14:creationId xmlns:p14="http://schemas.microsoft.com/office/powerpoint/2010/main" val="292250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38" y="2209617"/>
            <a:ext cx="6535062" cy="3648584"/>
          </a:xfrm>
          <a:prstGeom prst="rect">
            <a:avLst/>
          </a:prstGeom>
        </p:spPr>
      </p:pic>
      <p:sp>
        <p:nvSpPr>
          <p:cNvPr id="3" name="CasellaDiTesto 2"/>
          <p:cNvSpPr txBox="1"/>
          <p:nvPr/>
        </p:nvSpPr>
        <p:spPr>
          <a:xfrm>
            <a:off x="832513" y="423081"/>
            <a:ext cx="7096836" cy="1446550"/>
          </a:xfrm>
          <a:prstGeom prst="rect">
            <a:avLst/>
          </a:prstGeom>
          <a:noFill/>
        </p:spPr>
        <p:txBody>
          <a:bodyPr wrap="square" rtlCol="0">
            <a:spAutoFit/>
          </a:bodyPr>
          <a:lstStyle/>
          <a:p>
            <a:r>
              <a:rPr lang="it-IT" sz="2400" b="1" dirty="0">
                <a:solidFill>
                  <a:srgbClr val="FF0000"/>
                </a:solidFill>
              </a:rPr>
              <a:t>…C’era una volta la «società»</a:t>
            </a:r>
          </a:p>
          <a:p>
            <a:endParaRPr lang="it-IT" sz="2400" b="1" dirty="0">
              <a:solidFill>
                <a:srgbClr val="FF0000"/>
              </a:solidFill>
            </a:endParaRPr>
          </a:p>
          <a:p>
            <a:r>
              <a:rPr lang="it-IT" sz="2000" b="1" i="1" dirty="0">
                <a:solidFill>
                  <a:schemeClr val="tx2"/>
                </a:solidFill>
              </a:rPr>
              <a:t>Modelli di riferimento condivisi e diffusi che compattavano la società </a:t>
            </a:r>
          </a:p>
        </p:txBody>
      </p:sp>
    </p:spTree>
    <p:extLst>
      <p:ext uri="{BB962C8B-B14F-4D97-AF65-F5344CB8AC3E}">
        <p14:creationId xmlns:p14="http://schemas.microsoft.com/office/powerpoint/2010/main" val="3441674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34F50-341F-42A5-8C78-91B137699B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33EC967-C9F3-4E15-95C7-C2E77A1E16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8A9D3D4-1F89-47F0-A597-FE1A004D97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4837155-5FB8-4A96-864C-066D5C6556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5918EE-77B5-4057-BB22-B9CE13905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10" cy="6858000"/>
          </a:xfrm>
          <a:prstGeom prst="rect">
            <a:avLst/>
          </a:prstGeom>
          <a:solidFill>
            <a:srgbClr val="8458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sellaDiTesto 3"/>
          <p:cNvSpPr txBox="1"/>
          <p:nvPr/>
        </p:nvSpPr>
        <p:spPr>
          <a:xfrm>
            <a:off x="442916" y="104580"/>
            <a:ext cx="2493843" cy="1966169"/>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b="1" spc="-50" dirty="0">
                <a:solidFill>
                  <a:srgbClr val="FFFFFF"/>
                </a:solidFill>
                <a:latin typeface="+mj-lt"/>
                <a:ea typeface="+mj-ea"/>
                <a:cs typeface="+mj-cs"/>
              </a:rPr>
              <a:t>Il «counseling»</a:t>
            </a:r>
          </a:p>
          <a:p>
            <a:pPr defTabSz="914400">
              <a:lnSpc>
                <a:spcPct val="85000"/>
              </a:lnSpc>
              <a:spcBef>
                <a:spcPct val="0"/>
              </a:spcBef>
              <a:spcAft>
                <a:spcPts val="600"/>
              </a:spcAft>
            </a:pPr>
            <a:endParaRPr lang="en-US" sz="3100" b="1" spc="-50" dirty="0">
              <a:solidFill>
                <a:srgbClr val="FFFFFF"/>
              </a:solidFill>
              <a:latin typeface="+mj-lt"/>
              <a:ea typeface="+mj-ea"/>
              <a:cs typeface="+mj-cs"/>
            </a:endParaRPr>
          </a:p>
        </p:txBody>
      </p:sp>
      <p:sp>
        <p:nvSpPr>
          <p:cNvPr id="6" name="CasellaDiTesto 5"/>
          <p:cNvSpPr txBox="1"/>
          <p:nvPr/>
        </p:nvSpPr>
        <p:spPr>
          <a:xfrm>
            <a:off x="438652" y="1834705"/>
            <a:ext cx="2493844" cy="3372877"/>
          </a:xfrm>
          <a:prstGeom prst="rect">
            <a:avLst/>
          </a:prstGeom>
        </p:spPr>
        <p:txBody>
          <a:bodyPr vert="horz" lIns="0" tIns="45720" rIns="0" bIns="45720" rtlCol="0">
            <a:normAutofit/>
          </a:bodyPr>
          <a:lstStyle/>
          <a:p>
            <a:pPr marL="214313" indent="-214313"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Per </a:t>
            </a:r>
            <a:r>
              <a:rPr lang="en-US" sz="1600" b="1" dirty="0" err="1">
                <a:solidFill>
                  <a:srgbClr val="FFFFFF"/>
                </a:solidFill>
              </a:rPr>
              <a:t>essere</a:t>
            </a:r>
            <a:r>
              <a:rPr lang="en-US" sz="1600" b="1" dirty="0">
                <a:solidFill>
                  <a:srgbClr val="FFFFFF"/>
                </a:solidFill>
              </a:rPr>
              <a:t> </a:t>
            </a:r>
            <a:r>
              <a:rPr lang="en-US" sz="1600" b="1" dirty="0" err="1">
                <a:solidFill>
                  <a:srgbClr val="FFFFFF"/>
                </a:solidFill>
              </a:rPr>
              <a:t>ascoltati</a:t>
            </a:r>
            <a:r>
              <a:rPr lang="en-US" sz="1600" b="1" dirty="0">
                <a:solidFill>
                  <a:srgbClr val="FFFFFF"/>
                </a:solidFill>
              </a:rPr>
              <a:t>, per </a:t>
            </a:r>
            <a:r>
              <a:rPr lang="en-US" sz="1600" b="1" dirty="0" err="1">
                <a:solidFill>
                  <a:srgbClr val="FFFFFF"/>
                </a:solidFill>
              </a:rPr>
              <a:t>essere</a:t>
            </a:r>
            <a:r>
              <a:rPr lang="en-US" sz="1600" b="1" dirty="0">
                <a:solidFill>
                  <a:srgbClr val="FFFFFF"/>
                </a:solidFill>
              </a:rPr>
              <a:t> </a:t>
            </a:r>
            <a:r>
              <a:rPr lang="en-US" sz="1600" b="1" dirty="0" err="1">
                <a:solidFill>
                  <a:srgbClr val="FFFFFF"/>
                </a:solidFill>
              </a:rPr>
              <a:t>capiti</a:t>
            </a:r>
            <a:r>
              <a:rPr lang="en-US" sz="1600" b="1" dirty="0">
                <a:solidFill>
                  <a:srgbClr val="FFFFFF"/>
                </a:solidFill>
              </a:rPr>
              <a:t>, per </a:t>
            </a:r>
            <a:r>
              <a:rPr lang="en-US" sz="1600" b="1" dirty="0" err="1">
                <a:solidFill>
                  <a:srgbClr val="FFFFFF"/>
                </a:solidFill>
              </a:rPr>
              <a:t>essere</a:t>
            </a:r>
            <a:r>
              <a:rPr lang="en-US" sz="1600" b="1" dirty="0">
                <a:solidFill>
                  <a:srgbClr val="FFFFFF"/>
                </a:solidFill>
              </a:rPr>
              <a:t> </a:t>
            </a:r>
            <a:r>
              <a:rPr lang="en-US" sz="1600" b="1" dirty="0" err="1">
                <a:solidFill>
                  <a:srgbClr val="FFFFFF"/>
                </a:solidFill>
              </a:rPr>
              <a:t>accompagnati</a:t>
            </a:r>
            <a:endParaRPr lang="en-US" sz="1600" b="1" dirty="0">
              <a:solidFill>
                <a:srgbClr val="FFFFFF"/>
              </a:solidFill>
            </a:endParaRPr>
          </a:p>
          <a:p>
            <a:pPr marL="214313" indent="-214313" defTabSz="914400">
              <a:lnSpc>
                <a:spcPct val="90000"/>
              </a:lnSpc>
              <a:spcAft>
                <a:spcPts val="600"/>
              </a:spcAft>
              <a:buClr>
                <a:schemeClr val="accent1"/>
              </a:buClr>
              <a:buFont typeface="Calibri" panose="020F0502020204030204" pitchFamily="34" charset="0"/>
              <a:buChar char="•"/>
            </a:pPr>
            <a:endParaRPr lang="en-US" sz="1600" b="1" dirty="0">
              <a:solidFill>
                <a:srgbClr val="FFFFFF"/>
              </a:solidFill>
            </a:endParaRPr>
          </a:p>
          <a:p>
            <a:pPr marL="214313" indent="-214313"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Non solo dal punto di vista </a:t>
            </a:r>
            <a:r>
              <a:rPr lang="en-US" sz="1600" b="1" dirty="0" err="1">
                <a:solidFill>
                  <a:srgbClr val="FFFFFF"/>
                </a:solidFill>
              </a:rPr>
              <a:t>spirituale</a:t>
            </a:r>
            <a:r>
              <a:rPr lang="en-US" sz="1600" b="1" dirty="0">
                <a:solidFill>
                  <a:srgbClr val="FFFFFF"/>
                </a:solidFill>
              </a:rPr>
              <a:t>, ma </a:t>
            </a:r>
            <a:r>
              <a:rPr lang="en-US" sz="1600" b="1" dirty="0" err="1">
                <a:solidFill>
                  <a:srgbClr val="FFFFFF"/>
                </a:solidFill>
              </a:rPr>
              <a:t>nelle</a:t>
            </a:r>
            <a:r>
              <a:rPr lang="en-US" sz="1600" b="1" dirty="0">
                <a:solidFill>
                  <a:srgbClr val="FFFFFF"/>
                </a:solidFill>
              </a:rPr>
              <a:t> </a:t>
            </a:r>
            <a:r>
              <a:rPr lang="en-US" sz="1600" b="1" dirty="0" err="1">
                <a:solidFill>
                  <a:srgbClr val="FFFFFF"/>
                </a:solidFill>
              </a:rPr>
              <a:t>principali</a:t>
            </a:r>
            <a:r>
              <a:rPr lang="en-US" sz="1600" b="1" dirty="0">
                <a:solidFill>
                  <a:srgbClr val="FFFFFF"/>
                </a:solidFill>
              </a:rPr>
              <a:t> </a:t>
            </a:r>
            <a:r>
              <a:rPr lang="en-US" sz="1600" b="1" dirty="0" err="1">
                <a:solidFill>
                  <a:srgbClr val="FFFFFF"/>
                </a:solidFill>
              </a:rPr>
              <a:t>dimensioni</a:t>
            </a:r>
            <a:r>
              <a:rPr lang="en-US" sz="1600" b="1" dirty="0">
                <a:solidFill>
                  <a:srgbClr val="FFFFFF"/>
                </a:solidFill>
              </a:rPr>
              <a:t> </a:t>
            </a:r>
            <a:r>
              <a:rPr lang="en-US" sz="1600" b="1" dirty="0" err="1">
                <a:solidFill>
                  <a:srgbClr val="FFFFFF"/>
                </a:solidFill>
              </a:rPr>
              <a:t>della</a:t>
            </a:r>
            <a:r>
              <a:rPr lang="en-US" sz="1600" b="1" dirty="0">
                <a:solidFill>
                  <a:srgbClr val="FFFFFF"/>
                </a:solidFill>
              </a:rPr>
              <a:t> vita, a 360 </a:t>
            </a:r>
            <a:r>
              <a:rPr lang="en-US" sz="1600" b="1" dirty="0" err="1">
                <a:solidFill>
                  <a:srgbClr val="FFFFFF"/>
                </a:solidFill>
              </a:rPr>
              <a:t>gradi</a:t>
            </a:r>
            <a:endParaRPr lang="en-US" sz="1600" b="1" dirty="0">
              <a:solidFill>
                <a:srgbClr val="FFFFFF"/>
              </a:solidFill>
            </a:endParaRPr>
          </a:p>
        </p:txBody>
      </p:sp>
      <p:sp>
        <p:nvSpPr>
          <p:cNvPr id="21" name="Rectangle 20">
            <a:extLst>
              <a:ext uri="{FF2B5EF4-FFF2-40B4-BE49-F238E27FC236}">
                <a16:creationId xmlns:a16="http://schemas.microsoft.com/office/drawing/2014/main" id="{9DC7B070-A583-45C7-AF93-0E8F020EF6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2704" y="0"/>
            <a:ext cx="48006" cy="6858000"/>
          </a:xfrm>
          <a:prstGeom prst="rect">
            <a:avLst/>
          </a:prstGeom>
          <a:solidFill>
            <a:srgbClr val="CB9D6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magine 1" descr="Ritaglio schermata"/>
          <p:cNvPicPr>
            <a:picLocks noChangeAspect="1"/>
          </p:cNvPicPr>
          <p:nvPr/>
        </p:nvPicPr>
        <p:blipFill rotWithShape="1">
          <a:blip r:embed="rId2">
            <a:extLst>
              <a:ext uri="{28A0092B-C50C-407E-A947-70E740481C1C}">
                <a14:useLocalDpi xmlns:a14="http://schemas.microsoft.com/office/drawing/2010/main" val="0"/>
              </a:ext>
            </a:extLst>
          </a:blip>
          <a:srcRect l="37784" r="-2" b="-2"/>
          <a:stretch/>
        </p:blipFill>
        <p:spPr>
          <a:xfrm>
            <a:off x="5243576" y="630203"/>
            <a:ext cx="2195674" cy="2726208"/>
          </a:xfrm>
          <a:prstGeom prst="rect">
            <a:avLst/>
          </a:prstGeom>
        </p:spPr>
      </p:pic>
      <p:pic>
        <p:nvPicPr>
          <p:cNvPr id="5" name="Immagine 4" descr="Ritaglio schermata"/>
          <p:cNvPicPr>
            <a:picLocks noChangeAspect="1"/>
          </p:cNvPicPr>
          <p:nvPr/>
        </p:nvPicPr>
        <p:blipFill rotWithShape="1">
          <a:blip r:embed="rId3">
            <a:extLst>
              <a:ext uri="{28A0092B-C50C-407E-A947-70E740481C1C}">
                <a14:useLocalDpi xmlns:a14="http://schemas.microsoft.com/office/drawing/2010/main" val="0"/>
              </a:ext>
            </a:extLst>
          </a:blip>
          <a:srcRect l="25068" r="21738"/>
          <a:stretch/>
        </p:blipFill>
        <p:spPr>
          <a:xfrm>
            <a:off x="4096812" y="3517277"/>
            <a:ext cx="4489202" cy="2721674"/>
          </a:xfrm>
          <a:prstGeom prst="rect">
            <a:avLst/>
          </a:prstGeom>
        </p:spPr>
      </p:pic>
    </p:spTree>
    <p:extLst>
      <p:ext uri="{BB962C8B-B14F-4D97-AF65-F5344CB8AC3E}">
        <p14:creationId xmlns:p14="http://schemas.microsoft.com/office/powerpoint/2010/main" val="41373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6291" y="2155420"/>
            <a:ext cx="5914933" cy="2057743"/>
          </a:xfrm>
          <a:prstGeom prst="rect">
            <a:avLst/>
          </a:prstGeom>
          <a:solidFill>
            <a:srgbClr val="FFD9FF"/>
          </a:solidFill>
        </p:spPr>
        <p:txBody>
          <a:bodyPr wrap="square">
            <a:spAutoFit/>
          </a:bodyPr>
          <a:lstStyle/>
          <a:p>
            <a:pPr>
              <a:lnSpc>
                <a:spcPct val="115000"/>
              </a:lnSpc>
              <a:spcAft>
                <a:spcPts val="600"/>
              </a:spcAft>
            </a:pPr>
            <a:r>
              <a:rPr lang="it-IT" sz="1600" b="1" i="1" dirty="0">
                <a:solidFill>
                  <a:srgbClr val="002060"/>
                </a:solidFill>
              </a:rPr>
              <a:t>A mio parere, molto poco. I giovani (e con giovani intendo i ragazzi dalla 2a/3a media in poi) hanno necessità di confrontarsi con qualcuno, di parlare delle problematiche e dei problemi tipici della loro età, adolescenza o preadolescenza che sia. Sono veramente pochi gli oratori (o in generale le parrocchie) che oggi offrono questa opportunità: non basta, a mio parere, la figura del Sacerdote, che ti ascolta durante la confessione (22, M, zona III).</a:t>
            </a:r>
          </a:p>
        </p:txBody>
      </p:sp>
      <p:sp>
        <p:nvSpPr>
          <p:cNvPr id="4" name="Rettangolo 3"/>
          <p:cNvSpPr/>
          <p:nvPr/>
        </p:nvSpPr>
        <p:spPr>
          <a:xfrm>
            <a:off x="4257675" y="4533138"/>
            <a:ext cx="4705349" cy="1774588"/>
          </a:xfrm>
          <a:prstGeom prst="rect">
            <a:avLst/>
          </a:prstGeom>
          <a:solidFill>
            <a:srgbClr val="D9FDCF"/>
          </a:solidFill>
        </p:spPr>
        <p:txBody>
          <a:bodyPr wrap="square">
            <a:spAutoFit/>
          </a:bodyPr>
          <a:lstStyle/>
          <a:p>
            <a:pPr>
              <a:lnSpc>
                <a:spcPct val="115000"/>
              </a:lnSpc>
              <a:spcAft>
                <a:spcPts val="600"/>
              </a:spcAft>
            </a:pPr>
            <a:r>
              <a:rPr lang="it-IT" sz="1600" b="1" i="1" dirty="0">
                <a:solidFill>
                  <a:srgbClr val="002060"/>
                </a:solidFill>
              </a:rPr>
              <a:t>Trovo che invece sia una fase in cui il bisogno di guide si fa ancora più pressante (ho purtroppo visto molti 19enni allontanarsi dalla Chiesa proprio perché hanno visto sparire dei punti di riferimento per loro importanti), e in cui serva una bella spinta, come anche nella vita in generale (F, 26 Zona V)</a:t>
            </a:r>
          </a:p>
        </p:txBody>
      </p:sp>
      <p:sp>
        <p:nvSpPr>
          <p:cNvPr id="5" name="Rettangolo 4"/>
          <p:cNvSpPr/>
          <p:nvPr/>
        </p:nvSpPr>
        <p:spPr>
          <a:xfrm>
            <a:off x="3933916" y="550274"/>
            <a:ext cx="5210084" cy="1397947"/>
          </a:xfrm>
          <a:prstGeom prst="rect">
            <a:avLst/>
          </a:prstGeom>
          <a:solidFill>
            <a:schemeClr val="accent1">
              <a:lumMod val="20000"/>
              <a:lumOff val="80000"/>
            </a:schemeClr>
          </a:solidFill>
        </p:spPr>
        <p:txBody>
          <a:bodyPr wrap="square">
            <a:spAutoFit/>
          </a:bodyPr>
          <a:lstStyle/>
          <a:p>
            <a:pPr>
              <a:lnSpc>
                <a:spcPct val="107000"/>
              </a:lnSpc>
              <a:spcAft>
                <a:spcPts val="600"/>
              </a:spcAft>
            </a:pPr>
            <a:r>
              <a:rPr lang="it-IT" sz="1600" b="1" i="1" dirty="0">
                <a:solidFill>
                  <a:srgbClr val="002060"/>
                </a:solidFill>
              </a:rPr>
              <a:t>È un po’ una guida la Chiesa, diventa una guida, no? Come una guida deve assolvere al compito nel momento in cui mi sento un attimo perso, devo trovare qualcuno da consultare: “cosa devo fare?”. Però sempre in maniera privata. (M, 22, V, Zona I)</a:t>
            </a:r>
          </a:p>
        </p:txBody>
      </p:sp>
      <p:sp>
        <p:nvSpPr>
          <p:cNvPr id="7" name="CasellaDiTesto 6">
            <a:extLst>
              <a:ext uri="{FF2B5EF4-FFF2-40B4-BE49-F238E27FC236}">
                <a16:creationId xmlns:a16="http://schemas.microsoft.com/office/drawing/2014/main" id="{B836F526-83BA-44F2-8AE5-F202E0FF081E}"/>
              </a:ext>
            </a:extLst>
          </p:cNvPr>
          <p:cNvSpPr txBox="1"/>
          <p:nvPr/>
        </p:nvSpPr>
        <p:spPr>
          <a:xfrm>
            <a:off x="0" y="0"/>
            <a:ext cx="7104888" cy="461665"/>
          </a:xfrm>
          <a:prstGeom prst="rect">
            <a:avLst/>
          </a:prstGeom>
          <a:noFill/>
        </p:spPr>
        <p:txBody>
          <a:bodyPr wrap="square" rtlCol="0">
            <a:spAutoFit/>
          </a:bodyPr>
          <a:lstStyle/>
          <a:p>
            <a:r>
              <a:rPr lang="it-IT" sz="2400" b="1" dirty="0">
                <a:solidFill>
                  <a:srgbClr val="FF0000"/>
                </a:solidFill>
              </a:rPr>
              <a:t>La voce degli intervistati</a:t>
            </a:r>
          </a:p>
        </p:txBody>
      </p:sp>
      <p:pic>
        <p:nvPicPr>
          <p:cNvPr id="6" name="Immagine 5">
            <a:extLst>
              <a:ext uri="{FF2B5EF4-FFF2-40B4-BE49-F238E27FC236}">
                <a16:creationId xmlns:a16="http://schemas.microsoft.com/office/drawing/2014/main" id="{29AC9FDB-294C-4266-B14E-FD68F55B2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108" y="4803757"/>
            <a:ext cx="1108091" cy="1256598"/>
          </a:xfrm>
          <a:prstGeom prst="rect">
            <a:avLst/>
          </a:prstGeom>
        </p:spPr>
      </p:pic>
      <p:pic>
        <p:nvPicPr>
          <p:cNvPr id="9" name="Immagine 8" descr="Immagine che contiene cibo&#10;&#10;Descrizione generata automaticamente">
            <a:extLst>
              <a:ext uri="{FF2B5EF4-FFF2-40B4-BE49-F238E27FC236}">
                <a16:creationId xmlns:a16="http://schemas.microsoft.com/office/drawing/2014/main" id="{0CD99EF9-BC4E-4A70-913D-B50ECD63D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449" y="2475420"/>
            <a:ext cx="1123951" cy="1313027"/>
          </a:xfrm>
          <a:prstGeom prst="rect">
            <a:avLst/>
          </a:prstGeom>
        </p:spPr>
      </p:pic>
      <p:pic>
        <p:nvPicPr>
          <p:cNvPr id="11" name="Immagine 10">
            <a:extLst>
              <a:ext uri="{FF2B5EF4-FFF2-40B4-BE49-F238E27FC236}">
                <a16:creationId xmlns:a16="http://schemas.microsoft.com/office/drawing/2014/main" id="{9589E01F-C071-4312-A97D-D4F5DB0E3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108" y="717063"/>
            <a:ext cx="936642" cy="1166024"/>
          </a:xfrm>
          <a:prstGeom prst="rect">
            <a:avLst/>
          </a:prstGeom>
        </p:spPr>
      </p:pic>
    </p:spTree>
    <p:extLst>
      <p:ext uri="{BB962C8B-B14F-4D97-AF65-F5344CB8AC3E}">
        <p14:creationId xmlns:p14="http://schemas.microsoft.com/office/powerpoint/2010/main" val="129916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E3B1B8-DC38-48E8-8C31-EF790659B5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E63FFFE-1DB2-4A0F-B495-35782F162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2BB9A07-8AB8-4D82-B3BC-B500DDEC79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0AB6E427-3F73-4C06-A5D5-AE52C3883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C9BDAA-0390-4B39-9B5C-BC95E5120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rgbClr val="2078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asellaDiTesto 2"/>
          <p:cNvSpPr txBox="1"/>
          <p:nvPr/>
        </p:nvSpPr>
        <p:spPr>
          <a:xfrm>
            <a:off x="369278" y="377426"/>
            <a:ext cx="2313633" cy="210387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b="1" spc="-50" dirty="0">
                <a:solidFill>
                  <a:srgbClr val="FFFFFF"/>
                </a:solidFill>
                <a:latin typeface="+mj-lt"/>
                <a:ea typeface="+mj-ea"/>
                <a:cs typeface="+mj-cs"/>
              </a:rPr>
              <a:t>Una casa e una </a:t>
            </a:r>
            <a:r>
              <a:rPr lang="en-US" sz="3100" b="1" spc="-50" dirty="0" err="1">
                <a:solidFill>
                  <a:srgbClr val="FFFFFF"/>
                </a:solidFill>
                <a:latin typeface="+mj-lt"/>
                <a:ea typeface="+mj-ea"/>
                <a:cs typeface="+mj-cs"/>
              </a:rPr>
              <a:t>famiglia</a:t>
            </a:r>
            <a:r>
              <a:rPr lang="en-US" sz="3100" b="1" spc="-50" dirty="0">
                <a:solidFill>
                  <a:srgbClr val="FFFFFF"/>
                </a:solidFill>
                <a:latin typeface="+mj-lt"/>
                <a:ea typeface="+mj-ea"/>
                <a:cs typeface="+mj-cs"/>
              </a:rPr>
              <a:t> </a:t>
            </a:r>
            <a:r>
              <a:rPr lang="en-US" sz="3100" b="1" spc="-50" dirty="0" err="1">
                <a:solidFill>
                  <a:srgbClr val="FFFFFF"/>
                </a:solidFill>
                <a:latin typeface="+mj-lt"/>
                <a:ea typeface="+mj-ea"/>
                <a:cs typeface="+mj-cs"/>
              </a:rPr>
              <a:t>accoglienti</a:t>
            </a:r>
            <a:endParaRPr lang="en-US" sz="3100" b="1" spc="-50" dirty="0">
              <a:solidFill>
                <a:srgbClr val="FFFFFF"/>
              </a:solidFill>
              <a:latin typeface="+mj-lt"/>
              <a:ea typeface="+mj-ea"/>
              <a:cs typeface="+mj-cs"/>
            </a:endParaRPr>
          </a:p>
          <a:p>
            <a:pPr defTabSz="914400">
              <a:lnSpc>
                <a:spcPct val="85000"/>
              </a:lnSpc>
              <a:spcBef>
                <a:spcPct val="0"/>
              </a:spcBef>
              <a:spcAft>
                <a:spcPts val="600"/>
              </a:spcAft>
            </a:pPr>
            <a:endParaRPr lang="en-US" sz="3100" b="1" spc="-50" dirty="0">
              <a:solidFill>
                <a:srgbClr val="FFFFFF"/>
              </a:solidFill>
              <a:latin typeface="+mj-lt"/>
              <a:ea typeface="+mj-ea"/>
              <a:cs typeface="+mj-cs"/>
            </a:endParaRPr>
          </a:p>
        </p:txBody>
      </p:sp>
      <p:sp>
        <p:nvSpPr>
          <p:cNvPr id="4" name="CasellaDiTesto 3"/>
          <p:cNvSpPr txBox="1"/>
          <p:nvPr/>
        </p:nvSpPr>
        <p:spPr>
          <a:xfrm>
            <a:off x="369278" y="2653800"/>
            <a:ext cx="2313633" cy="3335519"/>
          </a:xfrm>
          <a:prstGeom prst="rect">
            <a:avLst/>
          </a:prstGeom>
        </p:spPr>
        <p:txBody>
          <a:bodyPr vert="horz" lIns="0" tIns="45720" rIns="0" bIns="45720" rtlCol="0">
            <a:normAutofit fontScale="92500" lnSpcReduction="10000"/>
          </a:bodyPr>
          <a:lstStyle/>
          <a:p>
            <a:pPr marL="214313" indent="-214313" defTabSz="914400">
              <a:lnSpc>
                <a:spcPct val="90000"/>
              </a:lnSpc>
              <a:spcAft>
                <a:spcPts val="600"/>
              </a:spcAft>
              <a:buClr>
                <a:schemeClr val="accent1"/>
              </a:buClr>
              <a:buFont typeface="Calibri" panose="020F0502020204030204" pitchFamily="34" charset="0"/>
              <a:buChar char="•"/>
            </a:pPr>
            <a:r>
              <a:rPr lang="en-US" sz="1600" b="1" dirty="0" err="1">
                <a:solidFill>
                  <a:srgbClr val="FFFFFF"/>
                </a:solidFill>
              </a:rPr>
              <a:t>Inclusiva</a:t>
            </a:r>
            <a:r>
              <a:rPr lang="en-US" sz="1600" b="1" dirty="0">
                <a:solidFill>
                  <a:srgbClr val="FFFFFF"/>
                </a:solidFill>
              </a:rPr>
              <a:t>, </a:t>
            </a:r>
            <a:r>
              <a:rPr lang="en-US" sz="1600" b="1" dirty="0" err="1">
                <a:solidFill>
                  <a:srgbClr val="FFFFFF"/>
                </a:solidFill>
              </a:rPr>
              <a:t>aperta</a:t>
            </a:r>
            <a:r>
              <a:rPr lang="en-US" sz="1600" b="1" dirty="0">
                <a:solidFill>
                  <a:srgbClr val="FFFFFF"/>
                </a:solidFill>
              </a:rPr>
              <a:t> a tutti e </a:t>
            </a:r>
            <a:r>
              <a:rPr lang="en-US" sz="1600" b="1" dirty="0" err="1">
                <a:solidFill>
                  <a:srgbClr val="FFFFFF"/>
                </a:solidFill>
              </a:rPr>
              <a:t>solidale</a:t>
            </a:r>
            <a:endParaRPr lang="en-US" sz="1600" b="1" dirty="0">
              <a:solidFill>
                <a:srgbClr val="FFFFFF"/>
              </a:solidFill>
            </a:endParaRPr>
          </a:p>
          <a:p>
            <a:pPr marL="214313" indent="-214313" defTabSz="914400">
              <a:lnSpc>
                <a:spcPct val="90000"/>
              </a:lnSpc>
              <a:spcAft>
                <a:spcPts val="600"/>
              </a:spcAft>
              <a:buClr>
                <a:schemeClr val="accent1"/>
              </a:buClr>
              <a:buFont typeface="Calibri" panose="020F0502020204030204" pitchFamily="34" charset="0"/>
              <a:buChar char="•"/>
            </a:pPr>
            <a:endParaRPr lang="en-US" sz="1600" b="1" dirty="0">
              <a:solidFill>
                <a:srgbClr val="FFFFFF"/>
              </a:solidFill>
            </a:endParaRPr>
          </a:p>
          <a:p>
            <a:pPr marL="214313" indent="-214313"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Che </a:t>
            </a:r>
            <a:r>
              <a:rPr lang="en-US" sz="1600" b="1" dirty="0" err="1">
                <a:solidFill>
                  <a:srgbClr val="FFFFFF"/>
                </a:solidFill>
              </a:rPr>
              <a:t>abbia</a:t>
            </a:r>
            <a:r>
              <a:rPr lang="en-US" sz="1600" b="1" dirty="0">
                <a:solidFill>
                  <a:srgbClr val="FFFFFF"/>
                </a:solidFill>
              </a:rPr>
              <a:t> al </a:t>
            </a:r>
            <a:r>
              <a:rPr lang="en-US" sz="1600" b="1" dirty="0" err="1">
                <a:solidFill>
                  <a:srgbClr val="FFFFFF"/>
                </a:solidFill>
              </a:rPr>
              <a:t>centro</a:t>
            </a:r>
            <a:r>
              <a:rPr lang="en-US" sz="1600" b="1" dirty="0">
                <a:solidFill>
                  <a:srgbClr val="FFFFFF"/>
                </a:solidFill>
              </a:rPr>
              <a:t> le </a:t>
            </a:r>
            <a:r>
              <a:rPr lang="en-US" sz="1600" b="1" dirty="0" err="1">
                <a:solidFill>
                  <a:srgbClr val="FFFFFF"/>
                </a:solidFill>
              </a:rPr>
              <a:t>relazioni</a:t>
            </a:r>
            <a:r>
              <a:rPr lang="en-US" sz="1600" b="1" dirty="0">
                <a:solidFill>
                  <a:srgbClr val="FFFFFF"/>
                </a:solidFill>
              </a:rPr>
              <a:t> (non </a:t>
            </a:r>
            <a:r>
              <a:rPr lang="en-US" sz="1600" b="1" dirty="0" err="1">
                <a:solidFill>
                  <a:srgbClr val="FFFFFF"/>
                </a:solidFill>
              </a:rPr>
              <a:t>gerarchiche</a:t>
            </a:r>
            <a:r>
              <a:rPr lang="en-US" sz="1600" b="1" dirty="0">
                <a:solidFill>
                  <a:srgbClr val="FFFFFF"/>
                </a:solidFill>
              </a:rPr>
              <a:t> ma </a:t>
            </a:r>
            <a:r>
              <a:rPr lang="en-US" sz="1600" b="1" dirty="0" err="1">
                <a:solidFill>
                  <a:srgbClr val="FFFFFF"/>
                </a:solidFill>
              </a:rPr>
              <a:t>paritarie</a:t>
            </a:r>
            <a:r>
              <a:rPr lang="en-US" sz="1600" b="1" dirty="0">
                <a:solidFill>
                  <a:srgbClr val="FFFFFF"/>
                </a:solidFill>
              </a:rPr>
              <a:t>)</a:t>
            </a:r>
          </a:p>
          <a:p>
            <a:pPr marL="214313" indent="-214313" defTabSz="914400">
              <a:lnSpc>
                <a:spcPct val="90000"/>
              </a:lnSpc>
              <a:spcAft>
                <a:spcPts val="600"/>
              </a:spcAft>
              <a:buClr>
                <a:schemeClr val="accent1"/>
              </a:buClr>
              <a:buFont typeface="Calibri" panose="020F0502020204030204" pitchFamily="34" charset="0"/>
              <a:buChar char="•"/>
            </a:pPr>
            <a:endParaRPr lang="en-US" sz="1600" b="1" dirty="0">
              <a:solidFill>
                <a:srgbClr val="FFFFFF"/>
              </a:solidFill>
            </a:endParaRPr>
          </a:p>
          <a:p>
            <a:pPr marL="214313" indent="-214313" defTabSz="914400">
              <a:lnSpc>
                <a:spcPct val="90000"/>
              </a:lnSpc>
              <a:spcAft>
                <a:spcPts val="600"/>
              </a:spcAft>
              <a:buClr>
                <a:schemeClr val="accent1"/>
              </a:buClr>
              <a:buFont typeface="Calibri" panose="020F0502020204030204" pitchFamily="34" charset="0"/>
              <a:buChar char="•"/>
            </a:pPr>
            <a:r>
              <a:rPr lang="en-US" sz="1600" b="1" dirty="0">
                <a:solidFill>
                  <a:srgbClr val="FFFFFF"/>
                </a:solidFill>
              </a:rPr>
              <a:t>In cui </a:t>
            </a:r>
            <a:r>
              <a:rPr lang="en-US" sz="1600" b="1" dirty="0" err="1">
                <a:solidFill>
                  <a:srgbClr val="FFFFFF"/>
                </a:solidFill>
              </a:rPr>
              <a:t>i</a:t>
            </a:r>
            <a:r>
              <a:rPr lang="en-US" sz="1600" b="1" dirty="0">
                <a:solidFill>
                  <a:srgbClr val="FFFFFF"/>
                </a:solidFill>
              </a:rPr>
              <a:t> </a:t>
            </a:r>
            <a:r>
              <a:rPr lang="en-US" sz="1600" b="1" dirty="0" err="1">
                <a:solidFill>
                  <a:srgbClr val="FFFFFF"/>
                </a:solidFill>
              </a:rPr>
              <a:t>giovani</a:t>
            </a:r>
            <a:r>
              <a:rPr lang="en-US" sz="1600" b="1" dirty="0">
                <a:solidFill>
                  <a:srgbClr val="FFFFFF"/>
                </a:solidFill>
              </a:rPr>
              <a:t> </a:t>
            </a:r>
            <a:r>
              <a:rPr lang="en-US" sz="1600" b="1" dirty="0" err="1">
                <a:solidFill>
                  <a:srgbClr val="FFFFFF"/>
                </a:solidFill>
              </a:rPr>
              <a:t>siano</a:t>
            </a:r>
            <a:r>
              <a:rPr lang="en-US" sz="1600" b="1" dirty="0">
                <a:solidFill>
                  <a:srgbClr val="FFFFFF"/>
                </a:solidFill>
              </a:rPr>
              <a:t> </a:t>
            </a:r>
            <a:r>
              <a:rPr lang="en-US" sz="1600" b="1" dirty="0" err="1">
                <a:solidFill>
                  <a:srgbClr val="FFFFFF"/>
                </a:solidFill>
              </a:rPr>
              <a:t>autenticamente</a:t>
            </a:r>
            <a:r>
              <a:rPr lang="en-US" sz="1600" b="1" dirty="0">
                <a:solidFill>
                  <a:srgbClr val="FFFFFF"/>
                </a:solidFill>
              </a:rPr>
              <a:t> </a:t>
            </a:r>
            <a:r>
              <a:rPr lang="en-US" sz="1600" b="1" dirty="0" err="1">
                <a:solidFill>
                  <a:srgbClr val="FFFFFF"/>
                </a:solidFill>
              </a:rPr>
              <a:t>responsabilizzati</a:t>
            </a:r>
            <a:r>
              <a:rPr lang="en-US" sz="1600" b="1" dirty="0">
                <a:solidFill>
                  <a:srgbClr val="FFFFFF"/>
                </a:solidFill>
              </a:rPr>
              <a:t>, non solo per </a:t>
            </a:r>
            <a:r>
              <a:rPr lang="en-US" sz="1600" b="1" dirty="0" err="1">
                <a:solidFill>
                  <a:srgbClr val="FFFFFF"/>
                </a:solidFill>
              </a:rPr>
              <a:t>quanto</a:t>
            </a:r>
            <a:r>
              <a:rPr lang="en-US" sz="1600" b="1" dirty="0">
                <a:solidFill>
                  <a:srgbClr val="FFFFFF"/>
                </a:solidFill>
              </a:rPr>
              <a:t> </a:t>
            </a:r>
            <a:r>
              <a:rPr lang="en-US" sz="1600" b="1" dirty="0" err="1">
                <a:solidFill>
                  <a:srgbClr val="FFFFFF"/>
                </a:solidFill>
              </a:rPr>
              <a:t>riguarda</a:t>
            </a:r>
            <a:r>
              <a:rPr lang="en-US" sz="1600" b="1" dirty="0">
                <a:solidFill>
                  <a:srgbClr val="FFFFFF"/>
                </a:solidFill>
              </a:rPr>
              <a:t> </a:t>
            </a:r>
            <a:r>
              <a:rPr lang="en-US" sz="1600" b="1" dirty="0" err="1">
                <a:solidFill>
                  <a:srgbClr val="FFFFFF"/>
                </a:solidFill>
              </a:rPr>
              <a:t>l’educazione</a:t>
            </a:r>
            <a:r>
              <a:rPr lang="en-US" sz="1600" b="1" dirty="0">
                <a:solidFill>
                  <a:srgbClr val="FFFFFF"/>
                </a:solidFill>
              </a:rPr>
              <a:t> di </a:t>
            </a:r>
            <a:r>
              <a:rPr lang="en-US" sz="1600" b="1" dirty="0" err="1">
                <a:solidFill>
                  <a:srgbClr val="FFFFFF"/>
                </a:solidFill>
              </a:rPr>
              <a:t>altri</a:t>
            </a:r>
            <a:r>
              <a:rPr lang="en-US" sz="1600" b="1" dirty="0">
                <a:solidFill>
                  <a:srgbClr val="FFFFFF"/>
                </a:solidFill>
              </a:rPr>
              <a:t>  </a:t>
            </a:r>
            <a:r>
              <a:rPr lang="en-US" sz="1600" b="1" dirty="0" err="1">
                <a:solidFill>
                  <a:srgbClr val="FFFFFF"/>
                </a:solidFill>
              </a:rPr>
              <a:t>giovani</a:t>
            </a:r>
            <a:r>
              <a:rPr lang="en-US" sz="1600" b="1" dirty="0">
                <a:solidFill>
                  <a:srgbClr val="FFFFFF"/>
                </a:solidFill>
              </a:rPr>
              <a:t> ma a tutti </a:t>
            </a:r>
            <a:r>
              <a:rPr lang="en-US" sz="1600" b="1" dirty="0" err="1">
                <a:solidFill>
                  <a:srgbClr val="FFFFFF"/>
                </a:solidFill>
              </a:rPr>
              <a:t>i</a:t>
            </a:r>
            <a:r>
              <a:rPr lang="en-US" sz="1600" b="1" dirty="0">
                <a:solidFill>
                  <a:srgbClr val="FFFFFF"/>
                </a:solidFill>
              </a:rPr>
              <a:t> </a:t>
            </a:r>
            <a:r>
              <a:rPr lang="en-US" sz="1600" b="1" dirty="0" err="1">
                <a:solidFill>
                  <a:srgbClr val="FFFFFF"/>
                </a:solidFill>
              </a:rPr>
              <a:t>livelli</a:t>
            </a:r>
            <a:r>
              <a:rPr lang="en-US" sz="1600" b="1" dirty="0">
                <a:solidFill>
                  <a:srgbClr val="FFFFFF"/>
                </a:solidFill>
              </a:rPr>
              <a:t> </a:t>
            </a:r>
            <a:r>
              <a:rPr lang="en-US" sz="1600" b="1" dirty="0" err="1">
                <a:solidFill>
                  <a:srgbClr val="FFFFFF"/>
                </a:solidFill>
              </a:rPr>
              <a:t>dell’organizzazione</a:t>
            </a:r>
            <a:r>
              <a:rPr lang="en-US" sz="1600" b="1" dirty="0">
                <a:solidFill>
                  <a:srgbClr val="FFFFFF"/>
                </a:solidFill>
              </a:rPr>
              <a:t> e </a:t>
            </a:r>
            <a:r>
              <a:rPr lang="en-US" sz="1600" b="1" dirty="0" err="1">
                <a:solidFill>
                  <a:srgbClr val="FFFFFF"/>
                </a:solidFill>
              </a:rPr>
              <a:t>dell’azione</a:t>
            </a:r>
            <a:r>
              <a:rPr lang="en-US" sz="1600" b="1" dirty="0">
                <a:solidFill>
                  <a:srgbClr val="FFFFFF"/>
                </a:solidFill>
              </a:rPr>
              <a:t> pastorale</a:t>
            </a:r>
          </a:p>
        </p:txBody>
      </p:sp>
      <p:sp>
        <p:nvSpPr>
          <p:cNvPr id="19" name="Rectangle 18">
            <a:extLst>
              <a:ext uri="{FF2B5EF4-FFF2-40B4-BE49-F238E27FC236}">
                <a16:creationId xmlns:a16="http://schemas.microsoft.com/office/drawing/2014/main" id="{F9DB1FE5-9D46-433B-99D1-2F1B8DC79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rgbClr val="FF73D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512" y="1903246"/>
            <a:ext cx="5098562" cy="3051508"/>
          </a:xfrm>
          <a:prstGeom prst="rect">
            <a:avLst/>
          </a:prstGeom>
        </p:spPr>
      </p:pic>
    </p:spTree>
    <p:extLst>
      <p:ext uri="{BB962C8B-B14F-4D97-AF65-F5344CB8AC3E}">
        <p14:creationId xmlns:p14="http://schemas.microsoft.com/office/powerpoint/2010/main" val="312551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79416" y="3235356"/>
            <a:ext cx="7007210" cy="2978764"/>
          </a:xfrm>
          <a:prstGeom prst="rect">
            <a:avLst/>
          </a:prstGeom>
          <a:solidFill>
            <a:srgbClr val="FFD9FF"/>
          </a:solidFill>
        </p:spPr>
        <p:txBody>
          <a:bodyPr wrap="square">
            <a:spAutoFit/>
          </a:bodyPr>
          <a:lstStyle/>
          <a:p>
            <a:pPr>
              <a:lnSpc>
                <a:spcPct val="107000"/>
              </a:lnSpc>
              <a:spcAft>
                <a:spcPts val="600"/>
              </a:spcAft>
            </a:pPr>
            <a:r>
              <a:rPr lang="it-IT" sz="1600" b="1" i="1" dirty="0">
                <a:solidFill>
                  <a:srgbClr val="002060"/>
                </a:solidFill>
              </a:rPr>
              <a:t>Credo che la cosa fondamentale, la più semplice in linea teorica, ma anche la più difficile in pratica, è renderli parte attiva; non solo come meri esecutori, ma parte attiva nel processo decisionale. Importante in questo caso, inoltre, è che non si debba interpellare un giovane in quanto tale solo per decidere tematiche inerenti i giovani, ma sentire il parere dei giovani anche su tematiche non legate a loro direttamente, ma sulle quali potrebbero avere un diverso punto di vista. La seconda, conseguenza della prima, è quella di prendere poi realmente in considerazione il punto di vista emerso. Non perché proveniente da un giovane, allora deve avere un peso differente. Discutere quanto portato all’attenzione e nel caso farne emergere le criticità; ma trattare quanto emerso come una strada possibile, non sbagliata a priori per deficit di esperienza (M, 25, Zona II)</a:t>
            </a:r>
          </a:p>
        </p:txBody>
      </p:sp>
      <p:sp>
        <p:nvSpPr>
          <p:cNvPr id="5" name="Rettangolo 4"/>
          <p:cNvSpPr/>
          <p:nvPr/>
        </p:nvSpPr>
        <p:spPr>
          <a:xfrm>
            <a:off x="3009900" y="217621"/>
            <a:ext cx="5905500" cy="2715295"/>
          </a:xfrm>
          <a:prstGeom prst="rect">
            <a:avLst/>
          </a:prstGeom>
          <a:solidFill>
            <a:schemeClr val="accent1">
              <a:lumMod val="20000"/>
              <a:lumOff val="80000"/>
            </a:schemeClr>
          </a:solidFill>
        </p:spPr>
        <p:txBody>
          <a:bodyPr wrap="square">
            <a:spAutoFit/>
          </a:bodyPr>
          <a:lstStyle/>
          <a:p>
            <a:pPr>
              <a:lnSpc>
                <a:spcPct val="107000"/>
              </a:lnSpc>
              <a:spcAft>
                <a:spcPts val="600"/>
              </a:spcAft>
            </a:pPr>
            <a:r>
              <a:rPr lang="it-IT" sz="1600" b="1" i="1" dirty="0">
                <a:solidFill>
                  <a:srgbClr val="002060"/>
                </a:solidFill>
              </a:rPr>
              <a:t>Ecco, una cosa essenziale che mi viene a mente. E’ importante, davvero importante che vi sia parità di vocazioni. Le persone consacrate non sono superiori agli altri né la Chiesa è più loro che degli altri. Le decisioni non devono stare in mano alle persone consacrate più che in mano ai laici. Nella narrazione della chiesa ci deve essere più serenità e più umanità riguardo all’affettività. La responsabilità della comunità è in mano ai suoi componenti. Solo quando vi è </a:t>
            </a:r>
            <a:r>
              <a:rPr lang="it-IT" sz="1600" b="1" i="1" dirty="0" err="1">
                <a:solidFill>
                  <a:srgbClr val="002060"/>
                </a:solidFill>
              </a:rPr>
              <a:t>ownership</a:t>
            </a:r>
            <a:r>
              <a:rPr lang="it-IT" sz="1600" b="1" i="1" dirty="0">
                <a:solidFill>
                  <a:srgbClr val="002060"/>
                </a:solidFill>
              </a:rPr>
              <a:t>, quando le persone sono protagoniste e dunque anche responsabili si è pietre vive e la comunità prospera. Essere imboccati non serve a nulla.(M, 22 zona Rho)</a:t>
            </a:r>
          </a:p>
        </p:txBody>
      </p:sp>
      <p:pic>
        <p:nvPicPr>
          <p:cNvPr id="3" name="Immagine 2" descr="Immagine che contiene cibo, disegnando&#10;&#10;Descrizione generata automaticamente">
            <a:extLst>
              <a:ext uri="{FF2B5EF4-FFF2-40B4-BE49-F238E27FC236}">
                <a16:creationId xmlns:a16="http://schemas.microsoft.com/office/drawing/2014/main" id="{473574A8-1E27-4FE5-8184-1B2BCBD5F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05" y="561954"/>
            <a:ext cx="1254532" cy="1285895"/>
          </a:xfrm>
          <a:prstGeom prst="rect">
            <a:avLst/>
          </a:prstGeom>
        </p:spPr>
      </p:pic>
      <p:pic>
        <p:nvPicPr>
          <p:cNvPr id="7" name="Immagine 6" descr="Immagine che contiene disegnando&#10;&#10;Descrizione generata automaticamente">
            <a:extLst>
              <a:ext uri="{FF2B5EF4-FFF2-40B4-BE49-F238E27FC236}">
                <a16:creationId xmlns:a16="http://schemas.microsoft.com/office/drawing/2014/main" id="{2A309FDD-6C2E-42FE-8FF2-B424C8FE6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32" y="4079853"/>
            <a:ext cx="1206518" cy="1443311"/>
          </a:xfrm>
          <a:prstGeom prst="rect">
            <a:avLst/>
          </a:prstGeom>
        </p:spPr>
      </p:pic>
    </p:spTree>
    <p:extLst>
      <p:ext uri="{BB962C8B-B14F-4D97-AF65-F5344CB8AC3E}">
        <p14:creationId xmlns:p14="http://schemas.microsoft.com/office/powerpoint/2010/main" val="5912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92F50AD4-5118-400A-9A48-79FFECE4B17F}"/>
              </a:ext>
            </a:extLst>
          </p:cNvPr>
          <p:cNvSpPr>
            <a:spLocks noGrp="1"/>
          </p:cNvSpPr>
          <p:nvPr>
            <p:ph type="title"/>
          </p:nvPr>
        </p:nvSpPr>
        <p:spPr>
          <a:xfrm>
            <a:off x="369277" y="516835"/>
            <a:ext cx="2313633" cy="2103875"/>
          </a:xfrm>
        </p:spPr>
        <p:txBody>
          <a:bodyPr vert="horz" lIns="91440" tIns="45720" rIns="91440" bIns="45720" rtlCol="0" anchor="b">
            <a:normAutofit/>
          </a:bodyPr>
          <a:lstStyle/>
          <a:p>
            <a:r>
              <a:rPr lang="en-US" sz="3100" b="1" dirty="0">
                <a:solidFill>
                  <a:schemeClr val="bg1"/>
                </a:solidFill>
              </a:rPr>
              <a:t>Una </a:t>
            </a:r>
            <a:br>
              <a:rPr lang="en-US" sz="3100" b="1" dirty="0">
                <a:solidFill>
                  <a:schemeClr val="bg1"/>
                </a:solidFill>
              </a:rPr>
            </a:br>
            <a:r>
              <a:rPr lang="en-US" sz="3100" b="1" dirty="0">
                <a:solidFill>
                  <a:schemeClr val="bg1"/>
                </a:solidFill>
              </a:rPr>
              <a:t>«</a:t>
            </a:r>
            <a:r>
              <a:rPr lang="en-US" sz="3100" b="1" dirty="0" err="1">
                <a:solidFill>
                  <a:schemeClr val="bg1"/>
                </a:solidFill>
              </a:rPr>
              <a:t>Agenzia</a:t>
            </a:r>
            <a:r>
              <a:rPr lang="en-US" sz="3100" b="1" dirty="0">
                <a:solidFill>
                  <a:schemeClr val="bg1"/>
                </a:solidFill>
              </a:rPr>
              <a:t> per il </a:t>
            </a:r>
            <a:r>
              <a:rPr lang="en-US" sz="3100" b="1" dirty="0" err="1">
                <a:solidFill>
                  <a:schemeClr val="bg1"/>
                </a:solidFill>
              </a:rPr>
              <a:t>lavoro</a:t>
            </a:r>
            <a:r>
              <a:rPr lang="en-US" sz="3100" b="1" dirty="0">
                <a:solidFill>
                  <a:schemeClr val="bg1"/>
                </a:solidFill>
              </a:rPr>
              <a:t>»</a:t>
            </a:r>
          </a:p>
        </p:txBody>
      </p:sp>
      <p:sp>
        <p:nvSpPr>
          <p:cNvPr id="7" name="Segnaposto contenuto 6">
            <a:extLst>
              <a:ext uri="{FF2B5EF4-FFF2-40B4-BE49-F238E27FC236}">
                <a16:creationId xmlns:a16="http://schemas.microsoft.com/office/drawing/2014/main" id="{5CD589B3-F536-4F96-8C40-B8CE18EB7A97}"/>
              </a:ext>
            </a:extLst>
          </p:cNvPr>
          <p:cNvSpPr>
            <a:spLocks noGrp="1"/>
          </p:cNvSpPr>
          <p:nvPr>
            <p:ph idx="1"/>
          </p:nvPr>
        </p:nvSpPr>
        <p:spPr>
          <a:xfrm>
            <a:off x="3385247" y="4054322"/>
            <a:ext cx="5416202" cy="3335519"/>
          </a:xfrm>
        </p:spPr>
        <p:txBody>
          <a:bodyPr vert="horz" lIns="0" tIns="45720" rIns="0" bIns="45720" rtlCol="0">
            <a:normAutofit/>
          </a:bodyPr>
          <a:lstStyle/>
          <a:p>
            <a:pPr>
              <a:spcAft>
                <a:spcPts val="600"/>
              </a:spcAft>
            </a:pPr>
            <a:r>
              <a:rPr lang="en-US" sz="1600" b="1" i="1" dirty="0">
                <a:solidFill>
                  <a:srgbClr val="002060"/>
                </a:solidFill>
              </a:rPr>
              <a:t>«</a:t>
            </a:r>
            <a:r>
              <a:rPr lang="en-US" sz="1600" b="1" i="1" dirty="0" err="1">
                <a:solidFill>
                  <a:srgbClr val="002060"/>
                </a:solidFill>
              </a:rPr>
              <a:t>Costruire</a:t>
            </a:r>
            <a:r>
              <a:rPr lang="en-US" sz="1600" b="1" i="1" dirty="0">
                <a:solidFill>
                  <a:srgbClr val="002060"/>
                </a:solidFill>
              </a:rPr>
              <a:t> una rete </a:t>
            </a:r>
            <a:r>
              <a:rPr lang="en-US" sz="1600" b="1" i="1" dirty="0" err="1">
                <a:solidFill>
                  <a:srgbClr val="002060"/>
                </a:solidFill>
              </a:rPr>
              <a:t>sociale</a:t>
            </a:r>
            <a:r>
              <a:rPr lang="en-US" sz="1600" b="1" i="1" dirty="0">
                <a:solidFill>
                  <a:srgbClr val="002060"/>
                </a:solidFill>
              </a:rPr>
              <a:t> di </a:t>
            </a:r>
            <a:r>
              <a:rPr lang="en-US" sz="1600" b="1" i="1" dirty="0" err="1">
                <a:solidFill>
                  <a:srgbClr val="002060"/>
                </a:solidFill>
              </a:rPr>
              <a:t>supporto</a:t>
            </a:r>
            <a:r>
              <a:rPr lang="en-US" sz="1600" b="1" i="1" dirty="0">
                <a:solidFill>
                  <a:srgbClr val="002060"/>
                </a:solidFill>
              </a:rPr>
              <a:t> </a:t>
            </a:r>
            <a:r>
              <a:rPr lang="en-US" sz="1600" b="1" i="1" dirty="0" err="1">
                <a:solidFill>
                  <a:srgbClr val="002060"/>
                </a:solidFill>
              </a:rPr>
              <a:t>che</a:t>
            </a:r>
            <a:r>
              <a:rPr lang="en-US" sz="1600" b="1" i="1" dirty="0">
                <a:solidFill>
                  <a:srgbClr val="002060"/>
                </a:solidFill>
              </a:rPr>
              <a:t> </a:t>
            </a:r>
            <a:r>
              <a:rPr lang="en-US" sz="1600" b="1" i="1" dirty="0" err="1">
                <a:solidFill>
                  <a:srgbClr val="002060"/>
                </a:solidFill>
              </a:rPr>
              <a:t>possa</a:t>
            </a:r>
            <a:r>
              <a:rPr lang="en-US" sz="1600" b="1" i="1" dirty="0">
                <a:solidFill>
                  <a:srgbClr val="002060"/>
                </a:solidFill>
              </a:rPr>
              <a:t> </a:t>
            </a:r>
            <a:r>
              <a:rPr lang="en-US" sz="1600" b="1" i="1" dirty="0" err="1">
                <a:solidFill>
                  <a:srgbClr val="002060"/>
                </a:solidFill>
              </a:rPr>
              <a:t>essere</a:t>
            </a:r>
            <a:r>
              <a:rPr lang="en-US" sz="1600" b="1" i="1" dirty="0">
                <a:solidFill>
                  <a:srgbClr val="002060"/>
                </a:solidFill>
              </a:rPr>
              <a:t> di </a:t>
            </a:r>
            <a:r>
              <a:rPr lang="en-US" sz="1600" b="1" i="1" dirty="0" err="1">
                <a:solidFill>
                  <a:srgbClr val="002060"/>
                </a:solidFill>
              </a:rPr>
              <a:t>aiuto</a:t>
            </a:r>
            <a:r>
              <a:rPr lang="en-US" sz="1600" b="1" i="1" dirty="0">
                <a:solidFill>
                  <a:srgbClr val="002060"/>
                </a:solidFill>
              </a:rPr>
              <a:t> ai </a:t>
            </a:r>
            <a:r>
              <a:rPr lang="en-US" sz="1600" b="1" i="1" dirty="0" err="1">
                <a:solidFill>
                  <a:srgbClr val="002060"/>
                </a:solidFill>
              </a:rPr>
              <a:t>giovani</a:t>
            </a:r>
            <a:r>
              <a:rPr lang="en-US" sz="1600" b="1" i="1" dirty="0">
                <a:solidFill>
                  <a:srgbClr val="002060"/>
                </a:solidFill>
              </a:rPr>
              <a:t> per </a:t>
            </a:r>
            <a:r>
              <a:rPr lang="en-US" sz="1600" b="1" i="1" dirty="0" err="1">
                <a:solidFill>
                  <a:srgbClr val="002060"/>
                </a:solidFill>
              </a:rPr>
              <a:t>poter</a:t>
            </a:r>
            <a:r>
              <a:rPr lang="en-US" sz="1600" b="1" i="1" dirty="0">
                <a:solidFill>
                  <a:srgbClr val="002060"/>
                </a:solidFill>
              </a:rPr>
              <a:t> </a:t>
            </a:r>
            <a:r>
              <a:rPr lang="en-US" sz="1600" b="1" i="1" dirty="0" err="1">
                <a:solidFill>
                  <a:srgbClr val="002060"/>
                </a:solidFill>
              </a:rPr>
              <a:t>trovare</a:t>
            </a:r>
            <a:r>
              <a:rPr lang="en-US" sz="1600" b="1" i="1" dirty="0">
                <a:solidFill>
                  <a:srgbClr val="002060"/>
                </a:solidFill>
              </a:rPr>
              <a:t> </a:t>
            </a:r>
            <a:r>
              <a:rPr lang="en-US" sz="1600" b="1" i="1" dirty="0" err="1">
                <a:solidFill>
                  <a:srgbClr val="002060"/>
                </a:solidFill>
              </a:rPr>
              <a:t>lavoro</a:t>
            </a:r>
            <a:r>
              <a:rPr lang="en-US" sz="1600" b="1" i="1" dirty="0">
                <a:solidFill>
                  <a:srgbClr val="002060"/>
                </a:solidFill>
              </a:rPr>
              <a:t>» (F 25 Zona IV)</a:t>
            </a:r>
          </a:p>
        </p:txBody>
      </p:sp>
      <p:pic>
        <p:nvPicPr>
          <p:cNvPr id="4" name="Immagine 3" descr="Ritaglio schermata"/>
          <p:cNvPicPr>
            <a:picLocks noChangeAspect="1"/>
          </p:cNvPicPr>
          <p:nvPr/>
        </p:nvPicPr>
        <p:blipFill rotWithShape="1">
          <a:blip r:embed="rId2">
            <a:extLst>
              <a:ext uri="{28A0092B-C50C-407E-A947-70E740481C1C}">
                <a14:useLocalDpi xmlns:a14="http://schemas.microsoft.com/office/drawing/2010/main" val="0"/>
              </a:ext>
            </a:extLst>
          </a:blip>
          <a:srcRect l="12996" r="32159"/>
          <a:stretch/>
        </p:blipFill>
        <p:spPr>
          <a:xfrm>
            <a:off x="3385247" y="283464"/>
            <a:ext cx="3207762" cy="3509300"/>
          </a:xfrm>
          <a:prstGeom prst="rect">
            <a:avLst/>
          </a:prstGeom>
        </p:spPr>
      </p:pic>
      <p:sp>
        <p:nvSpPr>
          <p:cNvPr id="3" name="Rettangolo 2"/>
          <p:cNvSpPr/>
          <p:nvPr/>
        </p:nvSpPr>
        <p:spPr>
          <a:xfrm>
            <a:off x="3385247" y="5147633"/>
            <a:ext cx="5559606" cy="925125"/>
          </a:xfrm>
          <a:prstGeom prst="rect">
            <a:avLst/>
          </a:prstGeom>
        </p:spPr>
        <p:txBody>
          <a:bodyPr wrap="square">
            <a:spAutoFit/>
          </a:bodyPr>
          <a:lstStyle/>
          <a:p>
            <a:pPr>
              <a:lnSpc>
                <a:spcPct val="115000"/>
              </a:lnSpc>
              <a:spcAft>
                <a:spcPts val="600"/>
              </a:spcAft>
            </a:pPr>
            <a:r>
              <a:rPr lang="it-IT" sz="1600" b="1" i="1" dirty="0">
                <a:solidFill>
                  <a:srgbClr val="002060"/>
                </a:solidFill>
              </a:rPr>
              <a:t>«Alcuni anni fa, per esempio, ho partecipato a un incontro con dei consulenti del lavoro organizzato dal Decanato, molto interessante e incoraggiante, e soprattutto utile» (F, 26 Zona V)</a:t>
            </a:r>
          </a:p>
        </p:txBody>
      </p:sp>
    </p:spTree>
    <p:extLst>
      <p:ext uri="{BB962C8B-B14F-4D97-AF65-F5344CB8AC3E}">
        <p14:creationId xmlns:p14="http://schemas.microsoft.com/office/powerpoint/2010/main" val="5121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285135" y="265471"/>
            <a:ext cx="2313633" cy="140151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b="1" spc="-50" dirty="0" err="1">
                <a:solidFill>
                  <a:srgbClr val="FF0000"/>
                </a:solidFill>
                <a:latin typeface="+mj-lt"/>
                <a:ea typeface="+mj-ea"/>
                <a:cs typeface="+mj-cs"/>
              </a:rPr>
              <a:t>Sintesi</a:t>
            </a:r>
            <a:r>
              <a:rPr lang="en-US" sz="3100" b="1" spc="-50" dirty="0">
                <a:solidFill>
                  <a:srgbClr val="FFFFFF"/>
                </a:solidFill>
                <a:latin typeface="+mj-lt"/>
                <a:ea typeface="+mj-ea"/>
                <a:cs typeface="+mj-cs"/>
              </a:rPr>
              <a:t>: </a:t>
            </a:r>
          </a:p>
          <a:p>
            <a:pPr defTabSz="914400">
              <a:lnSpc>
                <a:spcPct val="85000"/>
              </a:lnSpc>
              <a:spcBef>
                <a:spcPct val="0"/>
              </a:spcBef>
              <a:spcAft>
                <a:spcPts val="600"/>
              </a:spcAft>
            </a:pPr>
            <a:r>
              <a:rPr lang="en-US" sz="3100" b="1" spc="-50" dirty="0">
                <a:solidFill>
                  <a:srgbClr val="FF0000"/>
                </a:solidFill>
                <a:latin typeface="+mj-lt"/>
                <a:ea typeface="+mj-ea"/>
                <a:cs typeface="+mj-cs"/>
              </a:rPr>
              <a:t>Una chiesa multi-service?</a:t>
            </a:r>
          </a:p>
        </p:txBody>
      </p:sp>
      <p:sp>
        <p:nvSpPr>
          <p:cNvPr id="4" name="CasellaDiTesto 3"/>
          <p:cNvSpPr txBox="1"/>
          <p:nvPr/>
        </p:nvSpPr>
        <p:spPr>
          <a:xfrm>
            <a:off x="421866" y="3160597"/>
            <a:ext cx="7669432" cy="3335519"/>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b="1" dirty="0">
                <a:solidFill>
                  <a:srgbClr val="002060"/>
                </a:solidFill>
              </a:rPr>
              <a:t>I Giovani </a:t>
            </a:r>
            <a:r>
              <a:rPr lang="en-US" b="1" dirty="0" err="1">
                <a:solidFill>
                  <a:srgbClr val="002060"/>
                </a:solidFill>
              </a:rPr>
              <a:t>immaginano</a:t>
            </a:r>
            <a:r>
              <a:rPr lang="en-US" b="1" dirty="0">
                <a:solidFill>
                  <a:srgbClr val="002060"/>
                </a:solidFill>
              </a:rPr>
              <a:t> una Chiesa «</a:t>
            </a:r>
            <a:r>
              <a:rPr lang="en-US" b="1" dirty="0" err="1">
                <a:solidFill>
                  <a:srgbClr val="002060"/>
                </a:solidFill>
              </a:rPr>
              <a:t>vicaria</a:t>
            </a:r>
            <a:r>
              <a:rPr lang="en-US" b="1" dirty="0">
                <a:solidFill>
                  <a:srgbClr val="002060"/>
                </a:solidFill>
              </a:rPr>
              <a:t>» ma </a:t>
            </a:r>
            <a:r>
              <a:rPr lang="en-US" b="1" dirty="0" err="1">
                <a:solidFill>
                  <a:srgbClr val="002060"/>
                </a:solidFill>
              </a:rPr>
              <a:t>soprattutto</a:t>
            </a:r>
            <a:r>
              <a:rPr lang="en-US" b="1" dirty="0">
                <a:solidFill>
                  <a:srgbClr val="002060"/>
                </a:solidFill>
              </a:rPr>
              <a:t> </a:t>
            </a:r>
            <a:r>
              <a:rPr lang="en-US" b="1" dirty="0" err="1">
                <a:solidFill>
                  <a:srgbClr val="002060"/>
                </a:solidFill>
              </a:rPr>
              <a:t>aperta</a:t>
            </a:r>
            <a:r>
              <a:rPr lang="en-US" b="1" dirty="0">
                <a:solidFill>
                  <a:srgbClr val="002060"/>
                </a:solidFill>
              </a:rPr>
              <a:t> al </a:t>
            </a:r>
            <a:r>
              <a:rPr lang="en-US" b="1" dirty="0" err="1">
                <a:solidFill>
                  <a:srgbClr val="002060"/>
                </a:solidFill>
              </a:rPr>
              <a:t>territorio</a:t>
            </a:r>
            <a:r>
              <a:rPr lang="en-US" b="1" dirty="0">
                <a:solidFill>
                  <a:srgbClr val="002060"/>
                </a:solidFill>
              </a:rPr>
              <a:t> per </a:t>
            </a:r>
            <a:r>
              <a:rPr lang="en-US" b="1" dirty="0" err="1">
                <a:solidFill>
                  <a:srgbClr val="002060"/>
                </a:solidFill>
              </a:rPr>
              <a:t>intercettare</a:t>
            </a:r>
            <a:r>
              <a:rPr lang="en-US" b="1" dirty="0">
                <a:solidFill>
                  <a:srgbClr val="002060"/>
                </a:solidFill>
              </a:rPr>
              <a:t> e </a:t>
            </a:r>
            <a:r>
              <a:rPr lang="en-US" b="1" dirty="0" err="1">
                <a:solidFill>
                  <a:srgbClr val="002060"/>
                </a:solidFill>
              </a:rPr>
              <a:t>proporre</a:t>
            </a:r>
            <a:r>
              <a:rPr lang="en-US" b="1" dirty="0">
                <a:solidFill>
                  <a:srgbClr val="002060"/>
                </a:solidFill>
              </a:rPr>
              <a:t> le </a:t>
            </a:r>
            <a:r>
              <a:rPr lang="en-US" b="1" dirty="0" err="1">
                <a:solidFill>
                  <a:srgbClr val="002060"/>
                </a:solidFill>
              </a:rPr>
              <a:t>competenze</a:t>
            </a:r>
            <a:r>
              <a:rPr lang="en-US" b="1" dirty="0">
                <a:solidFill>
                  <a:srgbClr val="002060"/>
                </a:solidFill>
              </a:rPr>
              <a:t> e </a:t>
            </a:r>
            <a:r>
              <a:rPr lang="en-US" b="1" dirty="0" err="1">
                <a:solidFill>
                  <a:srgbClr val="002060"/>
                </a:solidFill>
              </a:rPr>
              <a:t>i</a:t>
            </a:r>
            <a:r>
              <a:rPr lang="en-US" b="1" dirty="0">
                <a:solidFill>
                  <a:srgbClr val="002060"/>
                </a:solidFill>
              </a:rPr>
              <a:t> «</a:t>
            </a:r>
            <a:r>
              <a:rPr lang="en-US" b="1" dirty="0" err="1">
                <a:solidFill>
                  <a:srgbClr val="002060"/>
                </a:solidFill>
              </a:rPr>
              <a:t>servizi</a:t>
            </a:r>
            <a:r>
              <a:rPr lang="en-US" b="1" dirty="0">
                <a:solidFill>
                  <a:srgbClr val="002060"/>
                </a:solidFill>
              </a:rPr>
              <a:t>» </a:t>
            </a:r>
            <a:r>
              <a:rPr lang="en-US" b="1" dirty="0" err="1">
                <a:solidFill>
                  <a:srgbClr val="002060"/>
                </a:solidFill>
              </a:rPr>
              <a:t>che</a:t>
            </a:r>
            <a:r>
              <a:rPr lang="en-US" b="1" dirty="0">
                <a:solidFill>
                  <a:srgbClr val="002060"/>
                </a:solidFill>
              </a:rPr>
              <a:t> </a:t>
            </a:r>
            <a:r>
              <a:rPr lang="en-US" b="1" dirty="0" err="1">
                <a:solidFill>
                  <a:srgbClr val="002060"/>
                </a:solidFill>
              </a:rPr>
              <a:t>i</a:t>
            </a:r>
            <a:r>
              <a:rPr lang="en-US" b="1" dirty="0">
                <a:solidFill>
                  <a:srgbClr val="002060"/>
                </a:solidFill>
              </a:rPr>
              <a:t> </a:t>
            </a:r>
            <a:r>
              <a:rPr lang="en-US" b="1" dirty="0" err="1">
                <a:solidFill>
                  <a:srgbClr val="002060"/>
                </a:solidFill>
              </a:rPr>
              <a:t>giovani</a:t>
            </a:r>
            <a:r>
              <a:rPr lang="en-US" b="1" dirty="0">
                <a:solidFill>
                  <a:srgbClr val="002060"/>
                </a:solidFill>
              </a:rPr>
              <a:t> le </a:t>
            </a:r>
            <a:r>
              <a:rPr lang="en-US" b="1" dirty="0" err="1">
                <a:solidFill>
                  <a:srgbClr val="002060"/>
                </a:solidFill>
              </a:rPr>
              <a:t>chiedono</a:t>
            </a:r>
            <a:endParaRPr lang="en-US" b="1" dirty="0">
              <a:solidFill>
                <a:srgbClr val="002060"/>
              </a:solidFill>
            </a:endParaRPr>
          </a:p>
          <a:p>
            <a:pPr marL="285750" indent="-285750" defTabSz="914400">
              <a:lnSpc>
                <a:spcPct val="90000"/>
              </a:lnSpc>
              <a:spcAft>
                <a:spcPts val="600"/>
              </a:spcAft>
              <a:buClr>
                <a:schemeClr val="accent1"/>
              </a:buClr>
              <a:buFont typeface="Arial" panose="020B0604020202020204" pitchFamily="34" charset="0"/>
              <a:buChar char="•"/>
            </a:pPr>
            <a:endParaRPr lang="en-US" sz="1400" b="1" dirty="0">
              <a:solidFill>
                <a:srgbClr val="002060"/>
              </a:solidFill>
            </a:endParaRPr>
          </a:p>
          <a:p>
            <a:pPr marL="285750" indent="-285750" defTabSz="914400">
              <a:lnSpc>
                <a:spcPct val="90000"/>
              </a:lnSpc>
              <a:spcAft>
                <a:spcPts val="600"/>
              </a:spcAft>
              <a:buClr>
                <a:schemeClr val="accent1"/>
              </a:buClr>
              <a:buFont typeface="Arial" panose="020B0604020202020204" pitchFamily="34" charset="0"/>
              <a:buChar char="•"/>
            </a:pPr>
            <a:r>
              <a:rPr lang="en-US" b="1" dirty="0">
                <a:solidFill>
                  <a:srgbClr val="002060"/>
                </a:solidFill>
              </a:rPr>
              <a:t>Che rispetto al </a:t>
            </a:r>
            <a:r>
              <a:rPr lang="en-US" b="1" dirty="0" err="1">
                <a:solidFill>
                  <a:srgbClr val="002060"/>
                </a:solidFill>
              </a:rPr>
              <a:t>territorio</a:t>
            </a:r>
            <a:r>
              <a:rPr lang="en-US" b="1" dirty="0">
                <a:solidFill>
                  <a:srgbClr val="002060"/>
                </a:solidFill>
              </a:rPr>
              <a:t>, </a:t>
            </a:r>
            <a:r>
              <a:rPr lang="en-US" b="1" dirty="0" err="1">
                <a:solidFill>
                  <a:srgbClr val="002060"/>
                </a:solidFill>
              </a:rPr>
              <a:t>sia</a:t>
            </a:r>
            <a:r>
              <a:rPr lang="en-US" b="1" dirty="0">
                <a:solidFill>
                  <a:srgbClr val="002060"/>
                </a:solidFill>
              </a:rPr>
              <a:t> il </a:t>
            </a:r>
            <a:r>
              <a:rPr lang="en-US" b="1" dirty="0" err="1">
                <a:solidFill>
                  <a:srgbClr val="002060"/>
                </a:solidFill>
              </a:rPr>
              <a:t>soggetto</a:t>
            </a:r>
            <a:r>
              <a:rPr lang="en-US" b="1" dirty="0">
                <a:solidFill>
                  <a:srgbClr val="002060"/>
                </a:solidFill>
              </a:rPr>
              <a:t> </a:t>
            </a:r>
            <a:r>
              <a:rPr lang="en-US" b="1" dirty="0" err="1">
                <a:solidFill>
                  <a:srgbClr val="002060"/>
                </a:solidFill>
              </a:rPr>
              <a:t>della</a:t>
            </a:r>
            <a:r>
              <a:rPr lang="en-US" b="1" dirty="0">
                <a:solidFill>
                  <a:srgbClr val="002060"/>
                </a:solidFill>
              </a:rPr>
              <a:t> «presa in </a:t>
            </a:r>
            <a:r>
              <a:rPr lang="en-US" b="1" dirty="0" err="1">
                <a:solidFill>
                  <a:srgbClr val="002060"/>
                </a:solidFill>
              </a:rPr>
              <a:t>carico</a:t>
            </a:r>
            <a:r>
              <a:rPr lang="en-US" b="1" dirty="0">
                <a:solidFill>
                  <a:srgbClr val="002060"/>
                </a:solidFill>
              </a:rPr>
              <a:t>» </a:t>
            </a:r>
            <a:r>
              <a:rPr lang="en-US" b="1" dirty="0" err="1">
                <a:solidFill>
                  <a:srgbClr val="002060"/>
                </a:solidFill>
              </a:rPr>
              <a:t>della</a:t>
            </a:r>
            <a:r>
              <a:rPr lang="en-US" b="1" dirty="0">
                <a:solidFill>
                  <a:srgbClr val="002060"/>
                </a:solidFill>
              </a:rPr>
              <a:t> persona </a:t>
            </a:r>
          </a:p>
          <a:p>
            <a:pPr marL="285750" indent="-285750" defTabSz="914400">
              <a:lnSpc>
                <a:spcPct val="90000"/>
              </a:lnSpc>
              <a:spcAft>
                <a:spcPts val="600"/>
              </a:spcAft>
              <a:buClr>
                <a:schemeClr val="accent1"/>
              </a:buClr>
              <a:buFont typeface="Arial" panose="020B0604020202020204" pitchFamily="34" charset="0"/>
              <a:buChar char="•"/>
            </a:pPr>
            <a:endParaRPr lang="en-US" sz="1400" b="1" dirty="0">
              <a:solidFill>
                <a:srgbClr val="002060"/>
              </a:solidFill>
            </a:endParaRPr>
          </a:p>
          <a:p>
            <a:pPr marL="285750" indent="-285750" defTabSz="914400">
              <a:lnSpc>
                <a:spcPct val="90000"/>
              </a:lnSpc>
              <a:spcAft>
                <a:spcPts val="600"/>
              </a:spcAft>
              <a:buClr>
                <a:schemeClr val="accent1"/>
              </a:buClr>
              <a:buFont typeface="Arial" panose="020B0604020202020204" pitchFamily="34" charset="0"/>
              <a:buChar char="•"/>
            </a:pPr>
            <a:r>
              <a:rPr lang="en-US" b="1" dirty="0">
                <a:solidFill>
                  <a:srgbClr val="002060"/>
                </a:solidFill>
              </a:rPr>
              <a:t>Una “</a:t>
            </a:r>
            <a:r>
              <a:rPr lang="en-US" b="1" dirty="0" err="1">
                <a:solidFill>
                  <a:srgbClr val="002060"/>
                </a:solidFill>
              </a:rPr>
              <a:t>agenzia</a:t>
            </a:r>
            <a:r>
              <a:rPr lang="en-US" b="1" dirty="0">
                <a:solidFill>
                  <a:srgbClr val="002060"/>
                </a:solidFill>
              </a:rPr>
              <a:t> </a:t>
            </a:r>
            <a:r>
              <a:rPr lang="en-US" b="1" dirty="0" err="1">
                <a:solidFill>
                  <a:srgbClr val="002060"/>
                </a:solidFill>
              </a:rPr>
              <a:t>multiservizi</a:t>
            </a:r>
            <a:r>
              <a:rPr lang="en-US" b="1" dirty="0">
                <a:solidFill>
                  <a:srgbClr val="002060"/>
                </a:solidFill>
              </a:rPr>
              <a:t>”, ma con un «</a:t>
            </a:r>
            <a:r>
              <a:rPr lang="en-US" b="1" dirty="0" err="1">
                <a:solidFill>
                  <a:srgbClr val="002060"/>
                </a:solidFill>
              </a:rPr>
              <a:t>più</a:t>
            </a:r>
            <a:r>
              <a:rPr lang="en-US" b="1" dirty="0">
                <a:solidFill>
                  <a:srgbClr val="002060"/>
                </a:solidFill>
              </a:rPr>
              <a:t> di </a:t>
            </a:r>
            <a:r>
              <a:rPr lang="en-US" b="1" dirty="0" err="1">
                <a:solidFill>
                  <a:srgbClr val="002060"/>
                </a:solidFill>
              </a:rPr>
              <a:t>umanità</a:t>
            </a:r>
            <a:r>
              <a:rPr lang="en-US" b="1" dirty="0">
                <a:solidFill>
                  <a:srgbClr val="002060"/>
                </a:solidFill>
              </a:rPr>
              <a:t>» </a:t>
            </a:r>
            <a:r>
              <a:rPr lang="en-US" b="1" dirty="0" err="1">
                <a:solidFill>
                  <a:srgbClr val="002060"/>
                </a:solidFill>
              </a:rPr>
              <a:t>che</a:t>
            </a:r>
            <a:r>
              <a:rPr lang="en-US" b="1" dirty="0">
                <a:solidFill>
                  <a:srgbClr val="002060"/>
                </a:solidFill>
              </a:rPr>
              <a:t> le è </a:t>
            </a:r>
            <a:r>
              <a:rPr lang="en-US" b="1" dirty="0" err="1">
                <a:solidFill>
                  <a:srgbClr val="002060"/>
                </a:solidFill>
              </a:rPr>
              <a:t>dato</a:t>
            </a:r>
            <a:r>
              <a:rPr lang="en-US" b="1" dirty="0">
                <a:solidFill>
                  <a:srgbClr val="002060"/>
                </a:solidFill>
              </a:rPr>
              <a:t> dal modo </a:t>
            </a:r>
            <a:r>
              <a:rPr lang="en-US" b="1" dirty="0" err="1">
                <a:solidFill>
                  <a:srgbClr val="002060"/>
                </a:solidFill>
              </a:rPr>
              <a:t>particolare</a:t>
            </a:r>
            <a:r>
              <a:rPr lang="en-US" b="1" dirty="0">
                <a:solidFill>
                  <a:srgbClr val="002060"/>
                </a:solidFill>
              </a:rPr>
              <a:t> con cui </a:t>
            </a:r>
            <a:r>
              <a:rPr lang="en-US" b="1" dirty="0" err="1">
                <a:solidFill>
                  <a:srgbClr val="002060"/>
                </a:solidFill>
              </a:rPr>
              <a:t>cura</a:t>
            </a:r>
            <a:r>
              <a:rPr lang="en-US" b="1" dirty="0">
                <a:solidFill>
                  <a:srgbClr val="002060"/>
                </a:solidFill>
              </a:rPr>
              <a:t> le </a:t>
            </a:r>
            <a:r>
              <a:rPr lang="en-US" b="1" dirty="0" err="1">
                <a:solidFill>
                  <a:srgbClr val="002060"/>
                </a:solidFill>
              </a:rPr>
              <a:t>relazioni</a:t>
            </a:r>
            <a:r>
              <a:rPr lang="en-US" b="1" dirty="0">
                <a:solidFill>
                  <a:srgbClr val="002060"/>
                </a:solidFill>
              </a:rPr>
              <a:t> e </a:t>
            </a:r>
            <a:r>
              <a:rPr lang="en-US" b="1" dirty="0" err="1">
                <a:solidFill>
                  <a:srgbClr val="002060"/>
                </a:solidFill>
              </a:rPr>
              <a:t>permette</a:t>
            </a:r>
            <a:r>
              <a:rPr lang="en-US" b="1" dirty="0">
                <a:solidFill>
                  <a:srgbClr val="002060"/>
                </a:solidFill>
              </a:rPr>
              <a:t> di </a:t>
            </a:r>
            <a:r>
              <a:rPr lang="en-US" b="1" dirty="0" err="1">
                <a:solidFill>
                  <a:srgbClr val="002060"/>
                </a:solidFill>
              </a:rPr>
              <a:t>viverle</a:t>
            </a:r>
            <a:endParaRPr lang="en-US" b="1" dirty="0">
              <a:solidFill>
                <a:srgbClr val="002060"/>
              </a:solidFill>
            </a:endParaRPr>
          </a:p>
          <a:p>
            <a:pPr marL="285750" indent="-285750" defTabSz="914400">
              <a:lnSpc>
                <a:spcPct val="90000"/>
              </a:lnSpc>
              <a:spcAft>
                <a:spcPts val="600"/>
              </a:spcAft>
              <a:buClr>
                <a:schemeClr val="accent1"/>
              </a:buClr>
              <a:buFont typeface="Arial" panose="020B0604020202020204" pitchFamily="34" charset="0"/>
              <a:buChar char="•"/>
            </a:pPr>
            <a:endParaRPr lang="en-US" b="1" dirty="0">
              <a:solidFill>
                <a:srgbClr val="002060"/>
              </a:solidFill>
            </a:endParaRPr>
          </a:p>
          <a:p>
            <a:pPr marL="285750" indent="-285750" defTabSz="914400">
              <a:lnSpc>
                <a:spcPct val="90000"/>
              </a:lnSpc>
              <a:spcAft>
                <a:spcPts val="600"/>
              </a:spcAft>
              <a:buClr>
                <a:schemeClr val="accent1"/>
              </a:buClr>
              <a:buFont typeface="Arial" panose="020B0604020202020204" pitchFamily="34" charset="0"/>
              <a:buChar char="•"/>
            </a:pPr>
            <a:r>
              <a:rPr lang="en-US" b="1" dirty="0">
                <a:solidFill>
                  <a:srgbClr val="002060"/>
                </a:solidFill>
              </a:rPr>
              <a:t>Una chiesa </a:t>
            </a:r>
            <a:r>
              <a:rPr lang="en-US" b="1" dirty="0" err="1">
                <a:solidFill>
                  <a:srgbClr val="002060"/>
                </a:solidFill>
              </a:rPr>
              <a:t>radiacata</a:t>
            </a:r>
            <a:r>
              <a:rPr lang="en-US" b="1" dirty="0">
                <a:solidFill>
                  <a:srgbClr val="002060"/>
                </a:solidFill>
              </a:rPr>
              <a:t> </a:t>
            </a:r>
            <a:r>
              <a:rPr lang="en-US" b="1" dirty="0" err="1">
                <a:solidFill>
                  <a:srgbClr val="002060"/>
                </a:solidFill>
              </a:rPr>
              <a:t>nel</a:t>
            </a:r>
            <a:r>
              <a:rPr lang="en-US" b="1" dirty="0">
                <a:solidFill>
                  <a:srgbClr val="002060"/>
                </a:solidFill>
              </a:rPr>
              <a:t> </a:t>
            </a:r>
            <a:r>
              <a:rPr lang="en-US" b="1" dirty="0" err="1">
                <a:solidFill>
                  <a:srgbClr val="002060"/>
                </a:solidFill>
              </a:rPr>
              <a:t>sociale</a:t>
            </a:r>
            <a:r>
              <a:rPr lang="en-US" b="1" dirty="0">
                <a:solidFill>
                  <a:srgbClr val="002060"/>
                </a:solidFill>
              </a:rPr>
              <a:t> </a:t>
            </a:r>
            <a:r>
              <a:rPr lang="en-US" b="1" dirty="0" err="1">
                <a:solidFill>
                  <a:srgbClr val="002060"/>
                </a:solidFill>
              </a:rPr>
              <a:t>che</a:t>
            </a:r>
            <a:r>
              <a:rPr lang="en-US" b="1" dirty="0">
                <a:solidFill>
                  <a:srgbClr val="002060"/>
                </a:solidFill>
              </a:rPr>
              <a:t> </a:t>
            </a:r>
            <a:r>
              <a:rPr lang="en-US" b="1" dirty="0" err="1">
                <a:solidFill>
                  <a:srgbClr val="002060"/>
                </a:solidFill>
              </a:rPr>
              <a:t>renda</a:t>
            </a:r>
            <a:r>
              <a:rPr lang="en-US" b="1" dirty="0">
                <a:solidFill>
                  <a:srgbClr val="002060"/>
                </a:solidFill>
              </a:rPr>
              <a:t> </a:t>
            </a:r>
            <a:r>
              <a:rPr lang="en-US" b="1" dirty="0" err="1">
                <a:solidFill>
                  <a:srgbClr val="002060"/>
                </a:solidFill>
              </a:rPr>
              <a:t>così</a:t>
            </a:r>
            <a:r>
              <a:rPr lang="en-US" b="1" dirty="0">
                <a:solidFill>
                  <a:srgbClr val="002060"/>
                </a:solidFill>
              </a:rPr>
              <a:t> </a:t>
            </a:r>
            <a:r>
              <a:rPr lang="en-US" b="1" dirty="0" err="1">
                <a:solidFill>
                  <a:srgbClr val="002060"/>
                </a:solidFill>
              </a:rPr>
              <a:t>nuovamente</a:t>
            </a:r>
            <a:r>
              <a:rPr lang="en-US" b="1" dirty="0">
                <a:solidFill>
                  <a:srgbClr val="002060"/>
                </a:solidFill>
              </a:rPr>
              <a:t> </a:t>
            </a:r>
            <a:r>
              <a:rPr lang="en-US" b="1" i="1" u="sng" dirty="0" err="1">
                <a:solidFill>
                  <a:srgbClr val="002060"/>
                </a:solidFill>
              </a:rPr>
              <a:t>plausibile</a:t>
            </a:r>
            <a:r>
              <a:rPr lang="en-US" b="1" dirty="0">
                <a:solidFill>
                  <a:srgbClr val="002060"/>
                </a:solidFill>
              </a:rPr>
              <a:t> la </a:t>
            </a:r>
            <a:r>
              <a:rPr lang="en-US" b="1" dirty="0" err="1">
                <a:solidFill>
                  <a:srgbClr val="002060"/>
                </a:solidFill>
              </a:rPr>
              <a:t>fede</a:t>
            </a:r>
            <a:r>
              <a:rPr lang="en-US" b="1" dirty="0">
                <a:solidFill>
                  <a:srgbClr val="002060"/>
                </a:solidFill>
              </a:rPr>
              <a:t> Cristiana </a:t>
            </a:r>
            <a:r>
              <a:rPr lang="en-US" b="1" dirty="0" err="1">
                <a:solidFill>
                  <a:srgbClr val="002060"/>
                </a:solidFill>
              </a:rPr>
              <a:t>nella</a:t>
            </a:r>
            <a:r>
              <a:rPr lang="en-US" b="1" dirty="0">
                <a:solidFill>
                  <a:srgbClr val="002060"/>
                </a:solidFill>
              </a:rPr>
              <a:t> </a:t>
            </a:r>
            <a:r>
              <a:rPr lang="en-US" b="1" dirty="0" err="1">
                <a:solidFill>
                  <a:srgbClr val="002060"/>
                </a:solidFill>
              </a:rPr>
              <a:t>società</a:t>
            </a:r>
            <a:r>
              <a:rPr lang="en-US" b="1" dirty="0">
                <a:solidFill>
                  <a:srgbClr val="002060"/>
                </a:solidFill>
              </a:rPr>
              <a:t> </a:t>
            </a:r>
            <a:r>
              <a:rPr lang="en-US" b="1" dirty="0" err="1">
                <a:solidFill>
                  <a:srgbClr val="002060"/>
                </a:solidFill>
              </a:rPr>
              <a:t>contemporanea</a:t>
            </a:r>
            <a:endParaRPr lang="en-US" b="1" dirty="0">
              <a:solidFill>
                <a:srgbClr val="002060"/>
              </a:solidFill>
            </a:endParaRPr>
          </a:p>
          <a:p>
            <a:pPr defTabSz="914400">
              <a:lnSpc>
                <a:spcPct val="90000"/>
              </a:lnSpc>
              <a:spcAft>
                <a:spcPts val="600"/>
              </a:spcAft>
              <a:buClr>
                <a:schemeClr val="accent1"/>
              </a:buClr>
              <a:buFont typeface="Calibri" panose="020F0502020204030204" pitchFamily="34" charset="0"/>
            </a:pPr>
            <a:endParaRPr lang="en-US" sz="1300" dirty="0">
              <a:solidFill>
                <a:srgbClr val="FFFFFF"/>
              </a:solidFill>
            </a:endParaRPr>
          </a:p>
        </p:txBody>
      </p:sp>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275" y="191414"/>
            <a:ext cx="4753590" cy="2750108"/>
          </a:xfrm>
          <a:prstGeom prst="rect">
            <a:avLst/>
          </a:prstGeom>
        </p:spPr>
      </p:pic>
    </p:spTree>
    <p:extLst>
      <p:ext uri="{BB962C8B-B14F-4D97-AF65-F5344CB8AC3E}">
        <p14:creationId xmlns:p14="http://schemas.microsoft.com/office/powerpoint/2010/main" val="36571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C4555E66-5AAF-46E1-9FC1-39650FCBED0E}"/>
              </a:ext>
            </a:extLst>
          </p:cNvPr>
          <p:cNvGraphicFramePr>
            <a:graphicFrameLocks/>
          </p:cNvGraphicFramePr>
          <p:nvPr>
            <p:extLst>
              <p:ext uri="{D42A27DB-BD31-4B8C-83A1-F6EECF244321}">
                <p14:modId xmlns:p14="http://schemas.microsoft.com/office/powerpoint/2010/main" val="4294223305"/>
              </p:ext>
            </p:extLst>
          </p:nvPr>
        </p:nvGraphicFramePr>
        <p:xfrm>
          <a:off x="549275" y="1406525"/>
          <a:ext cx="8013700" cy="386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39FD78C0-656B-46EC-8AB9-DB7B38FC7D6D}"/>
              </a:ext>
            </a:extLst>
          </p:cNvPr>
          <p:cNvSpPr txBox="1"/>
          <p:nvPr/>
        </p:nvSpPr>
        <p:spPr>
          <a:xfrm>
            <a:off x="549275" y="257175"/>
            <a:ext cx="8289925" cy="830997"/>
          </a:xfrm>
          <a:prstGeom prst="rect">
            <a:avLst/>
          </a:prstGeom>
          <a:noFill/>
        </p:spPr>
        <p:txBody>
          <a:bodyPr wrap="square" rtlCol="0">
            <a:spAutoFit/>
          </a:bodyPr>
          <a:lstStyle/>
          <a:p>
            <a:r>
              <a:rPr lang="it-IT" sz="2400" b="1" dirty="0">
                <a:solidFill>
                  <a:srgbClr val="FF0000"/>
                </a:solidFill>
              </a:rPr>
              <a:t>Parole associate al termine «Vocazione» (entro un elenco proposto)</a:t>
            </a:r>
          </a:p>
        </p:txBody>
      </p:sp>
      <p:sp>
        <p:nvSpPr>
          <p:cNvPr id="5" name="CasellaDiTesto 4">
            <a:extLst>
              <a:ext uri="{FF2B5EF4-FFF2-40B4-BE49-F238E27FC236}">
                <a16:creationId xmlns:a16="http://schemas.microsoft.com/office/drawing/2014/main" id="{0858F70B-0DC6-4220-AAB4-9254BC641C85}"/>
              </a:ext>
            </a:extLst>
          </p:cNvPr>
          <p:cNvSpPr txBox="1"/>
          <p:nvPr/>
        </p:nvSpPr>
        <p:spPr>
          <a:xfrm>
            <a:off x="4451350" y="5585678"/>
            <a:ext cx="4178300" cy="646331"/>
          </a:xfrm>
          <a:prstGeom prst="rect">
            <a:avLst/>
          </a:prstGeom>
          <a:noFill/>
        </p:spPr>
        <p:txBody>
          <a:bodyPr wrap="square" rtlCol="0">
            <a:spAutoFit/>
          </a:bodyPr>
          <a:lstStyle/>
          <a:p>
            <a:r>
              <a:rPr lang="it-IT" i="1" dirty="0">
                <a:solidFill>
                  <a:srgbClr val="002060"/>
                </a:solidFill>
              </a:rPr>
              <a:t>Cfr. Bonanomi, Introini, Pasqualini in Istituto Toniolo, a cura di, 2019</a:t>
            </a:r>
          </a:p>
        </p:txBody>
      </p:sp>
    </p:spTree>
    <p:extLst>
      <p:ext uri="{BB962C8B-B14F-4D97-AF65-F5344CB8AC3E}">
        <p14:creationId xmlns:p14="http://schemas.microsoft.com/office/powerpoint/2010/main" val="3141472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905E6EE-AEF5-4DFA-A4E4-E0AF16B96574}"/>
              </a:ext>
            </a:extLst>
          </p:cNvPr>
          <p:cNvSpPr txBox="1"/>
          <p:nvPr/>
        </p:nvSpPr>
        <p:spPr>
          <a:xfrm>
            <a:off x="333375" y="361950"/>
            <a:ext cx="8496300" cy="461665"/>
          </a:xfrm>
          <a:prstGeom prst="rect">
            <a:avLst/>
          </a:prstGeom>
          <a:noFill/>
        </p:spPr>
        <p:txBody>
          <a:bodyPr wrap="square" rtlCol="0">
            <a:spAutoFit/>
          </a:bodyPr>
          <a:lstStyle/>
          <a:p>
            <a:r>
              <a:rPr lang="it-IT" sz="2400" b="1" dirty="0">
                <a:solidFill>
                  <a:srgbClr val="FF0000"/>
                </a:solidFill>
              </a:rPr>
              <a:t>Fattori ritenuti cruciali per la realizzazione personale e di vita</a:t>
            </a:r>
          </a:p>
        </p:txBody>
      </p:sp>
      <p:graphicFrame>
        <p:nvGraphicFramePr>
          <p:cNvPr id="4" name="Grafico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562816158"/>
              </p:ext>
            </p:extLst>
          </p:nvPr>
        </p:nvGraphicFramePr>
        <p:xfrm>
          <a:off x="333374" y="1236365"/>
          <a:ext cx="8124825" cy="446911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a:extLst>
              <a:ext uri="{FF2B5EF4-FFF2-40B4-BE49-F238E27FC236}">
                <a16:creationId xmlns:a16="http://schemas.microsoft.com/office/drawing/2014/main" id="{B508C940-CCF2-4647-9C54-169144B7D855}"/>
              </a:ext>
            </a:extLst>
          </p:cNvPr>
          <p:cNvSpPr txBox="1"/>
          <p:nvPr/>
        </p:nvSpPr>
        <p:spPr>
          <a:xfrm>
            <a:off x="4295775" y="5705475"/>
            <a:ext cx="4848225" cy="646331"/>
          </a:xfrm>
          <a:prstGeom prst="rect">
            <a:avLst/>
          </a:prstGeom>
          <a:noFill/>
        </p:spPr>
        <p:txBody>
          <a:bodyPr wrap="square" rtlCol="0">
            <a:spAutoFit/>
          </a:bodyPr>
          <a:lstStyle/>
          <a:p>
            <a:r>
              <a:rPr lang="it-IT" i="1" dirty="0">
                <a:solidFill>
                  <a:srgbClr val="002060"/>
                </a:solidFill>
              </a:rPr>
              <a:t>Cfr. Bonanomi, Introini, Pasqualini in Istituto Toniolo, a cura di, 2019</a:t>
            </a:r>
          </a:p>
        </p:txBody>
      </p:sp>
    </p:spTree>
    <p:extLst>
      <p:ext uri="{BB962C8B-B14F-4D97-AF65-F5344CB8AC3E}">
        <p14:creationId xmlns:p14="http://schemas.microsoft.com/office/powerpoint/2010/main" val="51321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EB2F40-888A-4254-B1FF-F58B1F9C743C}"/>
              </a:ext>
            </a:extLst>
          </p:cNvPr>
          <p:cNvSpPr txBox="1"/>
          <p:nvPr/>
        </p:nvSpPr>
        <p:spPr>
          <a:xfrm>
            <a:off x="333375" y="504825"/>
            <a:ext cx="8077200" cy="6001643"/>
          </a:xfrm>
          <a:prstGeom prst="rect">
            <a:avLst/>
          </a:prstGeom>
          <a:noFill/>
        </p:spPr>
        <p:txBody>
          <a:bodyPr wrap="square" rtlCol="0">
            <a:spAutoFit/>
          </a:bodyPr>
          <a:lstStyle/>
          <a:p>
            <a:r>
              <a:rPr lang="it-IT" sz="2400" b="1" dirty="0">
                <a:solidFill>
                  <a:srgbClr val="FF0000"/>
                </a:solidFill>
              </a:rPr>
              <a:t>Testi di riferimento</a:t>
            </a:r>
          </a:p>
          <a:p>
            <a:endParaRPr lang="it-IT" dirty="0"/>
          </a:p>
          <a:p>
            <a:pPr marL="285750" indent="-285750">
              <a:buFont typeface="Arial" panose="020B0604020202020204" pitchFamily="34" charset="0"/>
              <a:buChar char="•"/>
            </a:pPr>
            <a:r>
              <a:rPr lang="it-IT" b="1" dirty="0">
                <a:solidFill>
                  <a:srgbClr val="002060"/>
                </a:solidFill>
              </a:rPr>
              <a:t>Arcidiocesi di Milano (a cura di), Accanto ai Giovani. Il tesoro prezioso per un accompagnamento spirituale oggi, Centro Ambrosiano, Milano 2018</a:t>
            </a:r>
          </a:p>
          <a:p>
            <a:pPr marL="285750" indent="-285750">
              <a:buFont typeface="Arial" panose="020B0604020202020204" pitchFamily="34" charset="0"/>
              <a:buChar char="•"/>
            </a:pPr>
            <a:endParaRPr lang="it-IT" b="1" dirty="0">
              <a:solidFill>
                <a:srgbClr val="002060"/>
              </a:solidFill>
            </a:endParaRPr>
          </a:p>
          <a:p>
            <a:pPr marL="285750" indent="-285750">
              <a:buFont typeface="Arial" panose="020B0604020202020204" pitchFamily="34" charset="0"/>
              <a:buChar char="•"/>
            </a:pPr>
            <a:r>
              <a:rPr lang="it-IT" b="1" dirty="0">
                <a:solidFill>
                  <a:srgbClr val="002060"/>
                </a:solidFill>
              </a:rPr>
              <a:t>R. Bichi, P. Bignardi (a cura di), Dio a Modo mio. Giovani e Fede in Italia, Vita e Pensiero, Milano 2015</a:t>
            </a:r>
          </a:p>
          <a:p>
            <a:pPr marL="285750" indent="-285750">
              <a:buFont typeface="Arial" panose="020B0604020202020204" pitchFamily="34" charset="0"/>
              <a:buChar char="•"/>
            </a:pPr>
            <a:endParaRPr lang="it-IT" b="1" dirty="0">
              <a:solidFill>
                <a:srgbClr val="002060"/>
              </a:solidFill>
            </a:endParaRPr>
          </a:p>
          <a:p>
            <a:pPr marL="285750" indent="-285750">
              <a:buFont typeface="Arial" panose="020B0604020202020204" pitchFamily="34" charset="0"/>
              <a:buChar char="•"/>
            </a:pPr>
            <a:r>
              <a:rPr lang="it-IT" b="1" dirty="0">
                <a:solidFill>
                  <a:srgbClr val="002060"/>
                </a:solidFill>
              </a:rPr>
              <a:t>Istituto G. Toniolo (a cura di), </a:t>
            </a:r>
            <a:r>
              <a:rPr lang="it-IT" b="1" i="1" dirty="0">
                <a:solidFill>
                  <a:srgbClr val="002060"/>
                </a:solidFill>
              </a:rPr>
              <a:t>La condizione giovanile in Italia. Rapporto Giovani 2019</a:t>
            </a:r>
            <a:r>
              <a:rPr lang="it-IT" b="1" dirty="0">
                <a:solidFill>
                  <a:srgbClr val="002060"/>
                </a:solidFill>
              </a:rPr>
              <a:t>, Il Mulino, Bologna 2019</a:t>
            </a:r>
          </a:p>
          <a:p>
            <a:pPr marL="285750" indent="-285750">
              <a:buFont typeface="Arial" panose="020B0604020202020204" pitchFamily="34" charset="0"/>
              <a:buChar char="•"/>
            </a:pPr>
            <a:endParaRPr lang="it-IT" b="1" dirty="0">
              <a:solidFill>
                <a:srgbClr val="002060"/>
              </a:solidFill>
            </a:endParaRPr>
          </a:p>
          <a:p>
            <a:pPr marL="285750" indent="-285750">
              <a:buFont typeface="Arial" panose="020B0604020202020204" pitchFamily="34" charset="0"/>
              <a:buChar char="•"/>
            </a:pPr>
            <a:r>
              <a:rPr lang="it-IT" b="1" dirty="0">
                <a:solidFill>
                  <a:srgbClr val="002060"/>
                </a:solidFill>
              </a:rPr>
              <a:t>Istituto G. Toniolo (a cura di), </a:t>
            </a:r>
            <a:r>
              <a:rPr lang="it-IT" b="1" i="1" dirty="0">
                <a:solidFill>
                  <a:srgbClr val="002060"/>
                </a:solidFill>
              </a:rPr>
              <a:t>La condizione giovanile in Italia. Rapporto Giovani 2018</a:t>
            </a:r>
            <a:r>
              <a:rPr lang="it-IT" b="1" dirty="0">
                <a:solidFill>
                  <a:srgbClr val="002060"/>
                </a:solidFill>
              </a:rPr>
              <a:t>, Il Mulino, Bologna 2018</a:t>
            </a:r>
          </a:p>
          <a:p>
            <a:pPr marL="285750" indent="-285750">
              <a:buFont typeface="Arial" panose="020B0604020202020204" pitchFamily="34" charset="0"/>
              <a:buChar char="•"/>
            </a:pPr>
            <a:endParaRPr lang="it-IT" b="1" dirty="0">
              <a:solidFill>
                <a:srgbClr val="002060"/>
              </a:solidFill>
            </a:endParaRPr>
          </a:p>
          <a:p>
            <a:pPr marL="285750" indent="-285750">
              <a:buFont typeface="Arial" panose="020B0604020202020204" pitchFamily="34" charset="0"/>
              <a:buChar char="•"/>
            </a:pPr>
            <a:r>
              <a:rPr lang="it-IT" b="1" dirty="0">
                <a:solidFill>
                  <a:srgbClr val="002060"/>
                </a:solidFill>
              </a:rPr>
              <a:t>Istituto G. Toniolo (a cura di), </a:t>
            </a:r>
            <a:r>
              <a:rPr lang="it-IT" b="1" i="1" dirty="0">
                <a:solidFill>
                  <a:srgbClr val="002060"/>
                </a:solidFill>
              </a:rPr>
              <a:t>Giovani ai tempi del Coronavirus. Una generazione in lockdown che sogna un futuro diverso</a:t>
            </a:r>
            <a:r>
              <a:rPr lang="it-IT" b="1" dirty="0">
                <a:solidFill>
                  <a:srgbClr val="002060"/>
                </a:solidFill>
              </a:rPr>
              <a:t>, Vita e Pensiero, Milano 2020</a:t>
            </a:r>
          </a:p>
          <a:p>
            <a:pPr marL="285750" indent="-285750">
              <a:buFont typeface="Arial" panose="020B0604020202020204" pitchFamily="34" charset="0"/>
              <a:buChar char="•"/>
            </a:pPr>
            <a:endParaRPr lang="it-IT" b="1" dirty="0">
              <a:solidFill>
                <a:srgbClr val="002060"/>
              </a:solidFill>
            </a:endParaRPr>
          </a:p>
          <a:p>
            <a:pPr marL="285750" indent="-285750">
              <a:buFont typeface="Arial" panose="020B0604020202020204" pitchFamily="34" charset="0"/>
              <a:buChar char="•"/>
            </a:pPr>
            <a:endParaRPr lang="it-IT" b="1" dirty="0">
              <a:solidFill>
                <a:srgbClr val="002060"/>
              </a:solidFill>
            </a:endParaRPr>
          </a:p>
          <a:p>
            <a:endParaRPr lang="it-IT" dirty="0"/>
          </a:p>
          <a:p>
            <a:endParaRPr lang="it-IT" dirty="0"/>
          </a:p>
        </p:txBody>
      </p:sp>
    </p:spTree>
    <p:extLst>
      <p:ext uri="{BB962C8B-B14F-4D97-AF65-F5344CB8AC3E}">
        <p14:creationId xmlns:p14="http://schemas.microsoft.com/office/powerpoint/2010/main" val="340935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538123" y="967710"/>
            <a:ext cx="8064896" cy="4680520"/>
            <a:chOff x="251520" y="1104188"/>
            <a:chExt cx="8064896" cy="4680520"/>
          </a:xfrm>
        </p:grpSpPr>
        <p:grpSp>
          <p:nvGrpSpPr>
            <p:cNvPr id="17" name="Gruppo 16"/>
            <p:cNvGrpSpPr/>
            <p:nvPr/>
          </p:nvGrpSpPr>
          <p:grpSpPr>
            <a:xfrm>
              <a:off x="251520" y="1104188"/>
              <a:ext cx="6696744" cy="4680520"/>
              <a:chOff x="827584" y="962303"/>
              <a:chExt cx="6696744" cy="4680520"/>
            </a:xfrm>
          </p:grpSpPr>
          <p:sp>
            <p:nvSpPr>
              <p:cNvPr id="31" name="Rettangolo 30"/>
              <p:cNvSpPr/>
              <p:nvPr/>
            </p:nvSpPr>
            <p:spPr>
              <a:xfrm>
                <a:off x="827584" y="962303"/>
                <a:ext cx="6696744" cy="46805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691680" y="269951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3131840" y="269951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4572000" y="4154185"/>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3131840" y="4154185"/>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1691680" y="414908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6012160" y="2679147"/>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6012160" y="417670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4596160" y="2666323"/>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1691680" y="1277144"/>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a:off x="3129789" y="1277144"/>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p:cNvSpPr/>
              <p:nvPr/>
            </p:nvSpPr>
            <p:spPr>
              <a:xfrm>
                <a:off x="4572000" y="1277144"/>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p:cNvSpPr/>
              <p:nvPr/>
            </p:nvSpPr>
            <p:spPr>
              <a:xfrm>
                <a:off x="6012160" y="1277144"/>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Freccia a destra 17"/>
            <p:cNvSpPr/>
            <p:nvPr/>
          </p:nvSpPr>
          <p:spPr>
            <a:xfrm>
              <a:off x="6936297" y="2679274"/>
              <a:ext cx="1380119" cy="9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a:off x="1835696" y="170080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a:off x="1869649" y="307306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p:cNvSpPr/>
            <p:nvPr/>
          </p:nvSpPr>
          <p:spPr>
            <a:xfrm>
              <a:off x="1869649" y="4542993"/>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a:off x="3264294" y="170919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3275856" y="3093423"/>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3296275" y="4570613"/>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p:cNvSpPr/>
            <p:nvPr/>
          </p:nvSpPr>
          <p:spPr>
            <a:xfrm>
              <a:off x="4740176" y="1671057"/>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25"/>
            <p:cNvSpPr/>
            <p:nvPr/>
          </p:nvSpPr>
          <p:spPr>
            <a:xfrm>
              <a:off x="4740176" y="307306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p:cNvSpPr/>
            <p:nvPr/>
          </p:nvSpPr>
          <p:spPr>
            <a:xfrm>
              <a:off x="4740176" y="4570613"/>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p:cNvSpPr/>
            <p:nvPr/>
          </p:nvSpPr>
          <p:spPr>
            <a:xfrm>
              <a:off x="6156176" y="1650795"/>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destra 28"/>
            <p:cNvSpPr/>
            <p:nvPr/>
          </p:nvSpPr>
          <p:spPr>
            <a:xfrm>
              <a:off x="6156176" y="3093423"/>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ccia a destra 29"/>
            <p:cNvSpPr/>
            <p:nvPr/>
          </p:nvSpPr>
          <p:spPr>
            <a:xfrm>
              <a:off x="6156176" y="4570996"/>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69252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74CC1C6-82EA-42FD-BAE7-75FB8A4741CE}"/>
              </a:ext>
            </a:extLst>
          </p:cNvPr>
          <p:cNvSpPr txBox="1"/>
          <p:nvPr/>
        </p:nvSpPr>
        <p:spPr>
          <a:xfrm>
            <a:off x="304800" y="600075"/>
            <a:ext cx="8515350" cy="2954655"/>
          </a:xfrm>
          <a:prstGeom prst="rect">
            <a:avLst/>
          </a:prstGeom>
          <a:noFill/>
        </p:spPr>
        <p:txBody>
          <a:bodyPr wrap="square" rtlCol="0">
            <a:spAutoFit/>
          </a:bodyPr>
          <a:lstStyle/>
          <a:p>
            <a:r>
              <a:rPr lang="it-IT" sz="2400" b="1" dirty="0">
                <a:solidFill>
                  <a:srgbClr val="FF0000"/>
                </a:solidFill>
              </a:rPr>
              <a:t>Società individualizzata</a:t>
            </a:r>
          </a:p>
          <a:p>
            <a:endParaRPr lang="it-IT" dirty="0"/>
          </a:p>
          <a:p>
            <a:pPr marL="342900" indent="-342900">
              <a:buFont typeface="+mj-lt"/>
              <a:buAutoNum type="arabicPeriod"/>
            </a:pPr>
            <a:r>
              <a:rPr lang="it-IT" b="1" dirty="0">
                <a:solidFill>
                  <a:srgbClr val="002060"/>
                </a:solidFill>
              </a:rPr>
              <a:t>Decostruzione dei modelli di comportamento istituzionali e dei «collettivi» che formavano la società «moderna»</a:t>
            </a:r>
          </a:p>
          <a:p>
            <a:pPr marL="342900" indent="-342900">
              <a:buAutoNum type="arabicPeriod"/>
            </a:pPr>
            <a:endParaRPr lang="it-IT" b="1" dirty="0">
              <a:solidFill>
                <a:srgbClr val="002060"/>
              </a:solidFill>
            </a:endParaRPr>
          </a:p>
          <a:p>
            <a:pPr marL="342900" indent="-342900">
              <a:buAutoNum type="arabicPeriod"/>
            </a:pPr>
            <a:r>
              <a:rPr lang="it-IT" b="1" dirty="0">
                <a:solidFill>
                  <a:srgbClr val="002060"/>
                </a:solidFill>
              </a:rPr>
              <a:t>Ricerca «privatizzata» e «a menù» del «senso» (modello «playlist: scelgo e combino le cose che mi piacciono di più)</a:t>
            </a:r>
          </a:p>
          <a:p>
            <a:pPr marL="342900" indent="-342900">
              <a:buAutoNum type="arabicPeriod"/>
            </a:pPr>
            <a:endParaRPr lang="it-IT" b="1" dirty="0">
              <a:solidFill>
                <a:srgbClr val="002060"/>
              </a:solidFill>
            </a:endParaRPr>
          </a:p>
          <a:p>
            <a:pPr marL="342900" indent="-342900">
              <a:buAutoNum type="arabicPeriod"/>
            </a:pPr>
            <a:r>
              <a:rPr lang="it-IT" b="1" dirty="0">
                <a:solidFill>
                  <a:srgbClr val="002060"/>
                </a:solidFill>
              </a:rPr>
              <a:t>Primato «estetico»: mi interessa di più ciò che tocca la sfera emotiva o il «sé profondo»</a:t>
            </a:r>
          </a:p>
        </p:txBody>
      </p:sp>
    </p:spTree>
    <p:extLst>
      <p:ext uri="{BB962C8B-B14F-4D97-AF65-F5344CB8AC3E}">
        <p14:creationId xmlns:p14="http://schemas.microsoft.com/office/powerpoint/2010/main" val="265805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0793" y="0"/>
            <a:ext cx="7416824" cy="584775"/>
          </a:xfrm>
          <a:prstGeom prst="rect">
            <a:avLst/>
          </a:prstGeom>
          <a:noFill/>
        </p:spPr>
        <p:txBody>
          <a:bodyPr wrap="square" rtlCol="0">
            <a:spAutoFit/>
          </a:bodyPr>
          <a:lstStyle/>
          <a:p>
            <a:r>
              <a:rPr lang="it-IT" sz="3200" b="1" dirty="0">
                <a:solidFill>
                  <a:srgbClr val="C00000"/>
                </a:solidFill>
              </a:rPr>
              <a:t>Frammentazione sociale: una definizione </a:t>
            </a:r>
          </a:p>
        </p:txBody>
      </p:sp>
      <p:sp>
        <p:nvSpPr>
          <p:cNvPr id="3" name="Segnaposto contenuto 2"/>
          <p:cNvSpPr txBox="1">
            <a:spLocks/>
          </p:cNvSpPr>
          <p:nvPr/>
        </p:nvSpPr>
        <p:spPr>
          <a:xfrm>
            <a:off x="249205" y="725704"/>
            <a:ext cx="7620000" cy="256236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i="1" dirty="0"/>
              <a:t>«Il vero pericolo [nella società contemporanea] non è tanto un effettivo controllo dispotico ma quello di una frammentazione. Il rischio è cioè quello di trovarsi di fronte a una popolazione sempre meno capace di darsi una finalità comune e di realizzarla. La frammentazione ha luogo quando gli esseri umani giungono a vedere se stessi in termini sempre più atomistici, ovvero come individui sempre meno legati ai loro concittadini da una comunanza di progetti e di fedeltà» (C. Taylor, 1993, cit. in Cesareo-</a:t>
            </a:r>
            <a:r>
              <a:rPr lang="it-IT" i="1" dirty="0" err="1"/>
              <a:t>Vaccarini</a:t>
            </a:r>
            <a:r>
              <a:rPr lang="it-IT" i="1" dirty="0"/>
              <a:t>, 2006)</a:t>
            </a:r>
          </a:p>
        </p:txBody>
      </p:sp>
      <p:pic>
        <p:nvPicPr>
          <p:cNvPr id="4" name="Immagine 3" descr="Immagine che contiene testo, arancia&#10;&#10;Descrizione generata automaticamente">
            <a:extLst>
              <a:ext uri="{FF2B5EF4-FFF2-40B4-BE49-F238E27FC236}">
                <a16:creationId xmlns:a16="http://schemas.microsoft.com/office/drawing/2014/main" id="{CF5037EE-8578-4BF4-B491-3F1FDB0C5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235" y="3429000"/>
            <a:ext cx="2752765" cy="2945346"/>
          </a:xfrm>
          <a:prstGeom prst="rect">
            <a:avLst/>
          </a:prstGeom>
        </p:spPr>
      </p:pic>
      <p:sp>
        <p:nvSpPr>
          <p:cNvPr id="5" name="CasellaDiTesto 4">
            <a:extLst>
              <a:ext uri="{FF2B5EF4-FFF2-40B4-BE49-F238E27FC236}">
                <a16:creationId xmlns:a16="http://schemas.microsoft.com/office/drawing/2014/main" id="{15B651F6-F230-4E46-9AFD-89FD600D9A8D}"/>
              </a:ext>
            </a:extLst>
          </p:cNvPr>
          <p:cNvSpPr txBox="1"/>
          <p:nvPr/>
        </p:nvSpPr>
        <p:spPr>
          <a:xfrm>
            <a:off x="1619250" y="4581525"/>
            <a:ext cx="4448175" cy="461665"/>
          </a:xfrm>
          <a:prstGeom prst="rect">
            <a:avLst/>
          </a:prstGeom>
          <a:noFill/>
        </p:spPr>
        <p:txBody>
          <a:bodyPr wrap="square" rtlCol="0">
            <a:spAutoFit/>
          </a:bodyPr>
          <a:lstStyle/>
          <a:p>
            <a:r>
              <a:rPr lang="it-IT" sz="2400" b="1" i="1" dirty="0">
                <a:solidFill>
                  <a:srgbClr val="FF0000"/>
                </a:solidFill>
              </a:rPr>
              <a:t>Anche Dio è «a modo mio»</a:t>
            </a:r>
          </a:p>
        </p:txBody>
      </p:sp>
    </p:spTree>
    <p:extLst>
      <p:ext uri="{BB962C8B-B14F-4D97-AF65-F5344CB8AC3E}">
        <p14:creationId xmlns:p14="http://schemas.microsoft.com/office/powerpoint/2010/main" val="274127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045948" y="0"/>
            <a:ext cx="7524836" cy="5966596"/>
            <a:chOff x="827584" y="126700"/>
            <a:chExt cx="7524836" cy="5966596"/>
          </a:xfrm>
        </p:grpSpPr>
        <p:sp>
          <p:nvSpPr>
            <p:cNvPr id="3" name="Rettangolo 2"/>
            <p:cNvSpPr/>
            <p:nvPr/>
          </p:nvSpPr>
          <p:spPr>
            <a:xfrm>
              <a:off x="827584" y="897178"/>
              <a:ext cx="6948772" cy="4980093"/>
            </a:xfrm>
            <a:prstGeom prst="rect">
              <a:avLst/>
            </a:pr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331640" y="2276872"/>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676971" y="2202935"/>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338071" y="4191686"/>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048688" y="5301208"/>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331640" y="3625887"/>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7632340" y="303043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496260" y="5085183"/>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466466" y="2238342"/>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331640" y="692696"/>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2591780" y="1340768"/>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698111" y="66676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292080" y="1088740"/>
              <a:ext cx="720080"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2051720" y="3822518"/>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418191" y="2449802"/>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rot="16200000">
              <a:off x="2145403" y="4847866"/>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16200000">
              <a:off x="5556350" y="4595600"/>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rot="19176414">
              <a:off x="3827451" y="3953504"/>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p:cNvSpPr/>
            <p:nvPr/>
          </p:nvSpPr>
          <p:spPr>
            <a:xfrm rot="5400000">
              <a:off x="1368032" y="1552228"/>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rot="16200000">
              <a:off x="3788121" y="212146"/>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10800000">
              <a:off x="7092280" y="3202640"/>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rot="19176414">
              <a:off x="6108974" y="1943866"/>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p:cNvSpPr/>
            <p:nvPr/>
          </p:nvSpPr>
          <p:spPr>
            <a:xfrm rot="8128700">
              <a:off x="1046079" y="2920945"/>
              <a:ext cx="540060"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7073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911093332"/>
              </p:ext>
            </p:extLst>
          </p:nvPr>
        </p:nvGraphicFramePr>
        <p:xfrm>
          <a:off x="1331640" y="1340768"/>
          <a:ext cx="587997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736979" y="436728"/>
            <a:ext cx="6474637" cy="584775"/>
          </a:xfrm>
          <a:prstGeom prst="rect">
            <a:avLst/>
          </a:prstGeom>
          <a:noFill/>
        </p:spPr>
        <p:txBody>
          <a:bodyPr wrap="square" rtlCol="0">
            <a:spAutoFit/>
          </a:bodyPr>
          <a:lstStyle/>
          <a:p>
            <a:r>
              <a:rPr lang="it-IT" sz="3200" b="1" dirty="0">
                <a:solidFill>
                  <a:srgbClr val="FF0000"/>
                </a:solidFill>
              </a:rPr>
              <a:t>Ieri (ai tempi della «società»)</a:t>
            </a:r>
            <a:endParaRPr lang="it-IT" b="1" dirty="0">
              <a:solidFill>
                <a:srgbClr val="FF0000"/>
              </a:solidFill>
            </a:endParaRPr>
          </a:p>
        </p:txBody>
      </p:sp>
    </p:spTree>
    <p:extLst>
      <p:ext uri="{BB962C8B-B14F-4D97-AF65-F5344CB8AC3E}">
        <p14:creationId xmlns:p14="http://schemas.microsoft.com/office/powerpoint/2010/main" val="79748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267119364"/>
              </p:ext>
            </p:extLst>
          </p:nvPr>
        </p:nvGraphicFramePr>
        <p:xfrm>
          <a:off x="881264" y="667182"/>
          <a:ext cx="587997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463902" y="205517"/>
            <a:ext cx="7615451" cy="461665"/>
          </a:xfrm>
          <a:prstGeom prst="rect">
            <a:avLst/>
          </a:prstGeom>
          <a:noFill/>
        </p:spPr>
        <p:txBody>
          <a:bodyPr wrap="square" rtlCol="0">
            <a:spAutoFit/>
          </a:bodyPr>
          <a:lstStyle/>
          <a:p>
            <a:r>
              <a:rPr lang="it-IT" sz="2400" b="1" dirty="0">
                <a:solidFill>
                  <a:srgbClr val="FF0000"/>
                </a:solidFill>
              </a:rPr>
              <a:t>Oggi (ai tempi della «fine della società»)</a:t>
            </a:r>
            <a:endParaRPr lang="it-IT" sz="1400" b="1" dirty="0">
              <a:solidFill>
                <a:srgbClr val="FF0000"/>
              </a:solidFill>
            </a:endParaRPr>
          </a:p>
        </p:txBody>
      </p:sp>
      <p:sp>
        <p:nvSpPr>
          <p:cNvPr id="4" name="CasellaDiTesto 3"/>
          <p:cNvSpPr txBox="1"/>
          <p:nvPr/>
        </p:nvSpPr>
        <p:spPr>
          <a:xfrm>
            <a:off x="1869418" y="5470482"/>
            <a:ext cx="7137779" cy="707886"/>
          </a:xfrm>
          <a:prstGeom prst="rect">
            <a:avLst/>
          </a:prstGeom>
          <a:noFill/>
        </p:spPr>
        <p:txBody>
          <a:bodyPr wrap="square" rtlCol="0">
            <a:spAutoFit/>
          </a:bodyPr>
          <a:lstStyle/>
          <a:p>
            <a:pPr algn="r"/>
            <a:r>
              <a:rPr lang="it-IT" sz="2000" b="1" i="1" dirty="0">
                <a:solidFill>
                  <a:srgbClr val="002060"/>
                </a:solidFill>
              </a:rPr>
              <a:t>Secolarizzazione come </a:t>
            </a:r>
            <a:r>
              <a:rPr lang="it-IT" sz="2000" b="1" i="1" dirty="0">
                <a:solidFill>
                  <a:srgbClr val="FF0000"/>
                </a:solidFill>
              </a:rPr>
              <a:t>de-istituzionalizzazione</a:t>
            </a:r>
            <a:r>
              <a:rPr lang="it-IT" sz="2000" b="1" i="1" dirty="0">
                <a:solidFill>
                  <a:srgbClr val="002060"/>
                </a:solidFill>
              </a:rPr>
              <a:t>: la perdita di «peso istituzionale non riguarda solo la sfera del religioso»</a:t>
            </a:r>
          </a:p>
        </p:txBody>
      </p:sp>
      <p:sp>
        <p:nvSpPr>
          <p:cNvPr id="5" name="CasellaDiTesto 4"/>
          <p:cNvSpPr txBox="1"/>
          <p:nvPr/>
        </p:nvSpPr>
        <p:spPr>
          <a:xfrm>
            <a:off x="3438910" y="4285397"/>
            <a:ext cx="5568287" cy="923330"/>
          </a:xfrm>
          <a:prstGeom prst="rect">
            <a:avLst/>
          </a:prstGeom>
          <a:noFill/>
        </p:spPr>
        <p:txBody>
          <a:bodyPr wrap="square" rtlCol="0">
            <a:spAutoFit/>
          </a:bodyPr>
          <a:lstStyle/>
          <a:p>
            <a:pPr algn="r"/>
            <a:r>
              <a:rPr lang="it-IT" b="1" dirty="0">
                <a:solidFill>
                  <a:schemeClr val="tx2"/>
                </a:solidFill>
              </a:rPr>
              <a:t>Centralità </a:t>
            </a:r>
            <a:r>
              <a:rPr lang="it-IT" b="1" dirty="0">
                <a:solidFill>
                  <a:srgbClr val="FF0000"/>
                </a:solidFill>
              </a:rPr>
              <a:t>dell’esperienza soggettiva </a:t>
            </a:r>
            <a:r>
              <a:rPr lang="it-IT" b="1" dirty="0">
                <a:solidFill>
                  <a:schemeClr val="tx2"/>
                </a:solidFill>
              </a:rPr>
              <a:t>e dell’emotività: quello che mi va, fin che mi va, fin che mi dà esperienze intense</a:t>
            </a:r>
          </a:p>
        </p:txBody>
      </p:sp>
    </p:spTree>
    <p:extLst>
      <p:ext uri="{BB962C8B-B14F-4D97-AF65-F5344CB8AC3E}">
        <p14:creationId xmlns:p14="http://schemas.microsoft.com/office/powerpoint/2010/main" val="3143833665"/>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1107</TotalTime>
  <Words>2789</Words>
  <Application>Microsoft Office PowerPoint</Application>
  <PresentationFormat>Presentazione su schermo (4:3)</PresentationFormat>
  <Paragraphs>363</Paragraphs>
  <Slides>38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Times New Roman</vt:lpstr>
      <vt:lpstr>TrebuchetMS</vt:lpstr>
      <vt:lpstr>Retrospettivo</vt:lpstr>
      <vt:lpstr>«Ricerca del senso e dinamica delle scelte nei giovani oggi: resistenze e potenzialità»    Bologna, 18 ottobre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Una  «Agenzia per il lavoro»</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Giovani e fede   nelle ricerche dell’Osservatorio Giovani dell’Istituto G. Toniolo di Milano</dc:title>
  <dc:creator>Introini Fabio (fabio.introini)</dc:creator>
  <cp:lastModifiedBy>Utente</cp:lastModifiedBy>
  <cp:revision>70</cp:revision>
  <cp:lastPrinted>2020-12-02T08:15:59Z</cp:lastPrinted>
  <dcterms:created xsi:type="dcterms:W3CDTF">2020-12-02T07:12:04Z</dcterms:created>
  <dcterms:modified xsi:type="dcterms:W3CDTF">2021-10-26T18:12:33Z</dcterms:modified>
</cp:coreProperties>
</file>