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60" r:id="rId7"/>
    <p:sldId id="263" r:id="rId8"/>
    <p:sldId id="264" r:id="rId9"/>
    <p:sldId id="265"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1" r:id="rId24"/>
    <p:sldId id="280"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14" autoAdjust="0"/>
    <p:restoredTop sz="94660"/>
  </p:normalViewPr>
  <p:slideViewPr>
    <p:cSldViewPr snapToGrid="0">
      <p:cViewPr varScale="1">
        <p:scale>
          <a:sx n="72" d="100"/>
          <a:sy n="72" d="100"/>
        </p:scale>
        <p:origin x="62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34D4B1-B967-F36A-CA8E-1FBB682F02E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53220CD-644B-9D6F-84A0-D88F4E58B2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22602E4-7AB3-71FC-FE68-DB6552F509A1}"/>
              </a:ext>
            </a:extLst>
          </p:cNvPr>
          <p:cNvSpPr>
            <a:spLocks noGrp="1"/>
          </p:cNvSpPr>
          <p:nvPr>
            <p:ph type="dt" sz="half" idx="10"/>
          </p:nvPr>
        </p:nvSpPr>
        <p:spPr/>
        <p:txBody>
          <a:bodyPr/>
          <a:lstStyle/>
          <a:p>
            <a:fld id="{BF90F5A6-13AC-4661-8351-154A5EB12402}" type="datetimeFigureOut">
              <a:rPr lang="it-IT" smtClean="0"/>
              <a:t>09/04/2024</a:t>
            </a:fld>
            <a:endParaRPr lang="it-IT"/>
          </a:p>
        </p:txBody>
      </p:sp>
      <p:sp>
        <p:nvSpPr>
          <p:cNvPr id="5" name="Segnaposto piè di pagina 4">
            <a:extLst>
              <a:ext uri="{FF2B5EF4-FFF2-40B4-BE49-F238E27FC236}">
                <a16:creationId xmlns:a16="http://schemas.microsoft.com/office/drawing/2014/main" id="{CCCA3B74-417D-222E-B4DE-6B689B4676F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30058F0-9576-60FC-07C4-C451A8331530}"/>
              </a:ext>
            </a:extLst>
          </p:cNvPr>
          <p:cNvSpPr>
            <a:spLocks noGrp="1"/>
          </p:cNvSpPr>
          <p:nvPr>
            <p:ph type="sldNum" sz="quarter" idx="12"/>
          </p:nvPr>
        </p:nvSpPr>
        <p:spPr/>
        <p:txBody>
          <a:bodyPr/>
          <a:lstStyle/>
          <a:p>
            <a:fld id="{3DFBE6D0-CDC8-4CA5-B8A4-6B3E778BA1FB}" type="slidenum">
              <a:rPr lang="it-IT" smtClean="0"/>
              <a:t>‹N›</a:t>
            </a:fld>
            <a:endParaRPr lang="it-IT"/>
          </a:p>
        </p:txBody>
      </p:sp>
    </p:spTree>
    <p:extLst>
      <p:ext uri="{BB962C8B-B14F-4D97-AF65-F5344CB8AC3E}">
        <p14:creationId xmlns:p14="http://schemas.microsoft.com/office/powerpoint/2010/main" val="1969292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300156-A3CA-8C69-77B8-26D0FC85E9B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FE9C4E8-1A31-58B4-D35D-B4679770628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5A07B5E-7B21-C090-21C4-2829D42A94CE}"/>
              </a:ext>
            </a:extLst>
          </p:cNvPr>
          <p:cNvSpPr>
            <a:spLocks noGrp="1"/>
          </p:cNvSpPr>
          <p:nvPr>
            <p:ph type="dt" sz="half" idx="10"/>
          </p:nvPr>
        </p:nvSpPr>
        <p:spPr/>
        <p:txBody>
          <a:bodyPr/>
          <a:lstStyle/>
          <a:p>
            <a:fld id="{BF90F5A6-13AC-4661-8351-154A5EB12402}" type="datetimeFigureOut">
              <a:rPr lang="it-IT" smtClean="0"/>
              <a:t>09/04/2024</a:t>
            </a:fld>
            <a:endParaRPr lang="it-IT"/>
          </a:p>
        </p:txBody>
      </p:sp>
      <p:sp>
        <p:nvSpPr>
          <p:cNvPr id="5" name="Segnaposto piè di pagina 4">
            <a:extLst>
              <a:ext uri="{FF2B5EF4-FFF2-40B4-BE49-F238E27FC236}">
                <a16:creationId xmlns:a16="http://schemas.microsoft.com/office/drawing/2014/main" id="{0F883780-A782-CEF5-8E6D-F635978FD49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82FA7D3-B801-EDCA-D419-04FF1E83BAB1}"/>
              </a:ext>
            </a:extLst>
          </p:cNvPr>
          <p:cNvSpPr>
            <a:spLocks noGrp="1"/>
          </p:cNvSpPr>
          <p:nvPr>
            <p:ph type="sldNum" sz="quarter" idx="12"/>
          </p:nvPr>
        </p:nvSpPr>
        <p:spPr/>
        <p:txBody>
          <a:bodyPr/>
          <a:lstStyle/>
          <a:p>
            <a:fld id="{3DFBE6D0-CDC8-4CA5-B8A4-6B3E778BA1FB}" type="slidenum">
              <a:rPr lang="it-IT" smtClean="0"/>
              <a:t>‹N›</a:t>
            </a:fld>
            <a:endParaRPr lang="it-IT"/>
          </a:p>
        </p:txBody>
      </p:sp>
    </p:spTree>
    <p:extLst>
      <p:ext uri="{BB962C8B-B14F-4D97-AF65-F5344CB8AC3E}">
        <p14:creationId xmlns:p14="http://schemas.microsoft.com/office/powerpoint/2010/main" val="2767357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55FD96F-FAF8-7C5A-2724-E2F8DB051B2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B6FDA79-6159-80AE-CA17-E5B2F4B05A7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846F389-295D-300B-C91A-2E2B1AF2CB08}"/>
              </a:ext>
            </a:extLst>
          </p:cNvPr>
          <p:cNvSpPr>
            <a:spLocks noGrp="1"/>
          </p:cNvSpPr>
          <p:nvPr>
            <p:ph type="dt" sz="half" idx="10"/>
          </p:nvPr>
        </p:nvSpPr>
        <p:spPr/>
        <p:txBody>
          <a:bodyPr/>
          <a:lstStyle/>
          <a:p>
            <a:fld id="{BF90F5A6-13AC-4661-8351-154A5EB12402}" type="datetimeFigureOut">
              <a:rPr lang="it-IT" smtClean="0"/>
              <a:t>09/04/2024</a:t>
            </a:fld>
            <a:endParaRPr lang="it-IT"/>
          </a:p>
        </p:txBody>
      </p:sp>
      <p:sp>
        <p:nvSpPr>
          <p:cNvPr id="5" name="Segnaposto piè di pagina 4">
            <a:extLst>
              <a:ext uri="{FF2B5EF4-FFF2-40B4-BE49-F238E27FC236}">
                <a16:creationId xmlns:a16="http://schemas.microsoft.com/office/drawing/2014/main" id="{AA42A4E9-1D2C-DB87-E92A-047F8B7E4D9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3DAC651-0A52-F97B-15D2-0B8AEFE11AA5}"/>
              </a:ext>
            </a:extLst>
          </p:cNvPr>
          <p:cNvSpPr>
            <a:spLocks noGrp="1"/>
          </p:cNvSpPr>
          <p:nvPr>
            <p:ph type="sldNum" sz="quarter" idx="12"/>
          </p:nvPr>
        </p:nvSpPr>
        <p:spPr/>
        <p:txBody>
          <a:bodyPr/>
          <a:lstStyle/>
          <a:p>
            <a:fld id="{3DFBE6D0-CDC8-4CA5-B8A4-6B3E778BA1FB}" type="slidenum">
              <a:rPr lang="it-IT" smtClean="0"/>
              <a:t>‹N›</a:t>
            </a:fld>
            <a:endParaRPr lang="it-IT"/>
          </a:p>
        </p:txBody>
      </p:sp>
    </p:spTree>
    <p:extLst>
      <p:ext uri="{BB962C8B-B14F-4D97-AF65-F5344CB8AC3E}">
        <p14:creationId xmlns:p14="http://schemas.microsoft.com/office/powerpoint/2010/main" val="176117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9CE388-530E-C350-7498-B8B0C1839AD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5C3D330-C453-0A13-5C38-6835A2B7C7F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26735B-5516-C6C5-6C08-172D55AE313B}"/>
              </a:ext>
            </a:extLst>
          </p:cNvPr>
          <p:cNvSpPr>
            <a:spLocks noGrp="1"/>
          </p:cNvSpPr>
          <p:nvPr>
            <p:ph type="dt" sz="half" idx="10"/>
          </p:nvPr>
        </p:nvSpPr>
        <p:spPr/>
        <p:txBody>
          <a:bodyPr/>
          <a:lstStyle/>
          <a:p>
            <a:fld id="{BF90F5A6-13AC-4661-8351-154A5EB12402}" type="datetimeFigureOut">
              <a:rPr lang="it-IT" smtClean="0"/>
              <a:t>09/04/2024</a:t>
            </a:fld>
            <a:endParaRPr lang="it-IT"/>
          </a:p>
        </p:txBody>
      </p:sp>
      <p:sp>
        <p:nvSpPr>
          <p:cNvPr id="5" name="Segnaposto piè di pagina 4">
            <a:extLst>
              <a:ext uri="{FF2B5EF4-FFF2-40B4-BE49-F238E27FC236}">
                <a16:creationId xmlns:a16="http://schemas.microsoft.com/office/drawing/2014/main" id="{323D0681-64D2-2747-F7E8-061BD6D69EF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2AF7DDF-BFE1-DD62-F1A6-E23DD897D605}"/>
              </a:ext>
            </a:extLst>
          </p:cNvPr>
          <p:cNvSpPr>
            <a:spLocks noGrp="1"/>
          </p:cNvSpPr>
          <p:nvPr>
            <p:ph type="sldNum" sz="quarter" idx="12"/>
          </p:nvPr>
        </p:nvSpPr>
        <p:spPr/>
        <p:txBody>
          <a:bodyPr/>
          <a:lstStyle/>
          <a:p>
            <a:fld id="{3DFBE6D0-CDC8-4CA5-B8A4-6B3E778BA1FB}" type="slidenum">
              <a:rPr lang="it-IT" smtClean="0"/>
              <a:t>‹N›</a:t>
            </a:fld>
            <a:endParaRPr lang="it-IT"/>
          </a:p>
        </p:txBody>
      </p:sp>
    </p:spTree>
    <p:extLst>
      <p:ext uri="{BB962C8B-B14F-4D97-AF65-F5344CB8AC3E}">
        <p14:creationId xmlns:p14="http://schemas.microsoft.com/office/powerpoint/2010/main" val="2689515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38F978-B5C2-2FB9-A0CE-CCF1C0CFC12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5B7AC83-B878-E5F4-9BC4-9A5BAE258A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CD2C27F-E3F1-573E-48C2-74E56F68D030}"/>
              </a:ext>
            </a:extLst>
          </p:cNvPr>
          <p:cNvSpPr>
            <a:spLocks noGrp="1"/>
          </p:cNvSpPr>
          <p:nvPr>
            <p:ph type="dt" sz="half" idx="10"/>
          </p:nvPr>
        </p:nvSpPr>
        <p:spPr/>
        <p:txBody>
          <a:bodyPr/>
          <a:lstStyle/>
          <a:p>
            <a:fld id="{BF90F5A6-13AC-4661-8351-154A5EB12402}" type="datetimeFigureOut">
              <a:rPr lang="it-IT" smtClean="0"/>
              <a:t>09/04/2024</a:t>
            </a:fld>
            <a:endParaRPr lang="it-IT"/>
          </a:p>
        </p:txBody>
      </p:sp>
      <p:sp>
        <p:nvSpPr>
          <p:cNvPr id="5" name="Segnaposto piè di pagina 4">
            <a:extLst>
              <a:ext uri="{FF2B5EF4-FFF2-40B4-BE49-F238E27FC236}">
                <a16:creationId xmlns:a16="http://schemas.microsoft.com/office/drawing/2014/main" id="{0DD44F24-79E5-B7B5-0283-66FDD3D1997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C75E8F0-F563-8B67-36BF-CCD8EFB24725}"/>
              </a:ext>
            </a:extLst>
          </p:cNvPr>
          <p:cNvSpPr>
            <a:spLocks noGrp="1"/>
          </p:cNvSpPr>
          <p:nvPr>
            <p:ph type="sldNum" sz="quarter" idx="12"/>
          </p:nvPr>
        </p:nvSpPr>
        <p:spPr/>
        <p:txBody>
          <a:bodyPr/>
          <a:lstStyle/>
          <a:p>
            <a:fld id="{3DFBE6D0-CDC8-4CA5-B8A4-6B3E778BA1FB}" type="slidenum">
              <a:rPr lang="it-IT" smtClean="0"/>
              <a:t>‹N›</a:t>
            </a:fld>
            <a:endParaRPr lang="it-IT"/>
          </a:p>
        </p:txBody>
      </p:sp>
    </p:spTree>
    <p:extLst>
      <p:ext uri="{BB962C8B-B14F-4D97-AF65-F5344CB8AC3E}">
        <p14:creationId xmlns:p14="http://schemas.microsoft.com/office/powerpoint/2010/main" val="381694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919D8F-B44F-07FD-CCEE-63AD7438B1A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FC1FAC4-266D-A6F7-AD27-BF6494970B0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B95B561-4781-2771-3F7A-5D75BFF4F1F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C9E8800-96E5-8C08-0A2D-909A3D37ABC3}"/>
              </a:ext>
            </a:extLst>
          </p:cNvPr>
          <p:cNvSpPr>
            <a:spLocks noGrp="1"/>
          </p:cNvSpPr>
          <p:nvPr>
            <p:ph type="dt" sz="half" idx="10"/>
          </p:nvPr>
        </p:nvSpPr>
        <p:spPr/>
        <p:txBody>
          <a:bodyPr/>
          <a:lstStyle/>
          <a:p>
            <a:fld id="{BF90F5A6-13AC-4661-8351-154A5EB12402}" type="datetimeFigureOut">
              <a:rPr lang="it-IT" smtClean="0"/>
              <a:t>09/04/2024</a:t>
            </a:fld>
            <a:endParaRPr lang="it-IT"/>
          </a:p>
        </p:txBody>
      </p:sp>
      <p:sp>
        <p:nvSpPr>
          <p:cNvPr id="6" name="Segnaposto piè di pagina 5">
            <a:extLst>
              <a:ext uri="{FF2B5EF4-FFF2-40B4-BE49-F238E27FC236}">
                <a16:creationId xmlns:a16="http://schemas.microsoft.com/office/drawing/2014/main" id="{A665AE44-4B1B-85C6-FF1D-BAB55FA5DE9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2B10D4C-3AB5-E1E5-5988-87A65EDBDA71}"/>
              </a:ext>
            </a:extLst>
          </p:cNvPr>
          <p:cNvSpPr>
            <a:spLocks noGrp="1"/>
          </p:cNvSpPr>
          <p:nvPr>
            <p:ph type="sldNum" sz="quarter" idx="12"/>
          </p:nvPr>
        </p:nvSpPr>
        <p:spPr/>
        <p:txBody>
          <a:bodyPr/>
          <a:lstStyle/>
          <a:p>
            <a:fld id="{3DFBE6D0-CDC8-4CA5-B8A4-6B3E778BA1FB}" type="slidenum">
              <a:rPr lang="it-IT" smtClean="0"/>
              <a:t>‹N›</a:t>
            </a:fld>
            <a:endParaRPr lang="it-IT"/>
          </a:p>
        </p:txBody>
      </p:sp>
    </p:spTree>
    <p:extLst>
      <p:ext uri="{BB962C8B-B14F-4D97-AF65-F5344CB8AC3E}">
        <p14:creationId xmlns:p14="http://schemas.microsoft.com/office/powerpoint/2010/main" val="3140917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09C76B-6DB7-D59D-7EDD-0B70BEA935E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71A365B-9E3D-10F3-9F52-EDB98248C5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5A4BC5C-F582-3F3D-9B4A-D0A9449FBBC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28D4B9A-97B0-E0B0-0637-B5E605B4E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CE8E180-29C8-9510-4AD2-FC52E460F13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4A8E474-27AA-3D61-686D-744166286FD8}"/>
              </a:ext>
            </a:extLst>
          </p:cNvPr>
          <p:cNvSpPr>
            <a:spLocks noGrp="1"/>
          </p:cNvSpPr>
          <p:nvPr>
            <p:ph type="dt" sz="half" idx="10"/>
          </p:nvPr>
        </p:nvSpPr>
        <p:spPr/>
        <p:txBody>
          <a:bodyPr/>
          <a:lstStyle/>
          <a:p>
            <a:fld id="{BF90F5A6-13AC-4661-8351-154A5EB12402}" type="datetimeFigureOut">
              <a:rPr lang="it-IT" smtClean="0"/>
              <a:t>09/04/2024</a:t>
            </a:fld>
            <a:endParaRPr lang="it-IT"/>
          </a:p>
        </p:txBody>
      </p:sp>
      <p:sp>
        <p:nvSpPr>
          <p:cNvPr id="8" name="Segnaposto piè di pagina 7">
            <a:extLst>
              <a:ext uri="{FF2B5EF4-FFF2-40B4-BE49-F238E27FC236}">
                <a16:creationId xmlns:a16="http://schemas.microsoft.com/office/drawing/2014/main" id="{A4FFBB8E-6DC4-3992-A8FE-8704AE7954F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9AD83FD-4E43-A443-1BED-C56518E9BFD1}"/>
              </a:ext>
            </a:extLst>
          </p:cNvPr>
          <p:cNvSpPr>
            <a:spLocks noGrp="1"/>
          </p:cNvSpPr>
          <p:nvPr>
            <p:ph type="sldNum" sz="quarter" idx="12"/>
          </p:nvPr>
        </p:nvSpPr>
        <p:spPr/>
        <p:txBody>
          <a:bodyPr/>
          <a:lstStyle/>
          <a:p>
            <a:fld id="{3DFBE6D0-CDC8-4CA5-B8A4-6B3E778BA1FB}" type="slidenum">
              <a:rPr lang="it-IT" smtClean="0"/>
              <a:t>‹N›</a:t>
            </a:fld>
            <a:endParaRPr lang="it-IT"/>
          </a:p>
        </p:txBody>
      </p:sp>
    </p:spTree>
    <p:extLst>
      <p:ext uri="{BB962C8B-B14F-4D97-AF65-F5344CB8AC3E}">
        <p14:creationId xmlns:p14="http://schemas.microsoft.com/office/powerpoint/2010/main" val="2977260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9DDC35-ACF4-9F03-AE40-D210A8CB356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EDBC93D-023E-46C8-BC50-D1AFF10880B1}"/>
              </a:ext>
            </a:extLst>
          </p:cNvPr>
          <p:cNvSpPr>
            <a:spLocks noGrp="1"/>
          </p:cNvSpPr>
          <p:nvPr>
            <p:ph type="dt" sz="half" idx="10"/>
          </p:nvPr>
        </p:nvSpPr>
        <p:spPr/>
        <p:txBody>
          <a:bodyPr/>
          <a:lstStyle/>
          <a:p>
            <a:fld id="{BF90F5A6-13AC-4661-8351-154A5EB12402}" type="datetimeFigureOut">
              <a:rPr lang="it-IT" smtClean="0"/>
              <a:t>09/04/2024</a:t>
            </a:fld>
            <a:endParaRPr lang="it-IT"/>
          </a:p>
        </p:txBody>
      </p:sp>
      <p:sp>
        <p:nvSpPr>
          <p:cNvPr id="4" name="Segnaposto piè di pagina 3">
            <a:extLst>
              <a:ext uri="{FF2B5EF4-FFF2-40B4-BE49-F238E27FC236}">
                <a16:creationId xmlns:a16="http://schemas.microsoft.com/office/drawing/2014/main" id="{C4EE3A11-B7D6-EC55-CBA0-5BA51E94EE1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74CDBE7-7E3B-AA8F-4D5B-4EBCFA9151F5}"/>
              </a:ext>
            </a:extLst>
          </p:cNvPr>
          <p:cNvSpPr>
            <a:spLocks noGrp="1"/>
          </p:cNvSpPr>
          <p:nvPr>
            <p:ph type="sldNum" sz="quarter" idx="12"/>
          </p:nvPr>
        </p:nvSpPr>
        <p:spPr/>
        <p:txBody>
          <a:bodyPr/>
          <a:lstStyle/>
          <a:p>
            <a:fld id="{3DFBE6D0-CDC8-4CA5-B8A4-6B3E778BA1FB}" type="slidenum">
              <a:rPr lang="it-IT" smtClean="0"/>
              <a:t>‹N›</a:t>
            </a:fld>
            <a:endParaRPr lang="it-IT"/>
          </a:p>
        </p:txBody>
      </p:sp>
    </p:spTree>
    <p:extLst>
      <p:ext uri="{BB962C8B-B14F-4D97-AF65-F5344CB8AC3E}">
        <p14:creationId xmlns:p14="http://schemas.microsoft.com/office/powerpoint/2010/main" val="85427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CF6CE85-1C6E-6556-9DBE-66607753CF7F}"/>
              </a:ext>
            </a:extLst>
          </p:cNvPr>
          <p:cNvSpPr>
            <a:spLocks noGrp="1"/>
          </p:cNvSpPr>
          <p:nvPr>
            <p:ph type="dt" sz="half" idx="10"/>
          </p:nvPr>
        </p:nvSpPr>
        <p:spPr/>
        <p:txBody>
          <a:bodyPr/>
          <a:lstStyle/>
          <a:p>
            <a:fld id="{BF90F5A6-13AC-4661-8351-154A5EB12402}" type="datetimeFigureOut">
              <a:rPr lang="it-IT" smtClean="0"/>
              <a:t>09/04/2024</a:t>
            </a:fld>
            <a:endParaRPr lang="it-IT"/>
          </a:p>
        </p:txBody>
      </p:sp>
      <p:sp>
        <p:nvSpPr>
          <p:cNvPr id="3" name="Segnaposto piè di pagina 2">
            <a:extLst>
              <a:ext uri="{FF2B5EF4-FFF2-40B4-BE49-F238E27FC236}">
                <a16:creationId xmlns:a16="http://schemas.microsoft.com/office/drawing/2014/main" id="{38A17353-C69A-0E36-D453-175FE009858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E12349A-6F1B-AEBC-8B28-3B52613DBE4E}"/>
              </a:ext>
            </a:extLst>
          </p:cNvPr>
          <p:cNvSpPr>
            <a:spLocks noGrp="1"/>
          </p:cNvSpPr>
          <p:nvPr>
            <p:ph type="sldNum" sz="quarter" idx="12"/>
          </p:nvPr>
        </p:nvSpPr>
        <p:spPr/>
        <p:txBody>
          <a:bodyPr/>
          <a:lstStyle/>
          <a:p>
            <a:fld id="{3DFBE6D0-CDC8-4CA5-B8A4-6B3E778BA1FB}" type="slidenum">
              <a:rPr lang="it-IT" smtClean="0"/>
              <a:t>‹N›</a:t>
            </a:fld>
            <a:endParaRPr lang="it-IT"/>
          </a:p>
        </p:txBody>
      </p:sp>
    </p:spTree>
    <p:extLst>
      <p:ext uri="{BB962C8B-B14F-4D97-AF65-F5344CB8AC3E}">
        <p14:creationId xmlns:p14="http://schemas.microsoft.com/office/powerpoint/2010/main" val="424761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853FAF-48B7-6E7E-2A14-7DF34E8A79D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C58FEE9-FE3C-C3F7-E56F-3F3DEBBA64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B8E3D56-F8E1-A82E-69DF-60ED4B851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302C958-CEC0-71CF-D5C8-596F68E6D23F}"/>
              </a:ext>
            </a:extLst>
          </p:cNvPr>
          <p:cNvSpPr>
            <a:spLocks noGrp="1"/>
          </p:cNvSpPr>
          <p:nvPr>
            <p:ph type="dt" sz="half" idx="10"/>
          </p:nvPr>
        </p:nvSpPr>
        <p:spPr/>
        <p:txBody>
          <a:bodyPr/>
          <a:lstStyle/>
          <a:p>
            <a:fld id="{BF90F5A6-13AC-4661-8351-154A5EB12402}" type="datetimeFigureOut">
              <a:rPr lang="it-IT" smtClean="0"/>
              <a:t>09/04/2024</a:t>
            </a:fld>
            <a:endParaRPr lang="it-IT"/>
          </a:p>
        </p:txBody>
      </p:sp>
      <p:sp>
        <p:nvSpPr>
          <p:cNvPr id="6" name="Segnaposto piè di pagina 5">
            <a:extLst>
              <a:ext uri="{FF2B5EF4-FFF2-40B4-BE49-F238E27FC236}">
                <a16:creationId xmlns:a16="http://schemas.microsoft.com/office/drawing/2014/main" id="{25B949FF-F200-1022-A496-6AB04A0CACB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6C1B782-BB9C-8E24-7600-96A4FB2DB7EA}"/>
              </a:ext>
            </a:extLst>
          </p:cNvPr>
          <p:cNvSpPr>
            <a:spLocks noGrp="1"/>
          </p:cNvSpPr>
          <p:nvPr>
            <p:ph type="sldNum" sz="quarter" idx="12"/>
          </p:nvPr>
        </p:nvSpPr>
        <p:spPr/>
        <p:txBody>
          <a:bodyPr/>
          <a:lstStyle/>
          <a:p>
            <a:fld id="{3DFBE6D0-CDC8-4CA5-B8A4-6B3E778BA1FB}" type="slidenum">
              <a:rPr lang="it-IT" smtClean="0"/>
              <a:t>‹N›</a:t>
            </a:fld>
            <a:endParaRPr lang="it-IT"/>
          </a:p>
        </p:txBody>
      </p:sp>
    </p:spTree>
    <p:extLst>
      <p:ext uri="{BB962C8B-B14F-4D97-AF65-F5344CB8AC3E}">
        <p14:creationId xmlns:p14="http://schemas.microsoft.com/office/powerpoint/2010/main" val="308059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AC568E-8841-F0C8-B5A5-82F5B735A5F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35C4124-97F2-D767-122B-83FD9A138B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2A9EE91-66EF-3B27-458A-E6B7D17FA4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E0978EC-B71F-26E0-A31D-4E5D359E4FB1}"/>
              </a:ext>
            </a:extLst>
          </p:cNvPr>
          <p:cNvSpPr>
            <a:spLocks noGrp="1"/>
          </p:cNvSpPr>
          <p:nvPr>
            <p:ph type="dt" sz="half" idx="10"/>
          </p:nvPr>
        </p:nvSpPr>
        <p:spPr/>
        <p:txBody>
          <a:bodyPr/>
          <a:lstStyle/>
          <a:p>
            <a:fld id="{BF90F5A6-13AC-4661-8351-154A5EB12402}" type="datetimeFigureOut">
              <a:rPr lang="it-IT" smtClean="0"/>
              <a:t>09/04/2024</a:t>
            </a:fld>
            <a:endParaRPr lang="it-IT"/>
          </a:p>
        </p:txBody>
      </p:sp>
      <p:sp>
        <p:nvSpPr>
          <p:cNvPr id="6" name="Segnaposto piè di pagina 5">
            <a:extLst>
              <a:ext uri="{FF2B5EF4-FFF2-40B4-BE49-F238E27FC236}">
                <a16:creationId xmlns:a16="http://schemas.microsoft.com/office/drawing/2014/main" id="{7E759E13-A32E-6482-B396-88C1B25BAE8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F7520FC-DC33-6671-4C0C-6593049A3430}"/>
              </a:ext>
            </a:extLst>
          </p:cNvPr>
          <p:cNvSpPr>
            <a:spLocks noGrp="1"/>
          </p:cNvSpPr>
          <p:nvPr>
            <p:ph type="sldNum" sz="quarter" idx="12"/>
          </p:nvPr>
        </p:nvSpPr>
        <p:spPr/>
        <p:txBody>
          <a:bodyPr/>
          <a:lstStyle/>
          <a:p>
            <a:fld id="{3DFBE6D0-CDC8-4CA5-B8A4-6B3E778BA1FB}" type="slidenum">
              <a:rPr lang="it-IT" smtClean="0"/>
              <a:t>‹N›</a:t>
            </a:fld>
            <a:endParaRPr lang="it-IT"/>
          </a:p>
        </p:txBody>
      </p:sp>
    </p:spTree>
    <p:extLst>
      <p:ext uri="{BB962C8B-B14F-4D97-AF65-F5344CB8AC3E}">
        <p14:creationId xmlns:p14="http://schemas.microsoft.com/office/powerpoint/2010/main" val="1657184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EA2AE1F2-ED41-93F0-79CC-839B2902C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E258745-2891-E250-F395-48C3B43CA6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1B3B5AF-B7A5-BF44-703C-7E68B71D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0F5A6-13AC-4661-8351-154A5EB12402}" type="datetimeFigureOut">
              <a:rPr lang="it-IT" smtClean="0"/>
              <a:t>09/04/2024</a:t>
            </a:fld>
            <a:endParaRPr lang="it-IT"/>
          </a:p>
        </p:txBody>
      </p:sp>
      <p:sp>
        <p:nvSpPr>
          <p:cNvPr id="5" name="Segnaposto piè di pagina 4">
            <a:extLst>
              <a:ext uri="{FF2B5EF4-FFF2-40B4-BE49-F238E27FC236}">
                <a16:creationId xmlns:a16="http://schemas.microsoft.com/office/drawing/2014/main" id="{5E4FC4E9-F8D5-3E22-17C3-91241B2A7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544C200B-3E2B-0C4C-99F5-754C7F9411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BE6D0-CDC8-4CA5-B8A4-6B3E778BA1FB}" type="slidenum">
              <a:rPr lang="it-IT" smtClean="0"/>
              <a:t>‹N›</a:t>
            </a:fld>
            <a:endParaRPr lang="it-IT"/>
          </a:p>
        </p:txBody>
      </p:sp>
    </p:spTree>
    <p:extLst>
      <p:ext uri="{BB962C8B-B14F-4D97-AF65-F5344CB8AC3E}">
        <p14:creationId xmlns:p14="http://schemas.microsoft.com/office/powerpoint/2010/main" val="860281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B15B37F-D0D9-CBA4-6082-617E14C19D3E}"/>
              </a:ext>
            </a:extLst>
          </p:cNvPr>
          <p:cNvSpPr>
            <a:spLocks noGrp="1"/>
          </p:cNvSpPr>
          <p:nvPr>
            <p:ph type="title"/>
          </p:nvPr>
        </p:nvSpPr>
        <p:spPr>
          <a:xfrm>
            <a:off x="838200" y="365125"/>
            <a:ext cx="11039060" cy="1325563"/>
          </a:xfrm>
        </p:spPr>
        <p:txBody>
          <a:bodyPr>
            <a:noAutofit/>
          </a:bodyPr>
          <a:lstStyle/>
          <a:p>
            <a:pPr algn="ctr"/>
            <a:r>
              <a:rPr lang="it-IT" sz="5400" b="1" dirty="0">
                <a:latin typeface="Times New Roman" panose="02020603050405020304" pitchFamily="18" charset="0"/>
                <a:cs typeface="Times New Roman" panose="02020603050405020304" pitchFamily="18" charset="0"/>
              </a:rPr>
              <a:t>Il pensiero della differenza sessuale</a:t>
            </a:r>
            <a:r>
              <a:rPr lang="it-IT" sz="5400" dirty="0">
                <a:latin typeface="Times New Roman" panose="02020603050405020304" pitchFamily="18" charset="0"/>
                <a:cs typeface="Times New Roman" panose="02020603050405020304" pitchFamily="18" charset="0"/>
              </a:rPr>
              <a:t>. </a:t>
            </a:r>
            <a:br>
              <a:rPr lang="it-IT" sz="5400" dirty="0">
                <a:latin typeface="Times New Roman" panose="02020603050405020304" pitchFamily="18" charset="0"/>
                <a:cs typeface="Times New Roman" panose="02020603050405020304" pitchFamily="18" charset="0"/>
              </a:rPr>
            </a:br>
            <a:r>
              <a:rPr lang="it-IT" sz="5400" dirty="0">
                <a:latin typeface="Times New Roman" panose="02020603050405020304" pitchFamily="18" charset="0"/>
                <a:cs typeface="Times New Roman" panose="02020603050405020304" pitchFamily="18" charset="0"/>
              </a:rPr>
              <a:t>Anni ’70-’80, Francia, Italia</a:t>
            </a:r>
          </a:p>
        </p:txBody>
      </p:sp>
      <p:sp>
        <p:nvSpPr>
          <p:cNvPr id="5" name="Segnaposto contenuto 4">
            <a:extLst>
              <a:ext uri="{FF2B5EF4-FFF2-40B4-BE49-F238E27FC236}">
                <a16:creationId xmlns:a16="http://schemas.microsoft.com/office/drawing/2014/main" id="{E4A41F46-96E0-D2F1-2B41-09BB857EB26E}"/>
              </a:ext>
            </a:extLst>
          </p:cNvPr>
          <p:cNvSpPr>
            <a:spLocks noGrp="1"/>
          </p:cNvSpPr>
          <p:nvPr>
            <p:ph sz="half" idx="1"/>
          </p:nvPr>
        </p:nvSpPr>
        <p:spPr>
          <a:xfrm>
            <a:off x="6695660" y="2276198"/>
            <a:ext cx="5181600" cy="4351338"/>
          </a:xfrm>
        </p:spPr>
        <p:txBody>
          <a:bodyPr>
            <a:normAutofit lnSpcReduction="10000"/>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pPr marL="0" indent="0">
              <a:buNone/>
            </a:pPr>
            <a:r>
              <a:rPr lang="it-IT" dirty="0">
                <a:latin typeface="Times New Roman" panose="02020603050405020304" pitchFamily="18" charset="0"/>
                <a:cs typeface="Times New Roman" panose="02020603050405020304" pitchFamily="18" charset="0"/>
              </a:rPr>
              <a:t>Il primo volume di </a:t>
            </a:r>
            <a:r>
              <a:rPr lang="it-IT" i="1" dirty="0" err="1">
                <a:latin typeface="Times New Roman" panose="02020603050405020304" pitchFamily="18" charset="0"/>
                <a:cs typeface="Times New Roman" panose="02020603050405020304" pitchFamily="18" charset="0"/>
              </a:rPr>
              <a:t>Diotima</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(1987)</a:t>
            </a:r>
          </a:p>
          <a:p>
            <a:endParaRPr lang="it-IT" dirty="0"/>
          </a:p>
        </p:txBody>
      </p:sp>
      <p:sp>
        <p:nvSpPr>
          <p:cNvPr id="6" name="Segnaposto contenuto 5">
            <a:extLst>
              <a:ext uri="{FF2B5EF4-FFF2-40B4-BE49-F238E27FC236}">
                <a16:creationId xmlns:a16="http://schemas.microsoft.com/office/drawing/2014/main" id="{8E83BA6B-E640-0D9B-F0D2-87049E13CE79}"/>
              </a:ext>
            </a:extLst>
          </p:cNvPr>
          <p:cNvSpPr>
            <a:spLocks noGrp="1"/>
          </p:cNvSpPr>
          <p:nvPr>
            <p:ph sz="half" idx="2"/>
          </p:nvPr>
        </p:nvSpPr>
        <p:spPr>
          <a:xfrm>
            <a:off x="914400" y="2276198"/>
            <a:ext cx="5181600" cy="4351338"/>
          </a:xfrm>
        </p:spPr>
        <p:txBody>
          <a:bodyPr>
            <a:normAutofit lnSpcReduction="10000"/>
          </a:bodyPr>
          <a:lstStyle/>
          <a:p>
            <a:endParaRPr lang="it-IT" dirty="0"/>
          </a:p>
          <a:p>
            <a:endParaRPr lang="it-IT" dirty="0"/>
          </a:p>
          <a:p>
            <a:endParaRPr lang="it-IT" dirty="0"/>
          </a:p>
          <a:p>
            <a:endParaRPr lang="it-IT" dirty="0"/>
          </a:p>
          <a:p>
            <a:endParaRPr lang="it-IT" dirty="0"/>
          </a:p>
          <a:p>
            <a:endParaRPr lang="it-IT" dirty="0"/>
          </a:p>
          <a:p>
            <a:endParaRPr lang="it-IT" dirty="0"/>
          </a:p>
          <a:p>
            <a:pPr marL="0" indent="0">
              <a:buNone/>
            </a:pPr>
            <a:endParaRPr lang="it-IT" dirty="0"/>
          </a:p>
          <a:p>
            <a:pPr marL="0" indent="0">
              <a:buNone/>
            </a:pPr>
            <a:r>
              <a:rPr lang="it-IT" dirty="0">
                <a:latin typeface="Times New Roman" panose="02020603050405020304" pitchFamily="18" charset="0"/>
                <a:cs typeface="Times New Roman" panose="02020603050405020304" pitchFamily="18" charset="0"/>
              </a:rPr>
              <a:t>       Luce </a:t>
            </a:r>
            <a:r>
              <a:rPr lang="it-IT" dirty="0" err="1">
                <a:latin typeface="Times New Roman" panose="02020603050405020304" pitchFamily="18" charset="0"/>
                <a:cs typeface="Times New Roman" panose="02020603050405020304" pitchFamily="18" charset="0"/>
              </a:rPr>
              <a:t>Irigaray</a:t>
            </a:r>
            <a:r>
              <a:rPr lang="it-IT" dirty="0">
                <a:latin typeface="Times New Roman" panose="02020603050405020304" pitchFamily="18" charset="0"/>
                <a:cs typeface="Times New Roman" panose="02020603050405020304" pitchFamily="18" charset="0"/>
              </a:rPr>
              <a:t> (1930-) </a:t>
            </a:r>
          </a:p>
        </p:txBody>
      </p:sp>
      <p:pic>
        <p:nvPicPr>
          <p:cNvPr id="7" name="Immagine 6">
            <a:extLst>
              <a:ext uri="{FF2B5EF4-FFF2-40B4-BE49-F238E27FC236}">
                <a16:creationId xmlns:a16="http://schemas.microsoft.com/office/drawing/2014/main" id="{1CF3F026-3BBE-376E-F907-FEAE370C06C4}"/>
              </a:ext>
            </a:extLst>
          </p:cNvPr>
          <p:cNvPicPr>
            <a:picLocks noChangeAspect="1"/>
          </p:cNvPicPr>
          <p:nvPr/>
        </p:nvPicPr>
        <p:blipFill>
          <a:blip r:embed="rId2"/>
          <a:stretch>
            <a:fillRect/>
          </a:stretch>
        </p:blipFill>
        <p:spPr>
          <a:xfrm>
            <a:off x="1066800" y="2276198"/>
            <a:ext cx="4876800" cy="3657600"/>
          </a:xfrm>
          <a:prstGeom prst="rect">
            <a:avLst/>
          </a:prstGeom>
        </p:spPr>
      </p:pic>
      <p:pic>
        <p:nvPicPr>
          <p:cNvPr id="9" name="Immagine 8">
            <a:extLst>
              <a:ext uri="{FF2B5EF4-FFF2-40B4-BE49-F238E27FC236}">
                <a16:creationId xmlns:a16="http://schemas.microsoft.com/office/drawing/2014/main" id="{ABB1D075-35A6-B5BF-DAEF-9BA25125F1EE}"/>
              </a:ext>
            </a:extLst>
          </p:cNvPr>
          <p:cNvPicPr>
            <a:picLocks noChangeAspect="1"/>
          </p:cNvPicPr>
          <p:nvPr/>
        </p:nvPicPr>
        <p:blipFill>
          <a:blip r:embed="rId3"/>
          <a:stretch>
            <a:fillRect/>
          </a:stretch>
        </p:blipFill>
        <p:spPr>
          <a:xfrm>
            <a:off x="7718805" y="2081798"/>
            <a:ext cx="2685861" cy="3852000"/>
          </a:xfrm>
          <a:prstGeom prst="rect">
            <a:avLst/>
          </a:prstGeom>
        </p:spPr>
      </p:pic>
    </p:spTree>
    <p:extLst>
      <p:ext uri="{BB962C8B-B14F-4D97-AF65-F5344CB8AC3E}">
        <p14:creationId xmlns:p14="http://schemas.microsoft.com/office/powerpoint/2010/main" val="421721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ADBEC4-52B8-332A-89F4-968419B45E7C}"/>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4) </a:t>
            </a:r>
            <a:r>
              <a:rPr lang="it-IT" b="1" dirty="0">
                <a:latin typeface="Times New Roman" panose="02020603050405020304" pitchFamily="18" charset="0"/>
                <a:cs typeface="Times New Roman" panose="02020603050405020304" pitchFamily="18" charset="0"/>
              </a:rPr>
              <a:t>Nancy </a:t>
            </a:r>
            <a:r>
              <a:rPr lang="it-IT" b="1" dirty="0" err="1">
                <a:latin typeface="Times New Roman" panose="02020603050405020304" pitchFamily="18" charset="0"/>
                <a:cs typeface="Times New Roman" panose="02020603050405020304" pitchFamily="18" charset="0"/>
              </a:rPr>
              <a:t>Chodorow</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(1944). Attenzione alla ‘‘differenza’’ della maternità</a:t>
            </a:r>
          </a:p>
        </p:txBody>
      </p:sp>
      <p:pic>
        <p:nvPicPr>
          <p:cNvPr id="5" name="Segnaposto contenuto 4">
            <a:extLst>
              <a:ext uri="{FF2B5EF4-FFF2-40B4-BE49-F238E27FC236}">
                <a16:creationId xmlns:a16="http://schemas.microsoft.com/office/drawing/2014/main" id="{E35080CD-1EFB-DD19-67F4-907485D541B9}"/>
              </a:ext>
            </a:extLst>
          </p:cNvPr>
          <p:cNvPicPr>
            <a:picLocks noGrp="1" noChangeAspect="1"/>
          </p:cNvPicPr>
          <p:nvPr>
            <p:ph sz="half" idx="1"/>
          </p:nvPr>
        </p:nvPicPr>
        <p:blipFill>
          <a:blip r:embed="rId2"/>
          <a:stretch>
            <a:fillRect/>
          </a:stretch>
        </p:blipFill>
        <p:spPr>
          <a:xfrm>
            <a:off x="1081052" y="1971399"/>
            <a:ext cx="4351338" cy="4351338"/>
          </a:xfrm>
          <a:prstGeom prst="rect">
            <a:avLst/>
          </a:prstGeom>
        </p:spPr>
      </p:pic>
      <p:pic>
        <p:nvPicPr>
          <p:cNvPr id="6" name="Segnaposto contenuto 5">
            <a:extLst>
              <a:ext uri="{FF2B5EF4-FFF2-40B4-BE49-F238E27FC236}">
                <a16:creationId xmlns:a16="http://schemas.microsoft.com/office/drawing/2014/main" id="{11709D09-AAA0-E327-7A92-334D2D27C8E7}"/>
              </a:ext>
            </a:extLst>
          </p:cNvPr>
          <p:cNvPicPr>
            <a:picLocks noGrp="1" noChangeAspect="1"/>
          </p:cNvPicPr>
          <p:nvPr>
            <p:ph sz="half" idx="2"/>
          </p:nvPr>
        </p:nvPicPr>
        <p:blipFill>
          <a:blip r:embed="rId3"/>
          <a:stretch>
            <a:fillRect/>
          </a:stretch>
        </p:blipFill>
        <p:spPr>
          <a:xfrm>
            <a:off x="6096000" y="2083042"/>
            <a:ext cx="2495550" cy="3810000"/>
          </a:xfrm>
          <a:prstGeom prst="rect">
            <a:avLst/>
          </a:prstGeom>
        </p:spPr>
      </p:pic>
      <p:pic>
        <p:nvPicPr>
          <p:cNvPr id="7" name="Immagine 6">
            <a:extLst>
              <a:ext uri="{FF2B5EF4-FFF2-40B4-BE49-F238E27FC236}">
                <a16:creationId xmlns:a16="http://schemas.microsoft.com/office/drawing/2014/main" id="{6B39BCFE-F2EE-48B3-570E-513CFC2C8DE9}"/>
              </a:ext>
            </a:extLst>
          </p:cNvPr>
          <p:cNvPicPr>
            <a:picLocks noChangeAspect="1"/>
          </p:cNvPicPr>
          <p:nvPr/>
        </p:nvPicPr>
        <p:blipFill>
          <a:blip r:embed="rId4"/>
          <a:stretch>
            <a:fillRect/>
          </a:stretch>
        </p:blipFill>
        <p:spPr>
          <a:xfrm>
            <a:off x="9102357" y="1886505"/>
            <a:ext cx="2448000" cy="4006537"/>
          </a:xfrm>
          <a:prstGeom prst="rect">
            <a:avLst/>
          </a:prstGeom>
        </p:spPr>
      </p:pic>
    </p:spTree>
    <p:extLst>
      <p:ext uri="{BB962C8B-B14F-4D97-AF65-F5344CB8AC3E}">
        <p14:creationId xmlns:p14="http://schemas.microsoft.com/office/powerpoint/2010/main" val="2971411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753609-A211-0380-7183-30182FCB31F0}"/>
              </a:ext>
            </a:extLst>
          </p:cNvPr>
          <p:cNvSpPr>
            <a:spLocks noGrp="1"/>
          </p:cNvSpPr>
          <p:nvPr>
            <p:ph type="title"/>
          </p:nvPr>
        </p:nvSpPr>
        <p:spPr>
          <a:xfrm>
            <a:off x="838200" y="166757"/>
            <a:ext cx="10515600" cy="1325563"/>
          </a:xfrm>
        </p:spPr>
        <p:txBody>
          <a:bodyPr>
            <a:noAutofit/>
          </a:bodyPr>
          <a:lstStyle/>
          <a:p>
            <a:pPr algn="ctr"/>
            <a:r>
              <a:rPr lang="it-IT" sz="4800" dirty="0">
                <a:latin typeface="Times New Roman" panose="02020603050405020304" pitchFamily="18" charset="0"/>
                <a:cs typeface="Times New Roman" panose="02020603050405020304" pitchFamily="18" charset="0"/>
              </a:rPr>
              <a:t>Riferimenti teorici del ‘‘pensiero della differenza’’: da Freud a Lacan </a:t>
            </a:r>
          </a:p>
        </p:txBody>
      </p:sp>
      <p:sp>
        <p:nvSpPr>
          <p:cNvPr id="4" name="Segnaposto contenuto 3">
            <a:extLst>
              <a:ext uri="{FF2B5EF4-FFF2-40B4-BE49-F238E27FC236}">
                <a16:creationId xmlns:a16="http://schemas.microsoft.com/office/drawing/2014/main" id="{FE3A5533-39A2-8A45-F102-816003211E01}"/>
              </a:ext>
            </a:extLst>
          </p:cNvPr>
          <p:cNvSpPr>
            <a:spLocks noGrp="1"/>
          </p:cNvSpPr>
          <p:nvPr>
            <p:ph sz="half" idx="2"/>
          </p:nvPr>
        </p:nvSpPr>
        <p:spPr/>
        <p:txBody>
          <a:bodyPr>
            <a:normAutofit fontScale="47500" lnSpcReduction="20000"/>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sz="3800" dirty="0">
              <a:latin typeface="Times New Roman" panose="02020603050405020304" pitchFamily="18" charset="0"/>
              <a:cs typeface="Times New Roman" panose="02020603050405020304" pitchFamily="18" charset="0"/>
            </a:endParaRPr>
          </a:p>
          <a:p>
            <a:pPr marL="0" indent="0">
              <a:buNone/>
            </a:pPr>
            <a:r>
              <a:rPr lang="it-IT" sz="5100" dirty="0">
                <a:latin typeface="Times New Roman" panose="02020603050405020304" pitchFamily="18" charset="0"/>
                <a:cs typeface="Times New Roman" panose="02020603050405020304" pitchFamily="18" charset="0"/>
              </a:rPr>
              <a:t>              </a:t>
            </a:r>
          </a:p>
          <a:p>
            <a:pPr marL="0" indent="0">
              <a:buNone/>
            </a:pPr>
            <a:r>
              <a:rPr lang="it-IT" sz="5100" dirty="0">
                <a:latin typeface="Times New Roman" panose="02020603050405020304" pitchFamily="18" charset="0"/>
                <a:cs typeface="Times New Roman" panose="02020603050405020304" pitchFamily="18" charset="0"/>
              </a:rPr>
              <a:t>           Jacques Lacan (1901-1981)</a:t>
            </a:r>
          </a:p>
        </p:txBody>
      </p:sp>
      <p:sp>
        <p:nvSpPr>
          <p:cNvPr id="7" name="Segnaposto contenuto 6">
            <a:extLst>
              <a:ext uri="{FF2B5EF4-FFF2-40B4-BE49-F238E27FC236}">
                <a16:creationId xmlns:a16="http://schemas.microsoft.com/office/drawing/2014/main" id="{D8E88B92-6599-19F4-E07E-2A366775C566}"/>
              </a:ext>
            </a:extLst>
          </p:cNvPr>
          <p:cNvSpPr>
            <a:spLocks noGrp="1"/>
          </p:cNvSpPr>
          <p:nvPr>
            <p:ph sz="half" idx="1"/>
          </p:nvPr>
        </p:nvSpPr>
        <p:spPr>
          <a:xfrm>
            <a:off x="838200" y="1825625"/>
            <a:ext cx="5181600" cy="4800258"/>
          </a:xfrm>
        </p:spPr>
        <p:txBody>
          <a:bodyPr>
            <a:normAutofit fontScale="47500" lnSpcReduction="20000"/>
          </a:bodyPr>
          <a:lstStyle/>
          <a:p>
            <a:endParaRPr lang="it-IT" dirty="0"/>
          </a:p>
          <a:p>
            <a:endParaRPr lang="it-IT" dirty="0"/>
          </a:p>
          <a:p>
            <a:endParaRPr lang="it-IT" dirty="0"/>
          </a:p>
          <a:p>
            <a:endParaRPr lang="it-IT" dirty="0"/>
          </a:p>
          <a:p>
            <a:endParaRPr lang="it-IT" dirty="0"/>
          </a:p>
          <a:p>
            <a:endParaRPr lang="it-IT" dirty="0"/>
          </a:p>
          <a:p>
            <a:endParaRPr lang="it-IT" dirty="0"/>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sz="3800" dirty="0">
              <a:latin typeface="Times New Roman" panose="02020603050405020304" pitchFamily="18" charset="0"/>
              <a:cs typeface="Times New Roman" panose="02020603050405020304" pitchFamily="18" charset="0"/>
            </a:endParaRPr>
          </a:p>
          <a:p>
            <a:pPr marL="0" indent="0">
              <a:buNone/>
            </a:pPr>
            <a:r>
              <a:rPr lang="it-IT" sz="5100" dirty="0">
                <a:latin typeface="Times New Roman" panose="02020603050405020304" pitchFamily="18" charset="0"/>
                <a:cs typeface="Times New Roman" panose="02020603050405020304" pitchFamily="18" charset="0"/>
              </a:rPr>
              <a:t>Sigmund Freud (1856-1939) con la figlia Anna (1895-1982</a:t>
            </a:r>
            <a:r>
              <a:rPr lang="it-IT" sz="5100" dirty="0"/>
              <a:t>)</a:t>
            </a:r>
          </a:p>
        </p:txBody>
      </p:sp>
      <p:pic>
        <p:nvPicPr>
          <p:cNvPr id="8" name="Immagine 7">
            <a:extLst>
              <a:ext uri="{FF2B5EF4-FFF2-40B4-BE49-F238E27FC236}">
                <a16:creationId xmlns:a16="http://schemas.microsoft.com/office/drawing/2014/main" id="{E911132A-CDB0-9B4C-D23E-61C5E07C9A95}"/>
              </a:ext>
            </a:extLst>
          </p:cNvPr>
          <p:cNvPicPr>
            <a:picLocks noChangeAspect="1"/>
          </p:cNvPicPr>
          <p:nvPr/>
        </p:nvPicPr>
        <p:blipFill>
          <a:blip r:embed="rId2"/>
          <a:stretch>
            <a:fillRect/>
          </a:stretch>
        </p:blipFill>
        <p:spPr>
          <a:xfrm>
            <a:off x="1079457" y="2095625"/>
            <a:ext cx="4699086" cy="3024000"/>
          </a:xfrm>
          <a:prstGeom prst="rect">
            <a:avLst/>
          </a:prstGeom>
        </p:spPr>
      </p:pic>
      <p:pic>
        <p:nvPicPr>
          <p:cNvPr id="9" name="Immagine 8">
            <a:extLst>
              <a:ext uri="{FF2B5EF4-FFF2-40B4-BE49-F238E27FC236}">
                <a16:creationId xmlns:a16="http://schemas.microsoft.com/office/drawing/2014/main" id="{614CF944-D080-E59B-CFBC-FDA3DAE7033F}"/>
              </a:ext>
            </a:extLst>
          </p:cNvPr>
          <p:cNvPicPr>
            <a:picLocks noChangeAspect="1"/>
          </p:cNvPicPr>
          <p:nvPr/>
        </p:nvPicPr>
        <p:blipFill>
          <a:blip r:embed="rId3"/>
          <a:stretch>
            <a:fillRect/>
          </a:stretch>
        </p:blipFill>
        <p:spPr>
          <a:xfrm>
            <a:off x="7539618" y="1825625"/>
            <a:ext cx="2446763" cy="3564000"/>
          </a:xfrm>
          <a:prstGeom prst="rect">
            <a:avLst/>
          </a:prstGeom>
        </p:spPr>
      </p:pic>
    </p:spTree>
    <p:extLst>
      <p:ext uri="{BB962C8B-B14F-4D97-AF65-F5344CB8AC3E}">
        <p14:creationId xmlns:p14="http://schemas.microsoft.com/office/powerpoint/2010/main" val="2087478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A99A6C-DC92-1C2D-385C-A977C75ECB4D}"/>
              </a:ext>
            </a:extLst>
          </p:cNvPr>
          <p:cNvSpPr>
            <a:spLocks noGrp="1"/>
          </p:cNvSpPr>
          <p:nvPr>
            <p:ph type="title"/>
          </p:nvPr>
        </p:nvSpPr>
        <p:spPr>
          <a:xfrm>
            <a:off x="981281" y="18255"/>
            <a:ext cx="11203745" cy="1325563"/>
          </a:xfrm>
        </p:spPr>
        <p:txBody>
          <a:bodyPr/>
          <a:lstStyle/>
          <a:p>
            <a:r>
              <a:rPr lang="it-IT" b="1" dirty="0">
                <a:latin typeface="Times New Roman" panose="02020603050405020304" pitchFamily="18" charset="0"/>
                <a:cs typeface="Times New Roman" panose="02020603050405020304" pitchFamily="18" charset="0"/>
              </a:rPr>
              <a:t>Luce </a:t>
            </a:r>
            <a:r>
              <a:rPr lang="it-IT" b="1" dirty="0" err="1">
                <a:latin typeface="Times New Roman" panose="02020603050405020304" pitchFamily="18" charset="0"/>
                <a:cs typeface="Times New Roman" panose="02020603050405020304" pitchFamily="18" charset="0"/>
              </a:rPr>
              <a:t>Irigaray</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Speculum. L’altra donna </a:t>
            </a:r>
            <a:r>
              <a:rPr lang="it-IT" dirty="0">
                <a:latin typeface="Times New Roman" panose="02020603050405020304" pitchFamily="18" charset="0"/>
                <a:cs typeface="Times New Roman" panose="02020603050405020304" pitchFamily="18" charset="0"/>
              </a:rPr>
              <a:t>(1974)</a:t>
            </a:r>
          </a:p>
        </p:txBody>
      </p:sp>
      <p:sp>
        <p:nvSpPr>
          <p:cNvPr id="3" name="Segnaposto contenuto 2">
            <a:extLst>
              <a:ext uri="{FF2B5EF4-FFF2-40B4-BE49-F238E27FC236}">
                <a16:creationId xmlns:a16="http://schemas.microsoft.com/office/drawing/2014/main" id="{D321F111-127F-15B9-D3F3-A6BBE7900ED9}"/>
              </a:ext>
            </a:extLst>
          </p:cNvPr>
          <p:cNvSpPr>
            <a:spLocks noGrp="1"/>
          </p:cNvSpPr>
          <p:nvPr>
            <p:ph sz="half" idx="1"/>
          </p:nvPr>
        </p:nvSpPr>
        <p:spPr>
          <a:xfrm>
            <a:off x="618978" y="1471829"/>
            <a:ext cx="5852159" cy="5027445"/>
          </a:xfrm>
        </p:spPr>
        <p:txBody>
          <a:bodyPr>
            <a:normAutofit fontScale="77500" lnSpcReduction="20000"/>
          </a:bodyPr>
          <a:lstStyle/>
          <a:p>
            <a:pPr marL="0" indent="0" algn="just" rtl="0">
              <a:buNone/>
            </a:pPr>
            <a:r>
              <a:rPr lang="it-IT" dirty="0">
                <a:effectLst/>
                <a:latin typeface="Times New Roman" panose="02020603050405020304" pitchFamily="18" charset="0"/>
                <a:cs typeface="Times New Roman" panose="02020603050405020304" pitchFamily="18" charset="0"/>
              </a:rPr>
              <a:t>Lo </a:t>
            </a:r>
            <a:r>
              <a:rPr lang="it-IT" b="1" i="1" dirty="0">
                <a:effectLst/>
                <a:latin typeface="Times New Roman" panose="02020603050405020304" pitchFamily="18" charset="0"/>
                <a:cs typeface="Times New Roman" panose="02020603050405020304" pitchFamily="18" charset="0"/>
              </a:rPr>
              <a:t>specchio</a:t>
            </a:r>
            <a:r>
              <a:rPr lang="it-IT" i="1" dirty="0">
                <a:effectLst/>
                <a:latin typeface="Times New Roman" panose="02020603050405020304" pitchFamily="18" charset="0"/>
                <a:cs typeface="Times New Roman" panose="02020603050405020304" pitchFamily="18" charset="0"/>
              </a:rPr>
              <a:t> </a:t>
            </a:r>
            <a:r>
              <a:rPr lang="it-IT" dirty="0">
                <a:effectLst/>
                <a:latin typeface="Times New Roman" panose="02020603050405020304" pitchFamily="18" charset="0"/>
                <a:cs typeface="Times New Roman" panose="02020603050405020304" pitchFamily="18" charset="0"/>
              </a:rPr>
              <a:t>(che riprende polemicamente J. Lacan) restituisce un'immagine piatta di </a:t>
            </a:r>
            <a:r>
              <a:rPr lang="it-IT" b="1" dirty="0">
                <a:effectLst/>
                <a:latin typeface="Times New Roman" panose="02020603050405020304" pitchFamily="18" charset="0"/>
                <a:cs typeface="Times New Roman" panose="02020603050405020304" pitchFamily="18" charset="0"/>
              </a:rPr>
              <a:t>ciò che è visibile all'esterno, in pubblico</a:t>
            </a:r>
            <a:r>
              <a:rPr lang="it-IT" dirty="0">
                <a:effectLst/>
                <a:latin typeface="Times New Roman" panose="02020603050405020304" pitchFamily="18" charset="0"/>
                <a:cs typeface="Times New Roman" panose="02020603050405020304" pitchFamily="18" charset="0"/>
              </a:rPr>
              <a:t>. Lo specchio simbolicamente è ricondotto alla </a:t>
            </a:r>
            <a:r>
              <a:rPr lang="it-IT" b="1" dirty="0">
                <a:effectLst/>
                <a:latin typeface="Times New Roman" panose="02020603050405020304" pitchFamily="18" charset="0"/>
                <a:cs typeface="Times New Roman" panose="02020603050405020304" pitchFamily="18" charset="0"/>
              </a:rPr>
              <a:t>Legge del Padre</a:t>
            </a:r>
            <a:r>
              <a:rPr lang="it-IT" dirty="0">
                <a:effectLst/>
                <a:latin typeface="Times New Roman" panose="02020603050405020304" pitchFamily="18" charset="0"/>
                <a:cs typeface="Times New Roman" panose="02020603050405020304" pitchFamily="18" charset="0"/>
              </a:rPr>
              <a:t>, in una rilettura del complesso edipico teorizzato da Freud. Il padre è colui che interrompe la gradevole relazione fusionale del bambino con la madre, introducendo una norma, un divieto, che è paradigma di ogni futura normatività e ideale (Super-Io e Ideale dell'Io)</a:t>
            </a:r>
          </a:p>
          <a:p>
            <a:pPr marL="0" indent="0" algn="just" rtl="0">
              <a:buNone/>
            </a:pPr>
            <a:br>
              <a:rPr lang="it-IT" dirty="0">
                <a:effectLst/>
                <a:latin typeface="Times New Roman" panose="02020603050405020304" pitchFamily="18" charset="0"/>
                <a:cs typeface="Times New Roman" panose="02020603050405020304" pitchFamily="18" charset="0"/>
              </a:rPr>
            </a:br>
            <a:endParaRPr lang="it-IT" dirty="0">
              <a:effectLst/>
              <a:latin typeface="Times New Roman" panose="02020603050405020304" pitchFamily="18" charset="0"/>
              <a:cs typeface="Times New Roman" panose="02020603050405020304" pitchFamily="18" charset="0"/>
            </a:endParaRPr>
          </a:p>
          <a:p>
            <a:pPr marL="0" indent="0" algn="just" rtl="0">
              <a:buNone/>
            </a:pPr>
            <a:r>
              <a:rPr lang="it-IT" dirty="0">
                <a:effectLst/>
                <a:latin typeface="Times New Roman" panose="02020603050405020304" pitchFamily="18" charset="0"/>
                <a:cs typeface="Times New Roman" panose="02020603050405020304" pitchFamily="18" charset="0"/>
              </a:rPr>
              <a:t>Ma secondo </a:t>
            </a:r>
            <a:r>
              <a:rPr lang="it-IT" dirty="0" err="1">
                <a:effectLst/>
                <a:latin typeface="Times New Roman" panose="02020603050405020304" pitchFamily="18" charset="0"/>
                <a:cs typeface="Times New Roman" panose="02020603050405020304" pitchFamily="18" charset="0"/>
              </a:rPr>
              <a:t>Irigaray</a:t>
            </a:r>
            <a:r>
              <a:rPr lang="it-IT" dirty="0">
                <a:effectLst/>
                <a:latin typeface="Times New Roman" panose="02020603050405020304" pitchFamily="18" charset="0"/>
                <a:cs typeface="Times New Roman" panose="02020603050405020304" pitchFamily="18" charset="0"/>
              </a:rPr>
              <a:t>, </a:t>
            </a:r>
            <a:r>
              <a:rPr lang="it-IT" b="1" dirty="0">
                <a:effectLst/>
                <a:latin typeface="Times New Roman" panose="02020603050405020304" pitchFamily="18" charset="0"/>
                <a:cs typeface="Times New Roman" panose="02020603050405020304" pitchFamily="18" charset="0"/>
              </a:rPr>
              <a:t>“specchio” dell'uomo è proprio la </a:t>
            </a:r>
            <a:r>
              <a:rPr lang="it-IT" b="1" i="1" dirty="0">
                <a:effectLst/>
                <a:latin typeface="Times New Roman" panose="02020603050405020304" pitchFamily="18" charset="0"/>
                <a:cs typeface="Times New Roman" panose="02020603050405020304" pitchFamily="18" charset="0"/>
              </a:rPr>
              <a:t>donna</a:t>
            </a:r>
            <a:r>
              <a:rPr lang="it-IT" i="0" dirty="0">
                <a:effectLst/>
                <a:latin typeface="Times New Roman" panose="02020603050405020304" pitchFamily="18" charset="0"/>
                <a:cs typeface="Times New Roman" panose="02020603050405020304" pitchFamily="18" charset="0"/>
              </a:rPr>
              <a:t>, </a:t>
            </a:r>
            <a:r>
              <a:rPr lang="it-IT" b="1" i="0" dirty="0">
                <a:effectLst/>
                <a:latin typeface="Times New Roman" panose="02020603050405020304" pitchFamily="18" charset="0"/>
                <a:cs typeface="Times New Roman" panose="02020603050405020304" pitchFamily="18" charset="0"/>
              </a:rPr>
              <a:t>nella cui subordinazione sociale l'uomo vede confermata la </a:t>
            </a:r>
            <a:r>
              <a:rPr lang="it-IT" b="1" i="1" dirty="0">
                <a:effectLst/>
                <a:latin typeface="Times New Roman" panose="02020603050405020304" pitchFamily="18" charset="0"/>
                <a:cs typeface="Times New Roman" panose="02020603050405020304" pitchFamily="18" charset="0"/>
              </a:rPr>
              <a:t>propria</a:t>
            </a:r>
            <a:r>
              <a:rPr lang="it-IT" b="1" i="0" dirty="0">
                <a:effectLst/>
                <a:latin typeface="Times New Roman" panose="02020603050405020304" pitchFamily="18" charset="0"/>
                <a:cs typeface="Times New Roman" panose="02020603050405020304" pitchFamily="18" charset="0"/>
              </a:rPr>
              <a:t> superiorità. </a:t>
            </a:r>
            <a:r>
              <a:rPr lang="it-IT" i="0" dirty="0">
                <a:effectLst/>
                <a:latin typeface="Times New Roman" panose="02020603050405020304" pitchFamily="18" charset="0"/>
                <a:cs typeface="Times New Roman" panose="02020603050405020304" pitchFamily="18" charset="0"/>
              </a:rPr>
              <a:t>In tale </a:t>
            </a:r>
            <a:r>
              <a:rPr lang="it-IT" b="1" i="0" dirty="0">
                <a:effectLst/>
                <a:latin typeface="Times New Roman" panose="02020603050405020304" pitchFamily="18" charset="0"/>
                <a:cs typeface="Times New Roman" panose="02020603050405020304" pitchFamily="18" charset="0"/>
              </a:rPr>
              <a:t>specchio</a:t>
            </a:r>
            <a:r>
              <a:rPr lang="it-IT" i="0" dirty="0">
                <a:effectLst/>
                <a:latin typeface="Times New Roman" panose="02020603050405020304" pitchFamily="18" charset="0"/>
                <a:cs typeface="Times New Roman" panose="02020603050405020304" pitchFamily="18" charset="0"/>
              </a:rPr>
              <a:t> </a:t>
            </a:r>
            <a:r>
              <a:rPr lang="it-IT" b="1" i="0" dirty="0">
                <a:effectLst/>
                <a:latin typeface="Times New Roman" panose="02020603050405020304" pitchFamily="18" charset="0"/>
                <a:cs typeface="Times New Roman" panose="02020603050405020304" pitchFamily="18" charset="0"/>
              </a:rPr>
              <a:t>l'uomo non vede la donna come essa è</a:t>
            </a:r>
            <a:r>
              <a:rPr lang="it-IT" i="0" dirty="0">
                <a:effectLst/>
                <a:latin typeface="Times New Roman" panose="02020603050405020304" pitchFamily="18" charset="0"/>
                <a:cs typeface="Times New Roman" panose="02020603050405020304" pitchFamily="18" charset="0"/>
              </a:rPr>
              <a:t>, ma nient'altro che </a:t>
            </a:r>
            <a:r>
              <a:rPr lang="it-IT" b="1" i="0" dirty="0">
                <a:effectLst/>
                <a:latin typeface="Times New Roman" panose="02020603050405020304" pitchFamily="18" charset="0"/>
                <a:cs typeface="Times New Roman" panose="02020603050405020304" pitchFamily="18" charset="0"/>
              </a:rPr>
              <a:t>se stesso</a:t>
            </a:r>
            <a:r>
              <a:rPr lang="it-IT" i="0" dirty="0">
                <a:effectLst/>
                <a:latin typeface="Times New Roman" panose="02020603050405020304" pitchFamily="18" charset="0"/>
                <a:cs typeface="Times New Roman" panose="02020603050405020304" pitchFamily="18" charset="0"/>
              </a:rPr>
              <a:t>. </a:t>
            </a:r>
            <a:endParaRPr lang="it-IT" dirty="0">
              <a:effectLst/>
              <a:latin typeface="Times New Roman" panose="02020603050405020304" pitchFamily="18" charset="0"/>
              <a:cs typeface="Times New Roman" panose="02020603050405020304" pitchFamily="18" charset="0"/>
            </a:endParaRPr>
          </a:p>
          <a:p>
            <a:endParaRPr lang="it-IT" dirty="0"/>
          </a:p>
        </p:txBody>
      </p:sp>
      <p:pic>
        <p:nvPicPr>
          <p:cNvPr id="5" name="Segnaposto contenuto 4">
            <a:extLst>
              <a:ext uri="{FF2B5EF4-FFF2-40B4-BE49-F238E27FC236}">
                <a16:creationId xmlns:a16="http://schemas.microsoft.com/office/drawing/2014/main" id="{066D919C-AB97-BE0C-A2DD-BA51019F4539}"/>
              </a:ext>
            </a:extLst>
          </p:cNvPr>
          <p:cNvPicPr>
            <a:picLocks noGrp="1" noChangeAspect="1"/>
          </p:cNvPicPr>
          <p:nvPr>
            <p:ph sz="half" idx="2"/>
          </p:nvPr>
        </p:nvPicPr>
        <p:blipFill>
          <a:blip r:embed="rId2"/>
          <a:stretch>
            <a:fillRect/>
          </a:stretch>
        </p:blipFill>
        <p:spPr>
          <a:xfrm>
            <a:off x="7131803" y="2662537"/>
            <a:ext cx="2025160" cy="3276000"/>
          </a:xfrm>
          <a:prstGeom prst="rect">
            <a:avLst/>
          </a:prstGeom>
        </p:spPr>
      </p:pic>
      <p:pic>
        <p:nvPicPr>
          <p:cNvPr id="6" name="Immagine 5">
            <a:extLst>
              <a:ext uri="{FF2B5EF4-FFF2-40B4-BE49-F238E27FC236}">
                <a16:creationId xmlns:a16="http://schemas.microsoft.com/office/drawing/2014/main" id="{50D4E096-630C-595F-248E-05E13AFE7D26}"/>
              </a:ext>
            </a:extLst>
          </p:cNvPr>
          <p:cNvPicPr>
            <a:picLocks noChangeAspect="1"/>
          </p:cNvPicPr>
          <p:nvPr/>
        </p:nvPicPr>
        <p:blipFill>
          <a:blip r:embed="rId3"/>
          <a:stretch>
            <a:fillRect/>
          </a:stretch>
        </p:blipFill>
        <p:spPr>
          <a:xfrm>
            <a:off x="9387094" y="3429000"/>
            <a:ext cx="2619375" cy="1743075"/>
          </a:xfrm>
          <a:prstGeom prst="rect">
            <a:avLst/>
          </a:prstGeom>
        </p:spPr>
      </p:pic>
    </p:spTree>
    <p:extLst>
      <p:ext uri="{BB962C8B-B14F-4D97-AF65-F5344CB8AC3E}">
        <p14:creationId xmlns:p14="http://schemas.microsoft.com/office/powerpoint/2010/main" val="530708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1F747-9773-924A-8868-0E7251EAE3A6}"/>
              </a:ext>
            </a:extLst>
          </p:cNvPr>
          <p:cNvSpPr>
            <a:spLocks noGrp="1"/>
          </p:cNvSpPr>
          <p:nvPr>
            <p:ph type="title"/>
          </p:nvPr>
        </p:nvSpPr>
        <p:spPr>
          <a:xfrm>
            <a:off x="838199" y="365125"/>
            <a:ext cx="10704443" cy="1325563"/>
          </a:xfrm>
        </p:spPr>
        <p:txBody>
          <a:bodyPr/>
          <a:lstStyle/>
          <a:p>
            <a:pPr algn="ctr"/>
            <a:r>
              <a:rPr lang="it-IT" dirty="0">
                <a:latin typeface="Times New Roman" panose="02020603050405020304" pitchFamily="18" charset="0"/>
                <a:cs typeface="Times New Roman" panose="02020603050405020304" pitchFamily="18" charset="0"/>
              </a:rPr>
              <a:t>La donna come </a:t>
            </a:r>
            <a:r>
              <a:rPr lang="it-IT" i="1" dirty="0">
                <a:latin typeface="Times New Roman" panose="02020603050405020304" pitchFamily="18" charset="0"/>
                <a:cs typeface="Times New Roman" panose="02020603050405020304" pitchFamily="18" charset="0"/>
              </a:rPr>
              <a:t>assenza</a:t>
            </a:r>
            <a:r>
              <a:rPr lang="it-IT" dirty="0">
                <a:latin typeface="Times New Roman" panose="02020603050405020304" pitchFamily="18" charset="0"/>
                <a:cs typeface="Times New Roman" panose="02020603050405020304" pitchFamily="18" charset="0"/>
              </a:rPr>
              <a:t>. Il </a:t>
            </a:r>
            <a:r>
              <a:rPr lang="it-IT" i="1" dirty="0" err="1">
                <a:latin typeface="Times New Roman" panose="02020603050405020304" pitchFamily="18" charset="0"/>
                <a:cs typeface="Times New Roman" panose="02020603050405020304" pitchFamily="18" charset="0"/>
              </a:rPr>
              <a:t>fallogocentrismo</a:t>
            </a:r>
            <a:br>
              <a:rPr lang="it-IT" i="1"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Dall’</a:t>
            </a:r>
            <a:r>
              <a:rPr lang="it-IT" i="1" dirty="0">
                <a:latin typeface="Times New Roman" panose="02020603050405020304" pitchFamily="18" charset="0"/>
                <a:cs typeface="Times New Roman" panose="02020603050405020304" pitchFamily="18" charset="0"/>
              </a:rPr>
              <a:t>Uno </a:t>
            </a:r>
            <a:r>
              <a:rPr lang="it-IT" dirty="0">
                <a:latin typeface="Times New Roman" panose="02020603050405020304" pitchFamily="18" charset="0"/>
                <a:cs typeface="Times New Roman" panose="02020603050405020304" pitchFamily="18" charset="0"/>
              </a:rPr>
              <a:t>maschile (falso universale) al </a:t>
            </a:r>
            <a:r>
              <a:rPr lang="it-IT" i="1" dirty="0">
                <a:latin typeface="Times New Roman" panose="02020603050405020304" pitchFamily="18" charset="0"/>
                <a:cs typeface="Times New Roman" panose="02020603050405020304" pitchFamily="18" charset="0"/>
              </a:rPr>
              <a:t>Duale</a:t>
            </a:r>
          </a:p>
        </p:txBody>
      </p:sp>
      <p:sp>
        <p:nvSpPr>
          <p:cNvPr id="3" name="Segnaposto contenuto 2">
            <a:extLst>
              <a:ext uri="{FF2B5EF4-FFF2-40B4-BE49-F238E27FC236}">
                <a16:creationId xmlns:a16="http://schemas.microsoft.com/office/drawing/2014/main" id="{7BDA0158-7A16-677B-5EA1-0510636C2650}"/>
              </a:ext>
            </a:extLst>
          </p:cNvPr>
          <p:cNvSpPr>
            <a:spLocks noGrp="1"/>
          </p:cNvSpPr>
          <p:nvPr>
            <p:ph sz="half" idx="1"/>
          </p:nvPr>
        </p:nvSpPr>
        <p:spPr>
          <a:xfrm>
            <a:off x="365760" y="1889125"/>
            <a:ext cx="8018585" cy="4968875"/>
          </a:xfrm>
        </p:spPr>
        <p:txBody>
          <a:bodyPr>
            <a:normAutofit fontScale="32500" lnSpcReduction="20000"/>
          </a:bodyPr>
          <a:lstStyle/>
          <a:p>
            <a:pPr marL="0" indent="0" algn="just" rtl="0">
              <a:buNone/>
            </a:pPr>
            <a:r>
              <a:rPr lang="it-IT" sz="7200" dirty="0">
                <a:effectLst/>
                <a:latin typeface="Times New Roman" panose="02020603050405020304" pitchFamily="18" charset="0"/>
                <a:cs typeface="Times New Roman" panose="02020603050405020304" pitchFamily="18" charset="0"/>
              </a:rPr>
              <a:t>La </a:t>
            </a:r>
            <a:r>
              <a:rPr lang="it-IT" sz="7200" b="1" dirty="0">
                <a:effectLst/>
                <a:latin typeface="Times New Roman" panose="02020603050405020304" pitchFamily="18" charset="0"/>
                <a:cs typeface="Times New Roman" panose="02020603050405020304" pitchFamily="18" charset="0"/>
              </a:rPr>
              <a:t>tradizione filosofica occidentale</a:t>
            </a:r>
            <a:r>
              <a:rPr lang="it-IT" sz="7200" dirty="0">
                <a:effectLst/>
                <a:latin typeface="Times New Roman" panose="02020603050405020304" pitchFamily="18" charset="0"/>
                <a:cs typeface="Times New Roman" panose="02020603050405020304" pitchFamily="18" charset="0"/>
              </a:rPr>
              <a:t>, da Platone a Hegel e oltre, ha associato la </a:t>
            </a:r>
            <a:r>
              <a:rPr lang="it-IT" sz="7200" b="1" dirty="0">
                <a:effectLst/>
                <a:latin typeface="Times New Roman" panose="02020603050405020304" pitchFamily="18" charset="0"/>
                <a:cs typeface="Times New Roman" panose="02020603050405020304" pitchFamily="18" charset="0"/>
              </a:rPr>
              <a:t>donna all'assenza, alla debolezza, alla passività e all'immanenza, l'uomo alla potenza, alla forza, all'attività e alla trascendenza</a:t>
            </a:r>
            <a:r>
              <a:rPr lang="it-IT" sz="7200" dirty="0">
                <a:effectLst/>
                <a:latin typeface="Times New Roman" panose="02020603050405020304" pitchFamily="18" charset="0"/>
                <a:cs typeface="Times New Roman" panose="02020603050405020304" pitchFamily="18" charset="0"/>
              </a:rPr>
              <a:t>. </a:t>
            </a:r>
            <a:r>
              <a:rPr lang="it-IT" sz="7200" dirty="0" err="1">
                <a:effectLst/>
                <a:latin typeface="Times New Roman" panose="02020603050405020304" pitchFamily="18" charset="0"/>
                <a:cs typeface="Times New Roman" panose="02020603050405020304" pitchFamily="18" charset="0"/>
              </a:rPr>
              <a:t>Irigaray</a:t>
            </a:r>
            <a:r>
              <a:rPr lang="it-IT" sz="7200" dirty="0">
                <a:effectLst/>
                <a:latin typeface="Times New Roman" panose="02020603050405020304" pitchFamily="18" charset="0"/>
                <a:cs typeface="Times New Roman" panose="02020603050405020304" pitchFamily="18" charset="0"/>
              </a:rPr>
              <a:t> rilegge in questa prospettiva anche il celeberrimo mito della caverna di Platone (</a:t>
            </a:r>
            <a:r>
              <a:rPr lang="it-IT" sz="7200" i="1" dirty="0">
                <a:effectLst/>
                <a:latin typeface="Times New Roman" panose="02020603050405020304" pitchFamily="18" charset="0"/>
                <a:cs typeface="Times New Roman" panose="02020603050405020304" pitchFamily="18" charset="0"/>
              </a:rPr>
              <a:t>Repubblica</a:t>
            </a:r>
            <a:r>
              <a:rPr lang="it-IT" sz="7200" dirty="0">
                <a:effectLst/>
                <a:latin typeface="Times New Roman" panose="02020603050405020304" pitchFamily="18" charset="0"/>
                <a:cs typeface="Times New Roman" panose="02020603050405020304" pitchFamily="18" charset="0"/>
              </a:rPr>
              <a:t>, l. VII). Per l'uomo la donna è stata finora il </a:t>
            </a:r>
            <a:r>
              <a:rPr lang="it-IT" sz="7200" b="1" dirty="0">
                <a:effectLst/>
                <a:latin typeface="Times New Roman" panose="02020603050405020304" pitchFamily="18" charset="0"/>
                <a:cs typeface="Times New Roman" panose="02020603050405020304" pitchFamily="18" charset="0"/>
              </a:rPr>
              <a:t>«continente nero» </a:t>
            </a:r>
            <a:r>
              <a:rPr lang="it-IT" sz="7200" dirty="0">
                <a:effectLst/>
                <a:latin typeface="Times New Roman" panose="02020603050405020304" pitchFamily="18" charset="0"/>
                <a:cs typeface="Times New Roman" panose="02020603050405020304" pitchFamily="18" charset="0"/>
              </a:rPr>
              <a:t>(Freud)</a:t>
            </a:r>
            <a:br>
              <a:rPr lang="it-IT" sz="7200" dirty="0">
                <a:effectLst/>
                <a:latin typeface="Times New Roman" panose="02020603050405020304" pitchFamily="18" charset="0"/>
                <a:cs typeface="Times New Roman" panose="02020603050405020304" pitchFamily="18" charset="0"/>
              </a:rPr>
            </a:br>
            <a:endParaRPr lang="it-IT" sz="7200" dirty="0">
              <a:effectLst/>
              <a:latin typeface="Times New Roman" panose="02020603050405020304" pitchFamily="18" charset="0"/>
              <a:cs typeface="Times New Roman" panose="02020603050405020304" pitchFamily="18" charset="0"/>
            </a:endParaRPr>
          </a:p>
          <a:p>
            <a:pPr marL="0" indent="0" algn="just" rtl="0">
              <a:buNone/>
            </a:pPr>
            <a:r>
              <a:rPr lang="it-IT" sz="7200" dirty="0">
                <a:effectLst/>
                <a:latin typeface="Times New Roman" panose="02020603050405020304" pitchFamily="18" charset="0"/>
                <a:cs typeface="Times New Roman" panose="02020603050405020304" pitchFamily="18" charset="0"/>
              </a:rPr>
              <a:t>Per incrinare questa dominanza maschile e fare emergere la </a:t>
            </a:r>
            <a:r>
              <a:rPr lang="it-IT" sz="7200" b="1" i="1" dirty="0">
                <a:effectLst/>
                <a:latin typeface="Times New Roman" panose="02020603050405020304" pitchFamily="18" charset="0"/>
                <a:cs typeface="Times New Roman" panose="02020603050405020304" pitchFamily="18" charset="0"/>
              </a:rPr>
              <a:t>differenza</a:t>
            </a:r>
            <a:r>
              <a:rPr lang="it-IT" sz="7200" b="1" dirty="0">
                <a:effectLst/>
                <a:latin typeface="Times New Roman" panose="02020603050405020304" pitchFamily="18" charset="0"/>
                <a:cs typeface="Times New Roman" panose="02020603050405020304" pitchFamily="18" charset="0"/>
              </a:rPr>
              <a:t> femminile come </a:t>
            </a:r>
            <a:r>
              <a:rPr lang="it-IT" sz="7200" b="1" i="1" dirty="0">
                <a:effectLst/>
                <a:latin typeface="Times New Roman" panose="02020603050405020304" pitchFamily="18" charset="0"/>
                <a:cs typeface="Times New Roman" panose="02020603050405020304" pitchFamily="18" charset="0"/>
              </a:rPr>
              <a:t>valore</a:t>
            </a:r>
            <a:r>
              <a:rPr lang="it-IT" sz="7200" dirty="0">
                <a:effectLst/>
                <a:latin typeface="Times New Roman" panose="02020603050405020304" pitchFamily="18" charset="0"/>
                <a:cs typeface="Times New Roman" panose="02020603050405020304" pitchFamily="18" charset="0"/>
              </a:rPr>
              <a:t>, occorre uno strumento che consenta di </a:t>
            </a:r>
            <a:r>
              <a:rPr lang="it-IT" sz="7200" b="1" dirty="0">
                <a:effectLst/>
                <a:latin typeface="Times New Roman" panose="02020603050405020304" pitchFamily="18" charset="0"/>
                <a:cs typeface="Times New Roman" panose="02020603050405020304" pitchFamily="18" charset="0"/>
              </a:rPr>
              <a:t>scrutare all'interno</a:t>
            </a:r>
            <a:r>
              <a:rPr lang="it-IT" sz="7200" dirty="0">
                <a:effectLst/>
                <a:latin typeface="Times New Roman" panose="02020603050405020304" pitchFamily="18" charset="0"/>
                <a:cs typeface="Times New Roman" panose="02020603050405020304" pitchFamily="18" charset="0"/>
              </a:rPr>
              <a:t>: lo </a:t>
            </a:r>
            <a:r>
              <a:rPr lang="it-IT" sz="7200" b="1" i="1" dirty="0">
                <a:effectLst/>
                <a:latin typeface="Times New Roman" panose="02020603050405020304" pitchFamily="18" charset="0"/>
                <a:cs typeface="Times New Roman" panose="02020603050405020304" pitchFamily="18" charset="0"/>
              </a:rPr>
              <a:t>speculum</a:t>
            </a:r>
            <a:r>
              <a:rPr lang="it-IT" sz="7200" dirty="0">
                <a:effectLst/>
                <a:latin typeface="Times New Roman" panose="02020603050405020304" pitchFamily="18" charset="0"/>
                <a:cs typeface="Times New Roman" panose="02020603050405020304" pitchFamily="18" charset="0"/>
              </a:rPr>
              <a:t>, appunto. Nella sua lettura simbolica, </a:t>
            </a:r>
            <a:r>
              <a:rPr lang="it-IT" sz="7200" dirty="0" err="1">
                <a:effectLst/>
                <a:latin typeface="Times New Roman" panose="02020603050405020304" pitchFamily="18" charset="0"/>
                <a:cs typeface="Times New Roman" panose="02020603050405020304" pitchFamily="18" charset="0"/>
              </a:rPr>
              <a:t>Irigaray</a:t>
            </a:r>
            <a:r>
              <a:rPr lang="it-IT" sz="7200" dirty="0">
                <a:effectLst/>
                <a:latin typeface="Times New Roman" panose="02020603050405020304" pitchFamily="18" charset="0"/>
                <a:cs typeface="Times New Roman" panose="02020603050405020304" pitchFamily="18" charset="0"/>
              </a:rPr>
              <a:t> lo interpreta come il mezzo per fare emergere ciò che lo sguardo maschile, che resta esteriore, vede unicamente come “mancanza”. </a:t>
            </a:r>
            <a:r>
              <a:rPr lang="it-IT" sz="7200" b="1" dirty="0">
                <a:effectLst/>
                <a:latin typeface="Times New Roman" panose="02020603050405020304" pitchFamily="18" charset="0"/>
                <a:cs typeface="Times New Roman" panose="02020603050405020304" pitchFamily="18" charset="0"/>
              </a:rPr>
              <a:t>Emerge un pianeta sconosciuto all'uomo, una sessualità – e dunque una personalità – ricca e complessa</a:t>
            </a:r>
            <a:r>
              <a:rPr lang="it-IT" sz="7200" dirty="0">
                <a:effectLst/>
                <a:latin typeface="Times New Roman" panose="02020603050405020304" pitchFamily="18" charset="0"/>
                <a:cs typeface="Times New Roman" panose="02020603050405020304" pitchFamily="18" charset="0"/>
              </a:rPr>
              <a:t>: è l' «altra donna» (sconosciuta) evocata nel titolo. È</a:t>
            </a:r>
            <a:r>
              <a:rPr lang="it-IT" sz="7200" dirty="0">
                <a:latin typeface="Times New Roman" panose="02020603050405020304" pitchFamily="18" charset="0"/>
                <a:cs typeface="Times New Roman" panose="02020603050405020304" pitchFamily="18" charset="0"/>
              </a:rPr>
              <a:t> il momento </a:t>
            </a:r>
            <a:r>
              <a:rPr lang="it-IT" sz="7200" dirty="0">
                <a:effectLst/>
                <a:latin typeface="Times New Roman" panose="02020603050405020304" pitchFamily="18" charset="0"/>
                <a:cs typeface="Times New Roman" panose="02020603050405020304" pitchFamily="18" charset="0"/>
              </a:rPr>
              <a:t>di decostruire la proiezione maschil</a:t>
            </a:r>
            <a:r>
              <a:rPr lang="it-IT" sz="7200" dirty="0">
                <a:latin typeface="Times New Roman" panose="02020603050405020304" pitchFamily="18" charset="0"/>
                <a:cs typeface="Times New Roman" panose="02020603050405020304" pitchFamily="18" charset="0"/>
              </a:rPr>
              <a:t>e dell’Uno</a:t>
            </a:r>
            <a:r>
              <a:rPr lang="it-IT" sz="7200" dirty="0">
                <a:effectLst/>
                <a:latin typeface="Times New Roman" panose="02020603050405020304" pitchFamily="18" charset="0"/>
                <a:cs typeface="Times New Roman" panose="02020603050405020304" pitchFamily="18" charset="0"/>
              </a:rPr>
              <a:t> e di dare voce  (culturale, sociale) all’autentica </a:t>
            </a:r>
            <a:r>
              <a:rPr lang="it-IT" sz="7200" b="1" dirty="0">
                <a:effectLst/>
                <a:latin typeface="Times New Roman" panose="02020603050405020304" pitchFamily="18" charset="0"/>
                <a:cs typeface="Times New Roman" panose="02020603050405020304" pitchFamily="18" charset="0"/>
              </a:rPr>
              <a:t>differenza</a:t>
            </a:r>
            <a:r>
              <a:rPr lang="it-IT" sz="7200" dirty="0">
                <a:effectLst/>
                <a:latin typeface="Times New Roman" panose="02020603050405020304" pitchFamily="18" charset="0"/>
                <a:cs typeface="Times New Roman" panose="02020603050405020304" pitchFamily="18" charset="0"/>
              </a:rPr>
              <a:t> della donna.</a:t>
            </a:r>
          </a:p>
          <a:p>
            <a:pPr marL="0" indent="0" rtl="0">
              <a:buNone/>
            </a:pPr>
            <a:br>
              <a:rPr lang="it-IT" sz="6000" dirty="0">
                <a:effectLst/>
                <a:latin typeface="Times New Roman" panose="02020603050405020304" pitchFamily="18" charset="0"/>
                <a:cs typeface="Times New Roman" panose="02020603050405020304" pitchFamily="18" charset="0"/>
              </a:rPr>
            </a:br>
            <a:endParaRPr lang="it-IT" sz="6000" dirty="0">
              <a:effectLst/>
              <a:latin typeface="Times New Roman" panose="02020603050405020304" pitchFamily="18" charset="0"/>
              <a:cs typeface="Times New Roman" panose="02020603050405020304" pitchFamily="18" charset="0"/>
            </a:endParaRPr>
          </a:p>
          <a:p>
            <a:endParaRPr lang="it-IT" dirty="0"/>
          </a:p>
        </p:txBody>
      </p:sp>
      <p:pic>
        <p:nvPicPr>
          <p:cNvPr id="6" name="Segnaposto contenuto 5">
            <a:extLst>
              <a:ext uri="{FF2B5EF4-FFF2-40B4-BE49-F238E27FC236}">
                <a16:creationId xmlns:a16="http://schemas.microsoft.com/office/drawing/2014/main" id="{7D1DA6A3-8369-0771-9406-131409D9C001}"/>
              </a:ext>
            </a:extLst>
          </p:cNvPr>
          <p:cNvPicPr>
            <a:picLocks noGrp="1" noChangeAspect="1"/>
          </p:cNvPicPr>
          <p:nvPr>
            <p:ph sz="half" idx="2"/>
          </p:nvPr>
        </p:nvPicPr>
        <p:blipFill>
          <a:blip r:embed="rId2"/>
          <a:stretch>
            <a:fillRect/>
          </a:stretch>
        </p:blipFill>
        <p:spPr>
          <a:xfrm>
            <a:off x="8883684" y="1889125"/>
            <a:ext cx="2828369" cy="4351338"/>
          </a:xfrm>
          <a:prstGeom prst="rect">
            <a:avLst/>
          </a:prstGeom>
        </p:spPr>
      </p:pic>
    </p:spTree>
    <p:extLst>
      <p:ext uri="{BB962C8B-B14F-4D97-AF65-F5344CB8AC3E}">
        <p14:creationId xmlns:p14="http://schemas.microsoft.com/office/powerpoint/2010/main" val="1522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90319F-2879-3F8E-F3C4-8CEDFCE94D91}"/>
              </a:ext>
            </a:extLst>
          </p:cNvPr>
          <p:cNvSpPr>
            <a:spLocks noGrp="1"/>
          </p:cNvSpPr>
          <p:nvPr>
            <p:ph type="title"/>
          </p:nvPr>
        </p:nvSpPr>
        <p:spPr>
          <a:xfrm>
            <a:off x="410818" y="103895"/>
            <a:ext cx="11781182" cy="1325563"/>
          </a:xfrm>
        </p:spPr>
        <p:txBody>
          <a:bodyPr>
            <a:normAutofit fontScale="90000"/>
          </a:bodyPr>
          <a:lstStyle/>
          <a:p>
            <a:pPr algn="ctr"/>
            <a:br>
              <a:rPr lang="it-IT" dirty="0">
                <a:effectLst/>
              </a:rPr>
            </a:br>
            <a:r>
              <a:rPr lang="it-IT" dirty="0">
                <a:latin typeface="Times New Roman" panose="02020603050405020304" pitchFamily="18" charset="0"/>
                <a:cs typeface="Times New Roman" panose="02020603050405020304" pitchFamily="18" charset="0"/>
              </a:rPr>
              <a:t>I</a:t>
            </a:r>
            <a:r>
              <a:rPr lang="it-IT" dirty="0">
                <a:effectLst/>
                <a:latin typeface="Times New Roman" panose="02020603050405020304" pitchFamily="18" charset="0"/>
                <a:cs typeface="Times New Roman" panose="02020603050405020304" pitchFamily="18" charset="0"/>
              </a:rPr>
              <a:t>l contributo di </a:t>
            </a:r>
            <a:r>
              <a:rPr lang="it-IT" b="1" dirty="0">
                <a:effectLst/>
                <a:latin typeface="Times New Roman" panose="02020603050405020304" pitchFamily="18" charset="0"/>
                <a:cs typeface="Times New Roman" panose="02020603050405020304" pitchFamily="18" charset="0"/>
              </a:rPr>
              <a:t>Julia Kristeva </a:t>
            </a:r>
            <a:r>
              <a:rPr lang="it-IT" dirty="0">
                <a:effectLst/>
                <a:latin typeface="Times New Roman" panose="02020603050405020304" pitchFamily="18" charset="0"/>
                <a:cs typeface="Times New Roman" panose="02020603050405020304" pitchFamily="18" charset="0"/>
              </a:rPr>
              <a:t>(1941), </a:t>
            </a:r>
            <a:br>
              <a:rPr lang="it-IT" dirty="0">
                <a:effectLst/>
                <a:latin typeface="Times New Roman" panose="02020603050405020304" pitchFamily="18" charset="0"/>
                <a:cs typeface="Times New Roman" panose="02020603050405020304" pitchFamily="18" charset="0"/>
              </a:rPr>
            </a:br>
            <a:r>
              <a:rPr lang="it-IT" dirty="0">
                <a:effectLst/>
                <a:latin typeface="Times New Roman" panose="02020603050405020304" pitchFamily="18" charset="0"/>
                <a:cs typeface="Times New Roman" panose="02020603050405020304" pitchFamily="18" charset="0"/>
              </a:rPr>
              <a:t>linguista e psicoanalista</a:t>
            </a:r>
            <a:br>
              <a:rPr lang="it-IT" dirty="0">
                <a:effectLst/>
              </a:rPr>
            </a:br>
            <a:endParaRPr lang="it-IT" dirty="0"/>
          </a:p>
        </p:txBody>
      </p:sp>
      <p:sp>
        <p:nvSpPr>
          <p:cNvPr id="3" name="Segnaposto contenuto 2">
            <a:extLst>
              <a:ext uri="{FF2B5EF4-FFF2-40B4-BE49-F238E27FC236}">
                <a16:creationId xmlns:a16="http://schemas.microsoft.com/office/drawing/2014/main" id="{E728A05D-CA6A-FB6B-2C22-C6376F8D94CF}"/>
              </a:ext>
            </a:extLst>
          </p:cNvPr>
          <p:cNvSpPr>
            <a:spLocks noGrp="1"/>
          </p:cNvSpPr>
          <p:nvPr>
            <p:ph sz="half" idx="1"/>
          </p:nvPr>
        </p:nvSpPr>
        <p:spPr>
          <a:xfrm>
            <a:off x="290732" y="1561514"/>
            <a:ext cx="6276537" cy="5168051"/>
          </a:xfrm>
        </p:spPr>
        <p:txBody>
          <a:bodyPr>
            <a:normAutofit fontScale="55000" lnSpcReduction="20000"/>
          </a:bodyPr>
          <a:lstStyle/>
          <a:p>
            <a:pPr marL="0" indent="0" rtl="0">
              <a:buNone/>
            </a:pPr>
            <a:br>
              <a:rPr lang="it-IT" dirty="0">
                <a:effectLst/>
              </a:rPr>
            </a:br>
            <a:endParaRPr lang="it-IT" dirty="0">
              <a:effectLst/>
            </a:endParaRPr>
          </a:p>
          <a:p>
            <a:pPr marL="0" indent="0" algn="just" rtl="0">
              <a:buNone/>
            </a:pPr>
            <a:r>
              <a:rPr lang="it-IT" sz="3800" dirty="0">
                <a:effectLst/>
                <a:latin typeface="Times New Roman" panose="02020603050405020304" pitchFamily="18" charset="0"/>
                <a:cs typeface="Times New Roman" panose="02020603050405020304" pitchFamily="18" charset="0"/>
              </a:rPr>
              <a:t>Kristeva contrappone </a:t>
            </a:r>
            <a:r>
              <a:rPr lang="it-IT" sz="3800" b="1" dirty="0">
                <a:effectLst/>
                <a:latin typeface="Times New Roman" panose="02020603050405020304" pitchFamily="18" charset="0"/>
                <a:cs typeface="Times New Roman" panose="02020603050405020304" pitchFamily="18" charset="0"/>
              </a:rPr>
              <a:t>l'ordine simbolico </a:t>
            </a:r>
            <a:r>
              <a:rPr lang="it-IT" sz="3800" i="0" dirty="0">
                <a:effectLst/>
                <a:latin typeface="Times New Roman" panose="02020603050405020304" pitchFamily="18" charset="0"/>
                <a:cs typeface="Times New Roman" panose="02020603050405020304" pitchFamily="18" charset="0"/>
              </a:rPr>
              <a:t>(il linguaggio fallocentrico del padre e della cultura occidentale) all' </a:t>
            </a:r>
            <a:r>
              <a:rPr lang="it-IT" sz="3800" b="1" dirty="0">
                <a:effectLst/>
                <a:latin typeface="Times New Roman" panose="02020603050405020304" pitchFamily="18" charset="0"/>
                <a:cs typeface="Times New Roman" panose="02020603050405020304" pitchFamily="18" charset="0"/>
              </a:rPr>
              <a:t>ordine semiotico </a:t>
            </a:r>
            <a:r>
              <a:rPr lang="it-IT" sz="3800" i="0" dirty="0">
                <a:effectLst/>
                <a:latin typeface="Times New Roman" panose="02020603050405020304" pitchFamily="18" charset="0"/>
                <a:cs typeface="Times New Roman" panose="02020603050405020304" pitchFamily="18" charset="0"/>
              </a:rPr>
              <a:t>o materno. In questa fase, </a:t>
            </a:r>
            <a:r>
              <a:rPr lang="it-IT" sz="3800" i="0" dirty="0" err="1">
                <a:effectLst/>
                <a:latin typeface="Times New Roman" panose="02020603050405020304" pitchFamily="18" charset="0"/>
                <a:cs typeface="Times New Roman" panose="02020603050405020304" pitchFamily="18" charset="0"/>
              </a:rPr>
              <a:t>pre</a:t>
            </a:r>
            <a:r>
              <a:rPr lang="it-IT" sz="3800" i="0" dirty="0">
                <a:effectLst/>
                <a:latin typeface="Times New Roman" panose="02020603050405020304" pitchFamily="18" charset="0"/>
                <a:cs typeface="Times New Roman" panose="02020603050405020304" pitchFamily="18" charset="0"/>
              </a:rPr>
              <a:t>-edipica, «prevalgono i “ segni” (le carezze, la “cura” affettuosa, il legame immediato), rispetto alla fase successiva, in cui prevalgono le “parole”, cioè il linguaggio codificato e inesorabilmente dominante per entrami i sessi. </a:t>
            </a:r>
            <a:r>
              <a:rPr lang="it-IT" sz="3800" i="0" dirty="0" err="1">
                <a:effectLst/>
                <a:latin typeface="Times New Roman" panose="02020603050405020304" pitchFamily="18" charset="0"/>
                <a:cs typeface="Times New Roman" panose="02020603050405020304" pitchFamily="18" charset="0"/>
              </a:rPr>
              <a:t>Privilegiamento</a:t>
            </a:r>
            <a:r>
              <a:rPr lang="it-IT" sz="3800" i="0" dirty="0">
                <a:effectLst/>
                <a:latin typeface="Times New Roman" panose="02020603050405020304" pitchFamily="18" charset="0"/>
                <a:cs typeface="Times New Roman" panose="02020603050405020304" pitchFamily="18" charset="0"/>
              </a:rPr>
              <a:t> dell'ordine semiotico della madre significa accentuazione del rapporto madre-figlia, […] e valorizzazione di tutto quanto è femminile e in quanto tale emarginato, negato, dal linguaggio e dalle concettualizzazioni maschili» </a:t>
            </a:r>
          </a:p>
          <a:p>
            <a:pPr marL="0" indent="0" algn="just" rtl="0">
              <a:buNone/>
            </a:pPr>
            <a:r>
              <a:rPr lang="it-IT" sz="3800" b="1" i="0" dirty="0">
                <a:effectLst/>
                <a:latin typeface="Times New Roman" panose="02020603050405020304" pitchFamily="18" charset="0"/>
                <a:cs typeface="Times New Roman" panose="02020603050405020304" pitchFamily="18" charset="0"/>
              </a:rPr>
              <a:t>(Franco Restaino- Adriana </a:t>
            </a:r>
            <a:r>
              <a:rPr lang="it-IT" sz="3800" b="1" i="0" dirty="0" err="1">
                <a:effectLst/>
                <a:latin typeface="Times New Roman" panose="02020603050405020304" pitchFamily="18" charset="0"/>
                <a:cs typeface="Times New Roman" panose="02020603050405020304" pitchFamily="18" charset="0"/>
              </a:rPr>
              <a:t>Cavarero</a:t>
            </a:r>
            <a:r>
              <a:rPr lang="it-IT" sz="3800" b="1" i="0" dirty="0">
                <a:effectLst/>
                <a:latin typeface="Times New Roman" panose="02020603050405020304" pitchFamily="18" charset="0"/>
                <a:cs typeface="Times New Roman" panose="02020603050405020304" pitchFamily="18" charset="0"/>
              </a:rPr>
              <a:t>, cit., p. 80)</a:t>
            </a:r>
            <a:endParaRPr lang="it-IT" sz="3800" b="1" dirty="0">
              <a:effectLst/>
              <a:latin typeface="Times New Roman" panose="02020603050405020304" pitchFamily="18" charset="0"/>
              <a:cs typeface="Times New Roman" panose="02020603050405020304" pitchFamily="18" charset="0"/>
            </a:endParaRPr>
          </a:p>
          <a:p>
            <a:pPr marL="0" indent="0" algn="just" rtl="0">
              <a:buNone/>
            </a:pPr>
            <a:br>
              <a:rPr lang="it-IT" sz="3800" b="1" dirty="0">
                <a:effectLst/>
                <a:latin typeface="Times New Roman" panose="02020603050405020304" pitchFamily="18" charset="0"/>
                <a:cs typeface="Times New Roman" panose="02020603050405020304" pitchFamily="18" charset="0"/>
              </a:rPr>
            </a:br>
            <a:endParaRPr lang="it-IT" sz="3800" b="1" dirty="0">
              <a:effectLst/>
              <a:latin typeface="Times New Roman" panose="02020603050405020304" pitchFamily="18" charset="0"/>
              <a:cs typeface="Times New Roman" panose="02020603050405020304" pitchFamily="18" charset="0"/>
            </a:endParaRPr>
          </a:p>
          <a:p>
            <a:endParaRPr lang="it-IT" dirty="0"/>
          </a:p>
        </p:txBody>
      </p:sp>
      <p:sp>
        <p:nvSpPr>
          <p:cNvPr id="4" name="Segnaposto contenuto 3">
            <a:extLst>
              <a:ext uri="{FF2B5EF4-FFF2-40B4-BE49-F238E27FC236}">
                <a16:creationId xmlns:a16="http://schemas.microsoft.com/office/drawing/2014/main" id="{598E167C-9D42-160A-CC90-BE1C462B70E9}"/>
              </a:ext>
            </a:extLst>
          </p:cNvPr>
          <p:cNvSpPr>
            <a:spLocks noGrp="1"/>
          </p:cNvSpPr>
          <p:nvPr>
            <p:ph sz="half" idx="2"/>
          </p:nvPr>
        </p:nvSpPr>
        <p:spPr>
          <a:xfrm>
            <a:off x="6172200" y="1825625"/>
            <a:ext cx="5729068" cy="4667250"/>
          </a:xfrm>
        </p:spPr>
        <p:txBody>
          <a:bodyPr>
            <a:normAutofit fontScale="55000" lnSpcReduction="20000"/>
          </a:bodyPr>
          <a:lstStyle/>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pPr marL="0" indent="0">
              <a:buNone/>
            </a:pPr>
            <a:endParaRPr lang="it-IT" dirty="0"/>
          </a:p>
          <a:p>
            <a:pPr marL="0" indent="0">
              <a:buNone/>
            </a:pPr>
            <a:endParaRPr lang="it-IT" b="1" dirty="0">
              <a:latin typeface="Times New Roman" panose="02020603050405020304" pitchFamily="18" charset="0"/>
              <a:cs typeface="Times New Roman" panose="02020603050405020304" pitchFamily="18" charset="0"/>
            </a:endParaRPr>
          </a:p>
          <a:p>
            <a:pPr marL="0" indent="0">
              <a:buNone/>
            </a:pPr>
            <a:endParaRPr lang="it-IT" b="1" dirty="0">
              <a:latin typeface="Times New Roman" panose="02020603050405020304" pitchFamily="18" charset="0"/>
              <a:cs typeface="Times New Roman" panose="02020603050405020304" pitchFamily="18" charset="0"/>
            </a:endParaRPr>
          </a:p>
          <a:p>
            <a:pPr marL="0" indent="0">
              <a:buNone/>
            </a:pPr>
            <a:r>
              <a:rPr lang="it-IT" b="1" dirty="0">
                <a:latin typeface="Times New Roman" panose="02020603050405020304" pitchFamily="18" charset="0"/>
                <a:cs typeface="Times New Roman" panose="02020603050405020304" pitchFamily="18" charset="0"/>
              </a:rPr>
              <a:t>Julia Kristeva con Benedetto XVI ad Assisi nel 2011</a:t>
            </a:r>
          </a:p>
        </p:txBody>
      </p:sp>
      <p:pic>
        <p:nvPicPr>
          <p:cNvPr id="5" name="Immagine 4">
            <a:extLst>
              <a:ext uri="{FF2B5EF4-FFF2-40B4-BE49-F238E27FC236}">
                <a16:creationId xmlns:a16="http://schemas.microsoft.com/office/drawing/2014/main" id="{64A84FAB-DF79-E0ED-D666-F863F9E7DCD1}"/>
              </a:ext>
            </a:extLst>
          </p:cNvPr>
          <p:cNvPicPr>
            <a:picLocks noChangeAspect="1"/>
          </p:cNvPicPr>
          <p:nvPr/>
        </p:nvPicPr>
        <p:blipFill>
          <a:blip r:embed="rId2"/>
          <a:stretch>
            <a:fillRect/>
          </a:stretch>
        </p:blipFill>
        <p:spPr>
          <a:xfrm>
            <a:off x="6845150" y="3813241"/>
            <a:ext cx="3122236" cy="2088000"/>
          </a:xfrm>
          <a:prstGeom prst="rect">
            <a:avLst/>
          </a:prstGeom>
        </p:spPr>
      </p:pic>
      <p:pic>
        <p:nvPicPr>
          <p:cNvPr id="6" name="Immagine 5">
            <a:extLst>
              <a:ext uri="{FF2B5EF4-FFF2-40B4-BE49-F238E27FC236}">
                <a16:creationId xmlns:a16="http://schemas.microsoft.com/office/drawing/2014/main" id="{39B0954F-3ECC-7328-3C80-4E04A3E06FFC}"/>
              </a:ext>
            </a:extLst>
          </p:cNvPr>
          <p:cNvPicPr>
            <a:picLocks noChangeAspect="1"/>
          </p:cNvPicPr>
          <p:nvPr/>
        </p:nvPicPr>
        <p:blipFill>
          <a:blip r:embed="rId3"/>
          <a:stretch>
            <a:fillRect/>
          </a:stretch>
        </p:blipFill>
        <p:spPr>
          <a:xfrm>
            <a:off x="10245268" y="1429458"/>
            <a:ext cx="1656000" cy="2243622"/>
          </a:xfrm>
          <a:prstGeom prst="rect">
            <a:avLst/>
          </a:prstGeom>
        </p:spPr>
      </p:pic>
    </p:spTree>
    <p:extLst>
      <p:ext uri="{BB962C8B-B14F-4D97-AF65-F5344CB8AC3E}">
        <p14:creationId xmlns:p14="http://schemas.microsoft.com/office/powerpoint/2010/main" val="82785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AF1A64-9E4A-78B8-DE58-A51C59E24BE9}"/>
              </a:ext>
            </a:extLst>
          </p:cNvPr>
          <p:cNvSpPr>
            <a:spLocks noGrp="1"/>
          </p:cNvSpPr>
          <p:nvPr>
            <p:ph type="title"/>
          </p:nvPr>
        </p:nvSpPr>
        <p:spPr>
          <a:xfrm>
            <a:off x="1007013" y="75009"/>
            <a:ext cx="10515600" cy="1325563"/>
          </a:xfrm>
        </p:spPr>
        <p:txBody>
          <a:bodyPr/>
          <a:lstStyle/>
          <a:p>
            <a:pPr algn="ctr"/>
            <a:r>
              <a:rPr lang="it-IT" dirty="0">
                <a:latin typeface="Times New Roman" panose="02020603050405020304" pitchFamily="18" charset="0"/>
                <a:cs typeface="Times New Roman" panose="02020603050405020304" pitchFamily="18" charset="0"/>
              </a:rPr>
              <a:t>Il pensiero della differenza in Italia</a:t>
            </a:r>
          </a:p>
        </p:txBody>
      </p:sp>
      <p:sp>
        <p:nvSpPr>
          <p:cNvPr id="3" name="Segnaposto contenuto 2">
            <a:extLst>
              <a:ext uri="{FF2B5EF4-FFF2-40B4-BE49-F238E27FC236}">
                <a16:creationId xmlns:a16="http://schemas.microsoft.com/office/drawing/2014/main" id="{E6526D44-A23B-5626-6AD2-BC81B5BDB191}"/>
              </a:ext>
            </a:extLst>
          </p:cNvPr>
          <p:cNvSpPr>
            <a:spLocks noGrp="1"/>
          </p:cNvSpPr>
          <p:nvPr>
            <p:ph sz="half" idx="1"/>
          </p:nvPr>
        </p:nvSpPr>
        <p:spPr/>
        <p:txBody>
          <a:bodyPr>
            <a:normAutofit/>
          </a:bodyPr>
          <a:lstStyle/>
          <a:p>
            <a:pPr marL="0" indent="0">
              <a:buNone/>
            </a:pPr>
            <a:endParaRPr lang="it-IT" dirty="0"/>
          </a:p>
          <a:p>
            <a:endParaRPr lang="it-IT" dirty="0"/>
          </a:p>
          <a:p>
            <a:endParaRPr lang="it-IT" dirty="0"/>
          </a:p>
        </p:txBody>
      </p:sp>
      <p:sp>
        <p:nvSpPr>
          <p:cNvPr id="4" name="Segnaposto contenuto 3">
            <a:extLst>
              <a:ext uri="{FF2B5EF4-FFF2-40B4-BE49-F238E27FC236}">
                <a16:creationId xmlns:a16="http://schemas.microsoft.com/office/drawing/2014/main" id="{848C24D1-E371-5E48-2958-ED9A837A9329}"/>
              </a:ext>
            </a:extLst>
          </p:cNvPr>
          <p:cNvSpPr>
            <a:spLocks noGrp="1"/>
          </p:cNvSpPr>
          <p:nvPr>
            <p:ph sz="half" idx="2"/>
          </p:nvPr>
        </p:nvSpPr>
        <p:spPr>
          <a:xfrm>
            <a:off x="6453554" y="1636379"/>
            <a:ext cx="5181600" cy="4351338"/>
          </a:xfrm>
        </p:spPr>
        <p:txBody>
          <a:bodyPr>
            <a:normAutofit/>
          </a:bodyPr>
          <a:lstStyle/>
          <a:p>
            <a:pPr marL="0" indent="0" algn="just">
              <a:buNone/>
            </a:pPr>
            <a:r>
              <a:rPr lang="it-IT" dirty="0">
                <a:latin typeface="Times New Roman" panose="02020603050405020304" pitchFamily="18" charset="0"/>
                <a:cs typeface="Times New Roman" panose="02020603050405020304" pitchFamily="18" charset="0"/>
              </a:rPr>
              <a:t>Inizi negli anni ‘70. Lo stretto legame con il “movimento”.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Il gruppo dell'università di Verona. I primi passi di </a:t>
            </a:r>
            <a:r>
              <a:rPr lang="it-IT" i="1" dirty="0" err="1">
                <a:latin typeface="Times New Roman" panose="02020603050405020304" pitchFamily="18" charset="0"/>
                <a:cs typeface="Times New Roman" panose="02020603050405020304" pitchFamily="18" charset="0"/>
              </a:rPr>
              <a:t>Diotima</a:t>
            </a:r>
            <a:r>
              <a:rPr lang="it-IT" dirty="0">
                <a:latin typeface="Times New Roman" panose="02020603050405020304" pitchFamily="18" charset="0"/>
                <a:cs typeface="Times New Roman" panose="02020603050405020304" pitchFamily="18" charset="0"/>
              </a:rPr>
              <a:t> (1983). </a:t>
            </a:r>
            <a:endParaRPr lang="it-IT" dirty="0"/>
          </a:p>
        </p:txBody>
      </p:sp>
      <p:pic>
        <p:nvPicPr>
          <p:cNvPr id="5" name="Immagine 4">
            <a:extLst>
              <a:ext uri="{FF2B5EF4-FFF2-40B4-BE49-F238E27FC236}">
                <a16:creationId xmlns:a16="http://schemas.microsoft.com/office/drawing/2014/main" id="{780B918A-D1D9-5B98-3E59-3F2538319420}"/>
              </a:ext>
            </a:extLst>
          </p:cNvPr>
          <p:cNvPicPr>
            <a:picLocks noChangeAspect="1"/>
          </p:cNvPicPr>
          <p:nvPr/>
        </p:nvPicPr>
        <p:blipFill>
          <a:blip r:embed="rId2"/>
          <a:stretch>
            <a:fillRect/>
          </a:stretch>
        </p:blipFill>
        <p:spPr>
          <a:xfrm>
            <a:off x="838200" y="1459022"/>
            <a:ext cx="4536000" cy="2268000"/>
          </a:xfrm>
          <a:prstGeom prst="rect">
            <a:avLst/>
          </a:prstGeom>
        </p:spPr>
      </p:pic>
      <p:pic>
        <p:nvPicPr>
          <p:cNvPr id="6" name="Immagine 5">
            <a:extLst>
              <a:ext uri="{FF2B5EF4-FFF2-40B4-BE49-F238E27FC236}">
                <a16:creationId xmlns:a16="http://schemas.microsoft.com/office/drawing/2014/main" id="{0C9025EF-5064-9962-BF4D-A3845F3F461E}"/>
              </a:ext>
            </a:extLst>
          </p:cNvPr>
          <p:cNvPicPr>
            <a:picLocks noChangeAspect="1"/>
          </p:cNvPicPr>
          <p:nvPr/>
        </p:nvPicPr>
        <p:blipFill>
          <a:blip r:embed="rId3"/>
          <a:stretch>
            <a:fillRect/>
          </a:stretch>
        </p:blipFill>
        <p:spPr>
          <a:xfrm>
            <a:off x="685800" y="4001294"/>
            <a:ext cx="2025000" cy="2700000"/>
          </a:xfrm>
          <a:prstGeom prst="rect">
            <a:avLst/>
          </a:prstGeom>
        </p:spPr>
      </p:pic>
      <p:pic>
        <p:nvPicPr>
          <p:cNvPr id="7" name="Immagine 6">
            <a:extLst>
              <a:ext uri="{FF2B5EF4-FFF2-40B4-BE49-F238E27FC236}">
                <a16:creationId xmlns:a16="http://schemas.microsoft.com/office/drawing/2014/main" id="{D35FA072-87D3-41E9-8DAB-A35C72B5963C}"/>
              </a:ext>
            </a:extLst>
          </p:cNvPr>
          <p:cNvPicPr>
            <a:picLocks noChangeAspect="1"/>
          </p:cNvPicPr>
          <p:nvPr/>
        </p:nvPicPr>
        <p:blipFill>
          <a:blip r:embed="rId4"/>
          <a:stretch>
            <a:fillRect/>
          </a:stretch>
        </p:blipFill>
        <p:spPr>
          <a:xfrm>
            <a:off x="2950347" y="4459129"/>
            <a:ext cx="3135000" cy="1980000"/>
          </a:xfrm>
          <a:prstGeom prst="rect">
            <a:avLst/>
          </a:prstGeom>
        </p:spPr>
      </p:pic>
    </p:spTree>
    <p:extLst>
      <p:ext uri="{BB962C8B-B14F-4D97-AF65-F5344CB8AC3E}">
        <p14:creationId xmlns:p14="http://schemas.microsoft.com/office/powerpoint/2010/main" val="3570383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DBD2E32-E21F-3119-0D7F-9706B85F8977}"/>
              </a:ext>
            </a:extLst>
          </p:cNvPr>
          <p:cNvSpPr>
            <a:spLocks noGrp="1"/>
          </p:cNvSpPr>
          <p:nvPr>
            <p:ph type="title"/>
          </p:nvPr>
        </p:nvSpPr>
        <p:spPr>
          <a:xfrm>
            <a:off x="838200" y="266651"/>
            <a:ext cx="10515600" cy="1325563"/>
          </a:xfrm>
        </p:spPr>
        <p:txBody>
          <a:bodyPr>
            <a:normAutofit fontScale="90000"/>
          </a:bodyPr>
          <a:lstStyle/>
          <a:p>
            <a:pPr algn="ct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br>
              <a:rPr lang="it-IT" sz="3100" b="0" i="1" dirty="0">
                <a:effectLst/>
                <a:latin typeface="Times New Roman, serif"/>
              </a:rPr>
            </a:br>
            <a:r>
              <a:rPr lang="it-IT" sz="4900" b="0" dirty="0">
                <a:effectLst/>
                <a:latin typeface="Times New Roman, serif"/>
              </a:rPr>
              <a:t>Perché</a:t>
            </a:r>
            <a:r>
              <a:rPr lang="it-IT" sz="4900" b="0" i="1" dirty="0">
                <a:effectLst/>
                <a:latin typeface="Times New Roman, serif"/>
              </a:rPr>
              <a:t> </a:t>
            </a:r>
            <a:r>
              <a:rPr lang="it-IT" sz="4900" b="0" i="1" dirty="0" err="1">
                <a:effectLst/>
                <a:latin typeface="Times New Roman, serif"/>
              </a:rPr>
              <a:t>Diotima</a:t>
            </a:r>
            <a:r>
              <a:rPr lang="it-IT" sz="4900" b="0" dirty="0">
                <a:effectLst/>
                <a:latin typeface="Times New Roman, serif"/>
              </a:rPr>
              <a:t>. Dal </a:t>
            </a:r>
            <a:r>
              <a:rPr lang="it-IT" sz="4900" b="0" i="1" dirty="0">
                <a:effectLst/>
                <a:latin typeface="Times New Roman" panose="02020603050405020304" pitchFamily="18" charset="0"/>
                <a:cs typeface="Times New Roman" panose="02020603050405020304" pitchFamily="18" charset="0"/>
              </a:rPr>
              <a:t>Simposio</a:t>
            </a:r>
            <a:r>
              <a:rPr lang="it-IT" sz="4900" dirty="0">
                <a:latin typeface="Times New Roman" panose="02020603050405020304" pitchFamily="18" charset="0"/>
                <a:cs typeface="Times New Roman" panose="02020603050405020304" pitchFamily="18" charset="0"/>
              </a:rPr>
              <a:t> di Platone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a:t>
            </a:r>
            <a:r>
              <a:rPr lang="it-IT" sz="2700" b="0" i="0" dirty="0">
                <a:effectLst/>
                <a:latin typeface="Times New Roman" panose="02020603050405020304" pitchFamily="18" charset="0"/>
                <a:cs typeface="Times New Roman" panose="02020603050405020304" pitchFamily="18" charset="0"/>
              </a:rPr>
              <a:t>201 d-204 c, 206 a-e)</a:t>
            </a:r>
            <a:br>
              <a:rPr lang="it-IT" sz="1200" b="0" i="0" dirty="0">
                <a:effectLst/>
              </a:rPr>
            </a:br>
            <a:br>
              <a:rPr lang="it-IT" sz="3100" b="0" i="1" dirty="0">
                <a:effectLst/>
                <a:latin typeface="Times New Roman, serif"/>
              </a:rPr>
            </a:br>
            <a:r>
              <a:rPr lang="it-IT" sz="3100" b="0" dirty="0">
                <a:effectLst/>
                <a:latin typeface="Times New Roman, serif"/>
              </a:rPr>
              <a:t>«</a:t>
            </a:r>
            <a:r>
              <a:rPr lang="it-IT" sz="3100" b="0" i="0" dirty="0">
                <a:effectLst/>
                <a:latin typeface="Times New Roman, serif"/>
              </a:rPr>
              <a:t>Dirò invece </a:t>
            </a:r>
            <a:r>
              <a:rPr lang="it-IT" sz="3100" b="1" i="0" dirty="0">
                <a:effectLst/>
                <a:latin typeface="Times New Roman, serif"/>
              </a:rPr>
              <a:t>il discorso su Amore che ho ascoltato una volta da una donna di Mantinea, di nome </a:t>
            </a:r>
            <a:r>
              <a:rPr lang="it-IT" sz="3100" b="1" i="0" dirty="0" err="1">
                <a:effectLst/>
                <a:latin typeface="Times New Roman, serif"/>
              </a:rPr>
              <a:t>Diotima</a:t>
            </a:r>
            <a:r>
              <a:rPr lang="it-IT" sz="3100" b="1" i="0" dirty="0">
                <a:effectLst/>
                <a:latin typeface="Times New Roman, serif"/>
              </a:rPr>
              <a:t>, la quale era dotta su questa e molte altre questioni. Facendo fare dei sacrifici </a:t>
            </a:r>
            <a:r>
              <a:rPr lang="it-IT" sz="3100" b="0" i="0" dirty="0">
                <a:effectLst/>
                <a:latin typeface="Times New Roman, serif"/>
              </a:rPr>
              <a:t>agli Ateniesi prima della peste, </a:t>
            </a:r>
            <a:r>
              <a:rPr lang="it-IT" sz="3100" b="1" i="0" dirty="0">
                <a:effectLst/>
                <a:latin typeface="Times New Roman, serif"/>
              </a:rPr>
              <a:t>ritardò l’epidemia di dieci anni; e fu proprio lei che mi istruì nelle cose d’amore </a:t>
            </a:r>
            <a:r>
              <a:rPr lang="it-IT" sz="3100" b="0" i="0" dirty="0">
                <a:effectLst/>
                <a:latin typeface="Times New Roman, serif"/>
              </a:rPr>
              <a:t>... </a:t>
            </a:r>
            <a:r>
              <a:rPr lang="it-IT" sz="3100" b="1" i="0" dirty="0">
                <a:effectLst/>
                <a:latin typeface="Times New Roman, serif"/>
              </a:rPr>
              <a:t>Mi proverò dunque a riportarvi così da me </a:t>
            </a:r>
            <a:r>
              <a:rPr lang="it-IT" sz="3100" b="0" i="0" dirty="0">
                <a:effectLst/>
                <a:latin typeface="Times New Roman, serif"/>
              </a:rPr>
              <a:t>solo, per quanto mi riuscirà, </a:t>
            </a:r>
            <a:r>
              <a:rPr lang="it-IT" sz="3100" b="1" i="0" dirty="0">
                <a:effectLst/>
                <a:latin typeface="Times New Roman, serif"/>
              </a:rPr>
              <a:t>il discorso che mi tenne lei</a:t>
            </a:r>
            <a:r>
              <a:rPr lang="it-IT" sz="3100" b="0" i="0" dirty="0">
                <a:effectLst/>
                <a:latin typeface="Times New Roman, serif"/>
              </a:rPr>
              <a:t>, partendo dai punti sui quali già siamo d’accordo io e Agatone. Naturalmente, o Agatone, è bene discutere come tu hai spiegato, in primo luogo chi è Amore nella sua essenza e natura, e in seguito le sue opere. </a:t>
            </a:r>
            <a:r>
              <a:rPr lang="it-IT" sz="3100" b="1" i="0" dirty="0">
                <a:effectLst/>
                <a:latin typeface="Times New Roman, serif"/>
              </a:rPr>
              <a:t>Ora mi par più facile parlarne nell’ordine che tenne allora la straniera, interrogandomi</a:t>
            </a:r>
            <a:r>
              <a:rPr lang="it-IT" sz="3100" b="0" i="0" dirty="0">
                <a:effectLst/>
                <a:latin typeface="Times New Roman, serif"/>
              </a:rPr>
              <a:t>. Perché anch’io le dicevo quasi le stesse cose che ora Agatone sosteneva con me, che cioè Amore è un gran dio e ama le cose belle».</a:t>
            </a:r>
            <a:br>
              <a:rPr lang="it-IT" sz="3100" dirty="0">
                <a:effectLst/>
              </a:rPr>
            </a:br>
            <a:br>
              <a:rPr lang="it-IT" sz="3100" dirty="0">
                <a:effectLst/>
              </a:rPr>
            </a:br>
            <a:br>
              <a:rPr lang="it-IT" sz="3100" dirty="0">
                <a:effectLst/>
              </a:rPr>
            </a:br>
            <a:endParaRPr lang="it-IT" sz="3100" dirty="0"/>
          </a:p>
        </p:txBody>
      </p:sp>
    </p:spTree>
    <p:extLst>
      <p:ext uri="{BB962C8B-B14F-4D97-AF65-F5344CB8AC3E}">
        <p14:creationId xmlns:p14="http://schemas.microsoft.com/office/powerpoint/2010/main" val="2587365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8BAD8D-F4DD-C830-F7CC-61D53BF2B421}"/>
              </a:ext>
            </a:extLst>
          </p:cNvPr>
          <p:cNvSpPr>
            <a:spLocks noGrp="1"/>
          </p:cNvSpPr>
          <p:nvPr>
            <p:ph type="title"/>
          </p:nvPr>
        </p:nvSpPr>
        <p:spPr/>
        <p:txBody>
          <a:bodyPr/>
          <a:lstStyle/>
          <a:p>
            <a:pPr algn="ctr"/>
            <a:r>
              <a:rPr lang="it-IT" dirty="0">
                <a:effectLst/>
                <a:latin typeface="Times New Roman" panose="02020603050405020304" pitchFamily="18" charset="0"/>
                <a:cs typeface="Times New Roman" panose="02020603050405020304" pitchFamily="18" charset="0"/>
              </a:rPr>
              <a:t>Gli sviluppi di </a:t>
            </a:r>
            <a:r>
              <a:rPr lang="it-IT" i="1" dirty="0" err="1">
                <a:effectLst/>
                <a:latin typeface="Times New Roman" panose="02020603050405020304" pitchFamily="18" charset="0"/>
                <a:cs typeface="Times New Roman" panose="02020603050405020304" pitchFamily="18" charset="0"/>
              </a:rPr>
              <a:t>Diotima</a:t>
            </a:r>
            <a:br>
              <a:rPr lang="it-IT" i="1" dirty="0">
                <a:effectLst/>
              </a:rPr>
            </a:br>
            <a:endParaRPr lang="it-IT" i="1" dirty="0"/>
          </a:p>
        </p:txBody>
      </p:sp>
      <p:pic>
        <p:nvPicPr>
          <p:cNvPr id="4" name="Segnaposto contenuto 3">
            <a:extLst>
              <a:ext uri="{FF2B5EF4-FFF2-40B4-BE49-F238E27FC236}">
                <a16:creationId xmlns:a16="http://schemas.microsoft.com/office/drawing/2014/main" id="{EDB58EEA-58A3-A10E-6750-38FD7C3D776A}"/>
              </a:ext>
            </a:extLst>
          </p:cNvPr>
          <p:cNvPicPr>
            <a:picLocks noGrp="1" noChangeAspect="1"/>
          </p:cNvPicPr>
          <p:nvPr>
            <p:ph idx="1"/>
          </p:nvPr>
        </p:nvPicPr>
        <p:blipFill>
          <a:blip r:embed="rId2"/>
          <a:stretch>
            <a:fillRect/>
          </a:stretch>
        </p:blipFill>
        <p:spPr>
          <a:xfrm>
            <a:off x="9595900" y="1510688"/>
            <a:ext cx="2472000" cy="3708000"/>
          </a:xfrm>
          <a:prstGeom prst="rect">
            <a:avLst/>
          </a:prstGeom>
        </p:spPr>
      </p:pic>
      <p:pic>
        <p:nvPicPr>
          <p:cNvPr id="5" name="Immagine 4">
            <a:extLst>
              <a:ext uri="{FF2B5EF4-FFF2-40B4-BE49-F238E27FC236}">
                <a16:creationId xmlns:a16="http://schemas.microsoft.com/office/drawing/2014/main" id="{EAA48983-BECA-1011-DB1A-50D42FA0E6F4}"/>
              </a:ext>
            </a:extLst>
          </p:cNvPr>
          <p:cNvPicPr>
            <a:picLocks noChangeAspect="1"/>
          </p:cNvPicPr>
          <p:nvPr/>
        </p:nvPicPr>
        <p:blipFill>
          <a:blip r:embed="rId3"/>
          <a:stretch>
            <a:fillRect/>
          </a:stretch>
        </p:blipFill>
        <p:spPr>
          <a:xfrm>
            <a:off x="7085462" y="1690688"/>
            <a:ext cx="2232428" cy="3348000"/>
          </a:xfrm>
          <a:prstGeom prst="rect">
            <a:avLst/>
          </a:prstGeom>
        </p:spPr>
      </p:pic>
      <p:pic>
        <p:nvPicPr>
          <p:cNvPr id="6" name="Immagine 5">
            <a:extLst>
              <a:ext uri="{FF2B5EF4-FFF2-40B4-BE49-F238E27FC236}">
                <a16:creationId xmlns:a16="http://schemas.microsoft.com/office/drawing/2014/main" id="{1E599697-79E0-BE3F-C210-ACBACD4583EA}"/>
              </a:ext>
            </a:extLst>
          </p:cNvPr>
          <p:cNvPicPr>
            <a:picLocks noChangeAspect="1"/>
          </p:cNvPicPr>
          <p:nvPr/>
        </p:nvPicPr>
        <p:blipFill>
          <a:blip r:embed="rId4"/>
          <a:stretch>
            <a:fillRect/>
          </a:stretch>
        </p:blipFill>
        <p:spPr>
          <a:xfrm>
            <a:off x="409339" y="1839978"/>
            <a:ext cx="1704960" cy="2664000"/>
          </a:xfrm>
          <a:prstGeom prst="rect">
            <a:avLst/>
          </a:prstGeom>
        </p:spPr>
      </p:pic>
      <p:pic>
        <p:nvPicPr>
          <p:cNvPr id="7" name="Immagine 6">
            <a:extLst>
              <a:ext uri="{FF2B5EF4-FFF2-40B4-BE49-F238E27FC236}">
                <a16:creationId xmlns:a16="http://schemas.microsoft.com/office/drawing/2014/main" id="{5E8CD9D6-C33A-30E2-1F91-7BD86762C1EC}"/>
              </a:ext>
            </a:extLst>
          </p:cNvPr>
          <p:cNvPicPr>
            <a:picLocks noChangeAspect="1"/>
          </p:cNvPicPr>
          <p:nvPr/>
        </p:nvPicPr>
        <p:blipFill>
          <a:blip r:embed="rId5"/>
          <a:stretch>
            <a:fillRect/>
          </a:stretch>
        </p:blipFill>
        <p:spPr>
          <a:xfrm>
            <a:off x="2469488" y="1839978"/>
            <a:ext cx="1788920" cy="2772000"/>
          </a:xfrm>
          <a:prstGeom prst="rect">
            <a:avLst/>
          </a:prstGeom>
        </p:spPr>
      </p:pic>
      <p:pic>
        <p:nvPicPr>
          <p:cNvPr id="8" name="Immagine 7">
            <a:extLst>
              <a:ext uri="{FF2B5EF4-FFF2-40B4-BE49-F238E27FC236}">
                <a16:creationId xmlns:a16="http://schemas.microsoft.com/office/drawing/2014/main" id="{7AFFB9C2-3871-1495-B51C-0320CEC94349}"/>
              </a:ext>
            </a:extLst>
          </p:cNvPr>
          <p:cNvPicPr>
            <a:picLocks noChangeAspect="1"/>
          </p:cNvPicPr>
          <p:nvPr/>
        </p:nvPicPr>
        <p:blipFill>
          <a:blip r:embed="rId6"/>
          <a:stretch>
            <a:fillRect/>
          </a:stretch>
        </p:blipFill>
        <p:spPr>
          <a:xfrm>
            <a:off x="4613597" y="1755000"/>
            <a:ext cx="2043242" cy="3024000"/>
          </a:xfrm>
          <a:prstGeom prst="rect">
            <a:avLst/>
          </a:prstGeom>
        </p:spPr>
      </p:pic>
    </p:spTree>
    <p:extLst>
      <p:ext uri="{BB962C8B-B14F-4D97-AF65-F5344CB8AC3E}">
        <p14:creationId xmlns:p14="http://schemas.microsoft.com/office/powerpoint/2010/main" val="222274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D6531F-3A95-5901-0A06-090983A2B35C}"/>
              </a:ext>
            </a:extLst>
          </p:cNvPr>
          <p:cNvSpPr>
            <a:spLocks noGrp="1"/>
          </p:cNvSpPr>
          <p:nvPr>
            <p:ph type="title"/>
          </p:nvPr>
        </p:nvSpPr>
        <p:spPr>
          <a:xfrm>
            <a:off x="627185" y="18255"/>
            <a:ext cx="10515600" cy="1325563"/>
          </a:xfrm>
        </p:spPr>
        <p:txBody>
          <a:bodyPr/>
          <a:lstStyle/>
          <a:p>
            <a:pPr algn="ctr"/>
            <a:r>
              <a:rPr lang="it-IT" dirty="0">
                <a:latin typeface="Times New Roman" panose="02020603050405020304" pitchFamily="18" charset="0"/>
                <a:cs typeface="Times New Roman" panose="02020603050405020304" pitchFamily="18" charset="0"/>
              </a:rPr>
              <a:t>Due figure di rilievo</a:t>
            </a:r>
          </a:p>
        </p:txBody>
      </p:sp>
      <p:sp>
        <p:nvSpPr>
          <p:cNvPr id="5" name="Segnaposto contenuto 4">
            <a:extLst>
              <a:ext uri="{FF2B5EF4-FFF2-40B4-BE49-F238E27FC236}">
                <a16:creationId xmlns:a16="http://schemas.microsoft.com/office/drawing/2014/main" id="{6865FB9A-7688-155C-1244-EFB8C67CD887}"/>
              </a:ext>
            </a:extLst>
          </p:cNvPr>
          <p:cNvSpPr>
            <a:spLocks noGrp="1"/>
          </p:cNvSpPr>
          <p:nvPr>
            <p:ph sz="half" idx="2"/>
          </p:nvPr>
        </p:nvSpPr>
        <p:spPr>
          <a:xfrm>
            <a:off x="6172200" y="1825625"/>
            <a:ext cx="5181600" cy="4786190"/>
          </a:xfrm>
        </p:spPr>
        <p:txBody>
          <a:bodyPr>
            <a:normAutofit fontScale="77500" lnSpcReduction="20000"/>
          </a:bodyPr>
          <a:lstStyle/>
          <a:p>
            <a:endParaRPr lang="it-IT" dirty="0"/>
          </a:p>
          <a:p>
            <a:endParaRPr lang="it-IT" dirty="0"/>
          </a:p>
          <a:p>
            <a:endParaRPr lang="it-IT" dirty="0"/>
          </a:p>
          <a:p>
            <a:endParaRPr lang="it-IT" dirty="0"/>
          </a:p>
          <a:p>
            <a:endParaRPr lang="it-IT" dirty="0"/>
          </a:p>
          <a:p>
            <a:endParaRPr lang="it-IT" dirty="0"/>
          </a:p>
          <a:p>
            <a:endParaRPr lang="it-IT" dirty="0"/>
          </a:p>
          <a:p>
            <a:pPr marL="0" indent="0" algn="ctr">
              <a:buNone/>
            </a:pPr>
            <a:endParaRPr lang="it-IT" dirty="0">
              <a:latin typeface="Times New Roman" panose="02020603050405020304" pitchFamily="18" charset="0"/>
              <a:cs typeface="Times New Roman" panose="02020603050405020304" pitchFamily="18" charset="0"/>
            </a:endParaRPr>
          </a:p>
          <a:p>
            <a:pPr marL="0" indent="0" algn="ctr">
              <a:buNone/>
            </a:pPr>
            <a:endParaRPr lang="it-IT" dirty="0">
              <a:latin typeface="Times New Roman" panose="02020603050405020304" pitchFamily="18" charset="0"/>
              <a:cs typeface="Times New Roman" panose="02020603050405020304" pitchFamily="18" charset="0"/>
            </a:endParaRPr>
          </a:p>
          <a:p>
            <a:pPr marL="0" indent="0" algn="ctr">
              <a:buNone/>
            </a:pPr>
            <a:endParaRPr lang="it-IT" dirty="0">
              <a:latin typeface="Times New Roman" panose="02020603050405020304" pitchFamily="18" charset="0"/>
              <a:cs typeface="Times New Roman" panose="02020603050405020304" pitchFamily="18" charset="0"/>
            </a:endParaRPr>
          </a:p>
          <a:p>
            <a:pPr marL="0" indent="0" algn="ctr">
              <a:buNone/>
            </a:pPr>
            <a:endParaRPr lang="it-IT" dirty="0">
              <a:latin typeface="Times New Roman" panose="02020603050405020304" pitchFamily="18" charset="0"/>
              <a:cs typeface="Times New Roman" panose="02020603050405020304" pitchFamily="18" charset="0"/>
            </a:endParaRPr>
          </a:p>
          <a:p>
            <a:pPr marL="0" indent="0" algn="ctr">
              <a:buNone/>
            </a:pPr>
            <a:endParaRPr lang="it-IT" dirty="0">
              <a:latin typeface="Times New Roman" panose="02020603050405020304" pitchFamily="18" charset="0"/>
              <a:cs typeface="Times New Roman" panose="02020603050405020304" pitchFamily="18" charset="0"/>
            </a:endParaRPr>
          </a:p>
          <a:p>
            <a:pPr marL="0" indent="0" algn="ctr">
              <a:buNone/>
            </a:pPr>
            <a:r>
              <a:rPr lang="it-IT" b="1" dirty="0">
                <a:latin typeface="Times New Roman" panose="02020603050405020304" pitchFamily="18" charset="0"/>
                <a:cs typeface="Times New Roman" panose="02020603050405020304" pitchFamily="18" charset="0"/>
              </a:rPr>
              <a:t>Adriana </a:t>
            </a:r>
            <a:r>
              <a:rPr lang="it-IT" b="1" dirty="0" err="1">
                <a:latin typeface="Times New Roman" panose="02020603050405020304" pitchFamily="18" charset="0"/>
                <a:cs typeface="Times New Roman" panose="02020603050405020304" pitchFamily="18" charset="0"/>
              </a:rPr>
              <a:t>Cavarero</a:t>
            </a:r>
            <a:r>
              <a:rPr lang="it-IT" b="1" dirty="0">
                <a:latin typeface="Times New Roman" panose="02020603050405020304" pitchFamily="18" charset="0"/>
                <a:cs typeface="Times New Roman" panose="02020603050405020304" pitchFamily="18" charset="0"/>
              </a:rPr>
              <a:t> (1947)</a:t>
            </a:r>
          </a:p>
          <a:p>
            <a:endParaRPr lang="it-IT" dirty="0"/>
          </a:p>
        </p:txBody>
      </p:sp>
      <p:pic>
        <p:nvPicPr>
          <p:cNvPr id="6" name="Immagine 5">
            <a:extLst>
              <a:ext uri="{FF2B5EF4-FFF2-40B4-BE49-F238E27FC236}">
                <a16:creationId xmlns:a16="http://schemas.microsoft.com/office/drawing/2014/main" id="{58D473E7-704D-D262-A911-CEAB34C1A06C}"/>
              </a:ext>
            </a:extLst>
          </p:cNvPr>
          <p:cNvPicPr>
            <a:picLocks noChangeAspect="1"/>
          </p:cNvPicPr>
          <p:nvPr/>
        </p:nvPicPr>
        <p:blipFill>
          <a:blip r:embed="rId2"/>
          <a:stretch>
            <a:fillRect/>
          </a:stretch>
        </p:blipFill>
        <p:spPr>
          <a:xfrm>
            <a:off x="7105101" y="3221527"/>
            <a:ext cx="3315797" cy="2484000"/>
          </a:xfrm>
          <a:prstGeom prst="rect">
            <a:avLst/>
          </a:prstGeom>
        </p:spPr>
      </p:pic>
      <p:pic>
        <p:nvPicPr>
          <p:cNvPr id="7" name="Immagine 6">
            <a:extLst>
              <a:ext uri="{FF2B5EF4-FFF2-40B4-BE49-F238E27FC236}">
                <a16:creationId xmlns:a16="http://schemas.microsoft.com/office/drawing/2014/main" id="{E183AE89-1714-53ED-87B3-6901F03CA906}"/>
              </a:ext>
            </a:extLst>
          </p:cNvPr>
          <p:cNvPicPr>
            <a:picLocks noChangeAspect="1"/>
          </p:cNvPicPr>
          <p:nvPr/>
        </p:nvPicPr>
        <p:blipFill>
          <a:blip r:embed="rId3"/>
          <a:stretch>
            <a:fillRect/>
          </a:stretch>
        </p:blipFill>
        <p:spPr>
          <a:xfrm>
            <a:off x="9410625" y="552157"/>
            <a:ext cx="2412000" cy="2412000"/>
          </a:xfrm>
          <a:prstGeom prst="rect">
            <a:avLst/>
          </a:prstGeom>
        </p:spPr>
      </p:pic>
      <p:sp>
        <p:nvSpPr>
          <p:cNvPr id="10" name="Segnaposto contenuto 9">
            <a:extLst>
              <a:ext uri="{FF2B5EF4-FFF2-40B4-BE49-F238E27FC236}">
                <a16:creationId xmlns:a16="http://schemas.microsoft.com/office/drawing/2014/main" id="{31D59784-E938-714B-D6EE-EEDA01E13797}"/>
              </a:ext>
            </a:extLst>
          </p:cNvPr>
          <p:cNvSpPr>
            <a:spLocks noGrp="1"/>
          </p:cNvSpPr>
          <p:nvPr>
            <p:ph sz="half" idx="1"/>
          </p:nvPr>
        </p:nvSpPr>
        <p:spPr>
          <a:xfrm>
            <a:off x="838200" y="1825624"/>
            <a:ext cx="5181600" cy="4786189"/>
          </a:xfrm>
        </p:spPr>
        <p:txBody>
          <a:bodyPr>
            <a:normAutofit fontScale="77500" lnSpcReduction="20000"/>
          </a:bodyPr>
          <a:lstStyle/>
          <a:p>
            <a:endParaRPr lang="it-IT" dirty="0"/>
          </a:p>
          <a:p>
            <a:endParaRPr lang="it-IT" dirty="0"/>
          </a:p>
          <a:p>
            <a:endParaRPr lang="it-IT" dirty="0"/>
          </a:p>
          <a:p>
            <a:endParaRPr lang="it-IT" dirty="0"/>
          </a:p>
          <a:p>
            <a:endParaRPr lang="it-IT" dirty="0"/>
          </a:p>
          <a:p>
            <a:endParaRPr lang="it-IT" dirty="0"/>
          </a:p>
          <a:p>
            <a:endParaRPr lang="it-IT" dirty="0"/>
          </a:p>
          <a:p>
            <a:pPr marL="0" indent="0">
              <a:buNone/>
            </a:pPr>
            <a:r>
              <a:rPr lang="it-IT" dirty="0">
                <a:latin typeface="Times New Roman" panose="02020603050405020304" pitchFamily="18" charset="0"/>
                <a:cs typeface="Times New Roman" panose="02020603050405020304" pitchFamily="18" charset="0"/>
              </a:rPr>
              <a:t>                 </a:t>
            </a:r>
          </a:p>
          <a:p>
            <a:pPr marL="0" indent="0">
              <a:buNone/>
            </a:pPr>
            <a:r>
              <a:rPr lang="it-IT" dirty="0">
                <a:latin typeface="Times New Roman" panose="02020603050405020304" pitchFamily="18" charset="0"/>
                <a:cs typeface="Times New Roman" panose="02020603050405020304" pitchFamily="18" charset="0"/>
              </a:rPr>
              <a:t>                    </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Luisa Muraro (1940</a:t>
            </a:r>
            <a:r>
              <a:rPr lang="it-IT" dirty="0">
                <a:latin typeface="Times New Roman" panose="02020603050405020304" pitchFamily="18" charset="0"/>
                <a:cs typeface="Times New Roman" panose="02020603050405020304" pitchFamily="18" charset="0"/>
              </a:rPr>
              <a:t>)</a:t>
            </a:r>
          </a:p>
          <a:p>
            <a:endParaRPr lang="it-IT" dirty="0"/>
          </a:p>
        </p:txBody>
      </p:sp>
      <p:pic>
        <p:nvPicPr>
          <p:cNvPr id="11" name="Immagine 10">
            <a:extLst>
              <a:ext uri="{FF2B5EF4-FFF2-40B4-BE49-F238E27FC236}">
                <a16:creationId xmlns:a16="http://schemas.microsoft.com/office/drawing/2014/main" id="{3421DA4F-0A48-7F95-E3FE-942F2CE7A363}"/>
              </a:ext>
            </a:extLst>
          </p:cNvPr>
          <p:cNvPicPr>
            <a:picLocks noChangeAspect="1"/>
          </p:cNvPicPr>
          <p:nvPr/>
        </p:nvPicPr>
        <p:blipFill>
          <a:blip r:embed="rId4"/>
          <a:stretch>
            <a:fillRect/>
          </a:stretch>
        </p:blipFill>
        <p:spPr>
          <a:xfrm>
            <a:off x="158360" y="681036"/>
            <a:ext cx="2458896" cy="3456000"/>
          </a:xfrm>
          <a:prstGeom prst="rect">
            <a:avLst/>
          </a:prstGeom>
        </p:spPr>
      </p:pic>
      <p:pic>
        <p:nvPicPr>
          <p:cNvPr id="12" name="Immagine 11">
            <a:extLst>
              <a:ext uri="{FF2B5EF4-FFF2-40B4-BE49-F238E27FC236}">
                <a16:creationId xmlns:a16="http://schemas.microsoft.com/office/drawing/2014/main" id="{92471837-2B11-A0C5-F1E5-28D8CA4D2F6E}"/>
              </a:ext>
            </a:extLst>
          </p:cNvPr>
          <p:cNvPicPr>
            <a:picLocks noChangeAspect="1"/>
          </p:cNvPicPr>
          <p:nvPr/>
        </p:nvPicPr>
        <p:blipFill>
          <a:blip r:embed="rId5"/>
          <a:stretch>
            <a:fillRect/>
          </a:stretch>
        </p:blipFill>
        <p:spPr>
          <a:xfrm>
            <a:off x="2848250" y="2964157"/>
            <a:ext cx="2857500" cy="2857500"/>
          </a:xfrm>
          <a:prstGeom prst="rect">
            <a:avLst/>
          </a:prstGeom>
        </p:spPr>
      </p:pic>
    </p:spTree>
    <p:extLst>
      <p:ext uri="{BB962C8B-B14F-4D97-AF65-F5344CB8AC3E}">
        <p14:creationId xmlns:p14="http://schemas.microsoft.com/office/powerpoint/2010/main" val="1348988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F55CF6-2FFB-E081-08FE-AAFF1C9197E6}"/>
              </a:ext>
            </a:extLst>
          </p:cNvPr>
          <p:cNvSpPr>
            <a:spLocks noGrp="1"/>
          </p:cNvSpPr>
          <p:nvPr>
            <p:ph type="title"/>
          </p:nvPr>
        </p:nvSpPr>
        <p:spPr>
          <a:xfrm>
            <a:off x="838200" y="365125"/>
            <a:ext cx="10978662" cy="1745029"/>
          </a:xfrm>
        </p:spPr>
        <p:txBody>
          <a:bodyPr>
            <a:noAutofit/>
          </a:bodyPr>
          <a:lstStyle/>
          <a:p>
            <a:pPr algn="ctr"/>
            <a:r>
              <a:rPr lang="it-IT" sz="3600" dirty="0">
                <a:effectLst/>
                <a:latin typeface="Times New Roman" panose="02020603050405020304" pitchFamily="18" charset="0"/>
                <a:cs typeface="Times New Roman" panose="02020603050405020304" pitchFamily="18" charset="0"/>
              </a:rPr>
              <a:t>Da </a:t>
            </a:r>
            <a:r>
              <a:rPr lang="it-IT" sz="3600" b="1" dirty="0">
                <a:effectLst/>
                <a:latin typeface="Times New Roman" panose="02020603050405020304" pitchFamily="18" charset="0"/>
                <a:cs typeface="Times New Roman" panose="02020603050405020304" pitchFamily="18" charset="0"/>
              </a:rPr>
              <a:t>Elvia Franco</a:t>
            </a:r>
            <a:r>
              <a:rPr lang="it-IT" sz="3600" dirty="0">
                <a:effectLst/>
                <a:latin typeface="Times New Roman" panose="02020603050405020304" pitchFamily="18" charset="0"/>
                <a:cs typeface="Times New Roman" panose="02020603050405020304" pitchFamily="18" charset="0"/>
              </a:rPr>
              <a:t>, </a:t>
            </a:r>
            <a:r>
              <a:rPr lang="it-IT" sz="3600" i="1" dirty="0">
                <a:effectLst/>
                <a:latin typeface="Times New Roman" panose="02020603050405020304" pitchFamily="18" charset="0"/>
                <a:cs typeface="Times New Roman" panose="02020603050405020304" pitchFamily="18" charset="0"/>
              </a:rPr>
              <a:t>L'affidamento nel rapporto pedagogico</a:t>
            </a:r>
            <a:r>
              <a:rPr lang="it-IT" sz="3600" dirty="0">
                <a:effectLst/>
                <a:latin typeface="Times New Roman" panose="02020603050405020304" pitchFamily="18" charset="0"/>
                <a:cs typeface="Times New Roman" panose="02020603050405020304" pitchFamily="18" charset="0"/>
              </a:rPr>
              <a:t>, in </a:t>
            </a:r>
            <a:r>
              <a:rPr lang="it-IT" sz="3600" i="1" dirty="0" err="1">
                <a:effectLst/>
                <a:latin typeface="Times New Roman" panose="02020603050405020304" pitchFamily="18" charset="0"/>
                <a:cs typeface="Times New Roman" panose="02020603050405020304" pitchFamily="18" charset="0"/>
              </a:rPr>
              <a:t>Diotima</a:t>
            </a:r>
            <a:r>
              <a:rPr lang="it-IT" sz="3600" i="1" dirty="0">
                <a:effectLst/>
                <a:latin typeface="Times New Roman" panose="02020603050405020304" pitchFamily="18" charset="0"/>
                <a:cs typeface="Times New Roman" panose="02020603050405020304" pitchFamily="18" charset="0"/>
              </a:rPr>
              <a:t>. Il pensiero della differenza sessuale</a:t>
            </a:r>
            <a:r>
              <a:rPr lang="it-IT" sz="3600" dirty="0">
                <a:effectLst/>
                <a:latin typeface="Times New Roman" panose="02020603050405020304" pitchFamily="18" charset="0"/>
                <a:cs typeface="Times New Roman" panose="02020603050405020304" pitchFamily="18" charset="0"/>
              </a:rPr>
              <a:t>, </a:t>
            </a:r>
            <a:br>
              <a:rPr lang="it-IT" sz="3600" dirty="0">
                <a:effectLst/>
                <a:latin typeface="Times New Roman" panose="02020603050405020304" pitchFamily="18" charset="0"/>
                <a:cs typeface="Times New Roman" panose="02020603050405020304" pitchFamily="18" charset="0"/>
              </a:rPr>
            </a:br>
            <a:r>
              <a:rPr lang="it-IT" sz="3600" dirty="0">
                <a:effectLst/>
                <a:latin typeface="Times New Roman" panose="02020603050405020304" pitchFamily="18" charset="0"/>
                <a:cs typeface="Times New Roman" panose="02020603050405020304" pitchFamily="18" charset="0"/>
              </a:rPr>
              <a:t>La Tartaruga, Milano 2003 [1987], pp. 153-171 </a:t>
            </a:r>
            <a:br>
              <a:rPr lang="it-IT" sz="3600" dirty="0">
                <a:effectLst/>
                <a:latin typeface="Times New Roman" panose="02020603050405020304" pitchFamily="18" charset="0"/>
                <a:cs typeface="Times New Roman" panose="02020603050405020304" pitchFamily="18" charset="0"/>
              </a:rPr>
            </a:br>
            <a:endParaRPr lang="it-IT" sz="3600"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ECBB27EF-892B-B575-AA6E-BB84A1BCAFE5}"/>
              </a:ext>
            </a:extLst>
          </p:cNvPr>
          <p:cNvSpPr>
            <a:spLocks noGrp="1"/>
          </p:cNvSpPr>
          <p:nvPr>
            <p:ph idx="1"/>
          </p:nvPr>
        </p:nvSpPr>
        <p:spPr>
          <a:xfrm>
            <a:off x="570914" y="2261089"/>
            <a:ext cx="8362071" cy="4596911"/>
          </a:xfrm>
        </p:spPr>
        <p:txBody>
          <a:bodyPr>
            <a:normAutofit fontScale="92500" lnSpcReduction="10000"/>
          </a:bodyPr>
          <a:lstStyle/>
          <a:p>
            <a:pPr marL="0" indent="0" algn="just" rtl="0">
              <a:buNone/>
            </a:pPr>
            <a:r>
              <a:rPr lang="it-IT" sz="3000" b="1" dirty="0">
                <a:effectLst/>
                <a:latin typeface="Times New Roman" panose="02020603050405020304" pitchFamily="18" charset="0"/>
                <a:cs typeface="Times New Roman" panose="02020603050405020304" pitchFamily="18" charset="0"/>
              </a:rPr>
              <a:t>Osservazioni sul campo. La differenza in contesti educativi</a:t>
            </a:r>
            <a:r>
              <a:rPr lang="it-IT" sz="3000" dirty="0">
                <a:effectLst/>
                <a:latin typeface="Times New Roman" panose="02020603050405020304" pitchFamily="18" charset="0"/>
                <a:cs typeface="Times New Roman" panose="02020603050405020304" pitchFamily="18" charset="0"/>
              </a:rPr>
              <a:t>. </a:t>
            </a:r>
          </a:p>
          <a:p>
            <a:pPr marL="0" indent="0" algn="just" rtl="0">
              <a:buNone/>
            </a:pPr>
            <a:r>
              <a:rPr lang="it-IT" sz="3000" dirty="0">
                <a:effectLst/>
                <a:latin typeface="Times New Roman" panose="02020603050405020304" pitchFamily="18" charset="0"/>
                <a:cs typeface="Times New Roman" panose="02020603050405020304" pitchFamily="18" charset="0"/>
              </a:rPr>
              <a:t>«Le bambine infatti generano facilmente delle forme di relazioni strutturate sulla competenza della vita sociale: l'ordine, l'accuratezza nelle cose e nel corpo, l'affettuosità, la capacità di rispettare attivamente le regole del gruppo (più che conformarvisi passivamente), il disinteresse per la lotta, l'interesse più per il gioco centrato sulla collaborazione che per quello organizzato intorno agli antagonismi di squadra, ecc.» </a:t>
            </a:r>
            <a:r>
              <a:rPr lang="it-IT" sz="3000" b="1" dirty="0">
                <a:effectLst/>
                <a:latin typeface="Times New Roman" panose="02020603050405020304" pitchFamily="18" charset="0"/>
                <a:cs typeface="Times New Roman" panose="02020603050405020304" pitchFamily="18" charset="0"/>
              </a:rPr>
              <a:t>(153)</a:t>
            </a:r>
          </a:p>
          <a:p>
            <a:pPr marL="0" indent="0" algn="just" rtl="0">
              <a:buNone/>
            </a:pPr>
            <a:br>
              <a:rPr lang="it-IT" dirty="0">
                <a:effectLst/>
                <a:latin typeface="Times New Roman" panose="02020603050405020304" pitchFamily="18" charset="0"/>
                <a:cs typeface="Times New Roman" panose="02020603050405020304" pitchFamily="18" charset="0"/>
              </a:rPr>
            </a:br>
            <a:endParaRPr lang="it-IT" dirty="0">
              <a:effectLst/>
              <a:latin typeface="Times New Roman" panose="02020603050405020304" pitchFamily="18" charset="0"/>
              <a:cs typeface="Times New Roman" panose="02020603050405020304" pitchFamily="18" charset="0"/>
            </a:endParaRPr>
          </a:p>
          <a:p>
            <a:endParaRPr lang="it-IT" dirty="0"/>
          </a:p>
        </p:txBody>
      </p:sp>
      <p:pic>
        <p:nvPicPr>
          <p:cNvPr id="5" name="Immagine 4">
            <a:extLst>
              <a:ext uri="{FF2B5EF4-FFF2-40B4-BE49-F238E27FC236}">
                <a16:creationId xmlns:a16="http://schemas.microsoft.com/office/drawing/2014/main" id="{C6D4394A-B8E0-3E44-2314-A73756BCEA0D}"/>
              </a:ext>
            </a:extLst>
          </p:cNvPr>
          <p:cNvPicPr>
            <a:picLocks noChangeAspect="1"/>
          </p:cNvPicPr>
          <p:nvPr/>
        </p:nvPicPr>
        <p:blipFill>
          <a:blip r:embed="rId2"/>
          <a:stretch>
            <a:fillRect/>
          </a:stretch>
        </p:blipFill>
        <p:spPr>
          <a:xfrm>
            <a:off x="9030350" y="3194610"/>
            <a:ext cx="2786512" cy="2016000"/>
          </a:xfrm>
          <a:prstGeom prst="rect">
            <a:avLst/>
          </a:prstGeom>
        </p:spPr>
      </p:pic>
    </p:spTree>
    <p:extLst>
      <p:ext uri="{BB962C8B-B14F-4D97-AF65-F5344CB8AC3E}">
        <p14:creationId xmlns:p14="http://schemas.microsoft.com/office/powerpoint/2010/main" val="1426278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911BBB-4E41-B35C-28F5-197FCDC827DC}"/>
              </a:ext>
            </a:extLst>
          </p:cNvPr>
          <p:cNvSpPr>
            <a:spLocks noGrp="1"/>
          </p:cNvSpPr>
          <p:nvPr>
            <p:ph type="title"/>
          </p:nvPr>
        </p:nvSpPr>
        <p:spPr>
          <a:xfrm>
            <a:off x="913951" y="161777"/>
            <a:ext cx="11049000" cy="1325563"/>
          </a:xfrm>
        </p:spPr>
        <p:txBody>
          <a:bodyPr>
            <a:normAutofit fontScale="90000"/>
          </a:bodyPr>
          <a:lstStyle/>
          <a:p>
            <a:pPr algn="ctr"/>
            <a:r>
              <a:rPr lang="it-IT" i="1" dirty="0">
                <a:latin typeface="Times New Roman" panose="02020603050405020304" pitchFamily="18" charset="0"/>
                <a:cs typeface="Times New Roman" panose="02020603050405020304" pitchFamily="18" charset="0"/>
              </a:rPr>
              <a:t>Dopo</a:t>
            </a:r>
            <a:r>
              <a:rPr lang="it-IT" dirty="0">
                <a:latin typeface="Times New Roman" panose="02020603050405020304" pitchFamily="18" charset="0"/>
                <a:cs typeface="Times New Roman" panose="02020603050405020304" pitchFamily="18" charset="0"/>
              </a:rPr>
              <a:t> (nel mondo occidentale) la conquista dei </a:t>
            </a:r>
            <a:r>
              <a:rPr lang="it-IT" i="1" dirty="0">
                <a:latin typeface="Times New Roman" panose="02020603050405020304" pitchFamily="18" charset="0"/>
                <a:cs typeface="Times New Roman" panose="02020603050405020304" pitchFamily="18" charset="0"/>
              </a:rPr>
              <a:t>diritti di uguaglianza </a:t>
            </a:r>
            <a:r>
              <a:rPr lang="it-IT" dirty="0">
                <a:latin typeface="Times New Roman" panose="02020603050405020304" pitchFamily="18" charset="0"/>
                <a:cs typeface="Times New Roman" panose="02020603050405020304" pitchFamily="18" charset="0"/>
              </a:rPr>
              <a:t>(tradizione illuministica-liberale)</a:t>
            </a:r>
            <a:endParaRPr lang="it-IT" i="1" dirty="0">
              <a:latin typeface="Times New Roman" panose="02020603050405020304" pitchFamily="18" charset="0"/>
              <a:cs typeface="Times New Roman" panose="02020603050405020304" pitchFamily="18" charset="0"/>
            </a:endParaRPr>
          </a:p>
        </p:txBody>
      </p:sp>
      <p:sp>
        <p:nvSpPr>
          <p:cNvPr id="8" name="Segnaposto contenuto 7">
            <a:extLst>
              <a:ext uri="{FF2B5EF4-FFF2-40B4-BE49-F238E27FC236}">
                <a16:creationId xmlns:a16="http://schemas.microsoft.com/office/drawing/2014/main" id="{93527129-C068-4659-A771-D96FC661519F}"/>
              </a:ext>
            </a:extLst>
          </p:cNvPr>
          <p:cNvSpPr>
            <a:spLocks noGrp="1"/>
          </p:cNvSpPr>
          <p:nvPr>
            <p:ph sz="half" idx="2"/>
          </p:nvPr>
        </p:nvSpPr>
        <p:spPr>
          <a:xfrm>
            <a:off x="647114" y="1966302"/>
            <a:ext cx="6095754" cy="4729920"/>
          </a:xfrm>
        </p:spPr>
        <p:txBody>
          <a:bodyPr>
            <a:normAutofit fontScale="92500" lnSpcReduction="20000"/>
          </a:bodyPr>
          <a:lstStyle/>
          <a:p>
            <a:endParaRPr lang="it-IT" dirty="0"/>
          </a:p>
          <a:p>
            <a:endParaRPr lang="it-IT" dirty="0"/>
          </a:p>
          <a:p>
            <a:endParaRPr lang="it-IT" dirty="0"/>
          </a:p>
          <a:p>
            <a:endParaRPr lang="it-IT" dirty="0"/>
          </a:p>
          <a:p>
            <a:endParaRPr lang="it-IT" dirty="0"/>
          </a:p>
          <a:p>
            <a:endParaRPr lang="it-IT" dirty="0"/>
          </a:p>
          <a:p>
            <a:pPr marL="0" indent="0">
              <a:buNone/>
            </a:pPr>
            <a:endParaRPr lang="it-IT" sz="2400" dirty="0">
              <a:latin typeface="Times New Roman" panose="02020603050405020304" pitchFamily="18" charset="0"/>
              <a:cs typeface="Times New Roman" panose="02020603050405020304" pitchFamily="18" charset="0"/>
            </a:endParaRPr>
          </a:p>
          <a:p>
            <a:pPr marL="0" indent="0">
              <a:buNone/>
            </a:pPr>
            <a:endParaRPr lang="it-IT" sz="2400" dirty="0">
              <a:latin typeface="Times New Roman" panose="02020603050405020304" pitchFamily="18" charset="0"/>
              <a:cs typeface="Times New Roman" panose="02020603050405020304" pitchFamily="18" charset="0"/>
            </a:endParaRPr>
          </a:p>
          <a:p>
            <a:pPr marL="0" indent="0">
              <a:buNone/>
            </a:pPr>
            <a:r>
              <a:rPr lang="it-IT" sz="2200" b="1" dirty="0">
                <a:latin typeface="Times New Roman" panose="02020603050405020304" pitchFamily="18" charset="0"/>
                <a:cs typeface="Times New Roman" panose="02020603050405020304" pitchFamily="18" charset="0"/>
              </a:rPr>
              <a:t>Il voto alle donne: 2 giugno 1946</a:t>
            </a:r>
          </a:p>
          <a:p>
            <a:pPr marL="0" indent="0">
              <a:buNone/>
            </a:pPr>
            <a:r>
              <a:rPr lang="it-IT" sz="2200" b="1" dirty="0">
                <a:latin typeface="Times New Roman" panose="02020603050405020304" pitchFamily="18" charset="0"/>
                <a:cs typeface="Times New Roman" panose="02020603050405020304" pitchFamily="18" charset="0"/>
              </a:rPr>
              <a:t>Tina Anselmi (1927-2016)</a:t>
            </a:r>
          </a:p>
          <a:p>
            <a:pPr marL="0" indent="0">
              <a:buNone/>
            </a:pPr>
            <a:r>
              <a:rPr lang="it-IT" sz="2200" b="1" dirty="0">
                <a:latin typeface="Times New Roman" panose="02020603050405020304" pitchFamily="18" charset="0"/>
                <a:cs typeface="Times New Roman" panose="02020603050405020304" pitchFamily="18" charset="0"/>
              </a:rPr>
              <a:t>Letizia De Martino, prima donna magistrato (1964)</a:t>
            </a:r>
          </a:p>
          <a:p>
            <a:pPr marL="0" indent="0">
              <a:buNone/>
            </a:pPr>
            <a:endParaRPr lang="it-IT" sz="2200" b="1" dirty="0"/>
          </a:p>
          <a:p>
            <a:pPr marL="0" indent="0">
              <a:buNone/>
            </a:pPr>
            <a:endParaRPr lang="it-IT" dirty="0"/>
          </a:p>
          <a:p>
            <a:pPr marL="0" indent="0">
              <a:buNone/>
            </a:pPr>
            <a:endParaRPr lang="it-IT" dirty="0"/>
          </a:p>
        </p:txBody>
      </p:sp>
      <p:sp>
        <p:nvSpPr>
          <p:cNvPr id="10" name="Segnaposto contenuto 9">
            <a:extLst>
              <a:ext uri="{FF2B5EF4-FFF2-40B4-BE49-F238E27FC236}">
                <a16:creationId xmlns:a16="http://schemas.microsoft.com/office/drawing/2014/main" id="{D04FA03F-D127-8EA2-0F94-A4337D682030}"/>
              </a:ext>
            </a:extLst>
          </p:cNvPr>
          <p:cNvSpPr>
            <a:spLocks noGrp="1"/>
          </p:cNvSpPr>
          <p:nvPr>
            <p:ph sz="half" idx="1"/>
          </p:nvPr>
        </p:nvSpPr>
        <p:spPr>
          <a:xfrm>
            <a:off x="7516058" y="2155593"/>
            <a:ext cx="4442022" cy="4351338"/>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Emergono un certa </a:t>
            </a:r>
            <a:r>
              <a:rPr lang="it-IT" b="1" dirty="0">
                <a:latin typeface="Times New Roman" panose="02020603050405020304" pitchFamily="18" charset="0"/>
                <a:cs typeface="Times New Roman" panose="02020603050405020304" pitchFamily="18" charset="0"/>
              </a:rPr>
              <a:t>stanchezza e delusione</a:t>
            </a:r>
            <a:r>
              <a:rPr lang="it-IT" dirty="0">
                <a:latin typeface="Times New Roman" panose="02020603050405020304" pitchFamily="18" charset="0"/>
                <a:cs typeface="Times New Roman" panose="02020603050405020304" pitchFamily="18" charset="0"/>
              </a:rPr>
              <a:t> per il </a:t>
            </a:r>
            <a:r>
              <a:rPr lang="it-IT" b="1" dirty="0">
                <a:latin typeface="Times New Roman" panose="02020603050405020304" pitchFamily="18" charset="0"/>
                <a:cs typeface="Times New Roman" panose="02020603050405020304" pitchFamily="18" charset="0"/>
              </a:rPr>
              <a:t>permanere</a:t>
            </a:r>
            <a:r>
              <a:rPr lang="it-IT" dirty="0">
                <a:latin typeface="Times New Roman" panose="02020603050405020304" pitchFamily="18" charset="0"/>
                <a:cs typeface="Times New Roman" panose="02020603050405020304" pitchFamily="18" charset="0"/>
              </a:rPr>
              <a:t>, raggiunta la meta del- </a:t>
            </a:r>
            <a:r>
              <a:rPr lang="it-IT" b="1" dirty="0">
                <a:latin typeface="Times New Roman" panose="02020603050405020304" pitchFamily="18" charset="0"/>
                <a:cs typeface="Times New Roman" panose="02020603050405020304" pitchFamily="18" charset="0"/>
              </a:rPr>
              <a:t>l’uguaglianza formale</a:t>
            </a:r>
            <a:r>
              <a:rPr lang="it-IT" dirty="0">
                <a:latin typeface="Times New Roman" panose="02020603050405020304" pitchFamily="18" charset="0"/>
                <a:cs typeface="Times New Roman" panose="02020603050405020304" pitchFamily="18" charset="0"/>
              </a:rPr>
              <a:t>, di </a:t>
            </a:r>
            <a:r>
              <a:rPr lang="it-IT" b="1" dirty="0">
                <a:latin typeface="Times New Roman" panose="02020603050405020304" pitchFamily="18" charset="0"/>
                <a:cs typeface="Times New Roman" panose="02020603050405020304" pitchFamily="18" charset="0"/>
              </a:rPr>
              <a:t>discriminazioni sostanziali </a:t>
            </a:r>
            <a:r>
              <a:rPr lang="it-IT" dirty="0">
                <a:latin typeface="Times New Roman" panose="02020603050405020304" pitchFamily="18" charset="0"/>
                <a:cs typeface="Times New Roman" panose="02020603050405020304" pitchFamily="18" charset="0"/>
              </a:rPr>
              <a:t>(lavoro, famiglia, relazioni, cultura, educazione)</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Il </a:t>
            </a:r>
            <a:r>
              <a:rPr lang="it-IT" b="1" dirty="0">
                <a:latin typeface="Times New Roman" panose="02020603050405020304" pitchFamily="18" charset="0"/>
                <a:cs typeface="Times New Roman" panose="02020603050405020304" pitchFamily="18" charset="0"/>
              </a:rPr>
              <a:t>discorso culturale dominante</a:t>
            </a:r>
            <a:r>
              <a:rPr lang="it-IT" dirty="0">
                <a:latin typeface="Times New Roman" panose="02020603050405020304" pitchFamily="18" charset="0"/>
                <a:cs typeface="Times New Roman" panose="02020603050405020304" pitchFamily="18" charset="0"/>
              </a:rPr>
              <a:t>, anche nelle società occidentali resta quello </a:t>
            </a:r>
            <a:r>
              <a:rPr lang="it-IT" b="1" dirty="0">
                <a:latin typeface="Times New Roman" panose="02020603050405020304" pitchFamily="18" charset="0"/>
                <a:cs typeface="Times New Roman" panose="02020603050405020304" pitchFamily="18" charset="0"/>
              </a:rPr>
              <a:t>maschile</a:t>
            </a:r>
            <a:r>
              <a:rPr lang="it-IT" dirty="0">
                <a:latin typeface="Times New Roman" panose="02020603050405020304" pitchFamily="18" charset="0"/>
                <a:cs typeface="Times New Roman" panose="02020603050405020304" pitchFamily="18" charset="0"/>
              </a:rPr>
              <a:t>, che si pretende ‘‘</a:t>
            </a:r>
            <a:r>
              <a:rPr lang="it-IT" b="1" dirty="0">
                <a:latin typeface="Times New Roman" panose="02020603050405020304" pitchFamily="18" charset="0"/>
                <a:cs typeface="Times New Roman" panose="02020603050405020304" pitchFamily="18" charset="0"/>
              </a:rPr>
              <a:t>universale</a:t>
            </a:r>
            <a:r>
              <a:rPr lang="it-IT" dirty="0">
                <a:latin typeface="Times New Roman" panose="02020603050405020304" pitchFamily="18" charset="0"/>
                <a:cs typeface="Times New Roman" panose="02020603050405020304" pitchFamily="18" charset="0"/>
              </a:rPr>
              <a:t>’’.</a:t>
            </a:r>
          </a:p>
        </p:txBody>
      </p:sp>
      <p:pic>
        <p:nvPicPr>
          <p:cNvPr id="11" name="Immagine 10">
            <a:extLst>
              <a:ext uri="{FF2B5EF4-FFF2-40B4-BE49-F238E27FC236}">
                <a16:creationId xmlns:a16="http://schemas.microsoft.com/office/drawing/2014/main" id="{0B800A12-D6C8-B937-1484-ECEED3813C70}"/>
              </a:ext>
            </a:extLst>
          </p:cNvPr>
          <p:cNvPicPr>
            <a:picLocks noChangeAspect="1"/>
          </p:cNvPicPr>
          <p:nvPr/>
        </p:nvPicPr>
        <p:blipFill>
          <a:blip r:embed="rId2"/>
          <a:stretch>
            <a:fillRect/>
          </a:stretch>
        </p:blipFill>
        <p:spPr>
          <a:xfrm>
            <a:off x="185143" y="2369648"/>
            <a:ext cx="3663380" cy="1836000"/>
          </a:xfrm>
          <a:prstGeom prst="rect">
            <a:avLst/>
          </a:prstGeom>
        </p:spPr>
      </p:pic>
      <p:pic>
        <p:nvPicPr>
          <p:cNvPr id="12" name="Immagine 11">
            <a:extLst>
              <a:ext uri="{FF2B5EF4-FFF2-40B4-BE49-F238E27FC236}">
                <a16:creationId xmlns:a16="http://schemas.microsoft.com/office/drawing/2014/main" id="{086389C1-6C27-8173-B751-B9B8BA53C052}"/>
              </a:ext>
            </a:extLst>
          </p:cNvPr>
          <p:cNvPicPr>
            <a:picLocks noChangeAspect="1"/>
          </p:cNvPicPr>
          <p:nvPr/>
        </p:nvPicPr>
        <p:blipFill>
          <a:blip r:embed="rId3"/>
          <a:stretch>
            <a:fillRect/>
          </a:stretch>
        </p:blipFill>
        <p:spPr>
          <a:xfrm>
            <a:off x="3952540" y="2010862"/>
            <a:ext cx="1743607" cy="2615411"/>
          </a:xfrm>
          <a:prstGeom prst="rect">
            <a:avLst/>
          </a:prstGeom>
        </p:spPr>
      </p:pic>
      <p:pic>
        <p:nvPicPr>
          <p:cNvPr id="13" name="Immagine 12">
            <a:extLst>
              <a:ext uri="{FF2B5EF4-FFF2-40B4-BE49-F238E27FC236}">
                <a16:creationId xmlns:a16="http://schemas.microsoft.com/office/drawing/2014/main" id="{1791A807-A9C8-E467-FEEF-1F6A67153BE4}"/>
              </a:ext>
            </a:extLst>
          </p:cNvPr>
          <p:cNvPicPr>
            <a:picLocks noChangeAspect="1"/>
          </p:cNvPicPr>
          <p:nvPr/>
        </p:nvPicPr>
        <p:blipFill>
          <a:blip r:embed="rId4"/>
          <a:stretch>
            <a:fillRect/>
          </a:stretch>
        </p:blipFill>
        <p:spPr>
          <a:xfrm>
            <a:off x="5862326" y="2126866"/>
            <a:ext cx="1487553" cy="3084843"/>
          </a:xfrm>
          <a:prstGeom prst="rect">
            <a:avLst/>
          </a:prstGeom>
        </p:spPr>
      </p:pic>
    </p:spTree>
    <p:extLst>
      <p:ext uri="{BB962C8B-B14F-4D97-AF65-F5344CB8AC3E}">
        <p14:creationId xmlns:p14="http://schemas.microsoft.com/office/powerpoint/2010/main" val="2787404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2D51FC-14CC-2F15-CECA-9FB76D8672F4}"/>
              </a:ext>
            </a:extLst>
          </p:cNvPr>
          <p:cNvSpPr>
            <a:spLocks noGrp="1"/>
          </p:cNvSpPr>
          <p:nvPr>
            <p:ph type="title"/>
          </p:nvPr>
        </p:nvSpPr>
        <p:spPr>
          <a:xfrm>
            <a:off x="917916" y="-14068"/>
            <a:ext cx="11006797" cy="1325563"/>
          </a:xfrm>
        </p:spPr>
        <p:txBody>
          <a:bodyPr>
            <a:normAutofit/>
          </a:bodyPr>
          <a:lstStyle/>
          <a:p>
            <a:pPr algn="ctr"/>
            <a:r>
              <a:rPr lang="it-IT" sz="3600" dirty="0">
                <a:latin typeface="Times New Roman" panose="02020603050405020304" pitchFamily="18" charset="0"/>
                <a:cs typeface="Times New Roman" panose="02020603050405020304" pitchFamily="18" charset="0"/>
              </a:rPr>
              <a:t>La donna deve apprendere una lingua straniera? L’esperienza della bambina</a:t>
            </a:r>
          </a:p>
        </p:txBody>
      </p:sp>
      <p:sp>
        <p:nvSpPr>
          <p:cNvPr id="3" name="Segnaposto contenuto 2">
            <a:extLst>
              <a:ext uri="{FF2B5EF4-FFF2-40B4-BE49-F238E27FC236}">
                <a16:creationId xmlns:a16="http://schemas.microsoft.com/office/drawing/2014/main" id="{F85BE9E9-C202-C687-B459-2354948EF4B2}"/>
              </a:ext>
            </a:extLst>
          </p:cNvPr>
          <p:cNvSpPr>
            <a:spLocks noGrp="1"/>
          </p:cNvSpPr>
          <p:nvPr>
            <p:ph idx="1"/>
          </p:nvPr>
        </p:nvSpPr>
        <p:spPr>
          <a:xfrm>
            <a:off x="332935" y="1603717"/>
            <a:ext cx="11591778" cy="5134708"/>
          </a:xfrm>
        </p:spPr>
        <p:txBody>
          <a:bodyPr>
            <a:normAutofit fontScale="25000" lnSpcReduction="20000"/>
          </a:bodyPr>
          <a:lstStyle/>
          <a:p>
            <a:pPr marL="0" indent="0" algn="just" rtl="0">
              <a:buNone/>
            </a:pPr>
            <a:r>
              <a:rPr lang="it-IT" sz="9600" dirty="0">
                <a:effectLst/>
                <a:latin typeface="Times New Roman" panose="02020603050405020304" pitchFamily="18" charset="0"/>
                <a:cs typeface="Times New Roman" panose="02020603050405020304" pitchFamily="18" charset="0"/>
              </a:rPr>
              <a:t>«</a:t>
            </a:r>
            <a:r>
              <a:rPr lang="it-IT" sz="9600" b="1" dirty="0">
                <a:effectLst/>
                <a:latin typeface="Times New Roman" panose="02020603050405020304" pitchFamily="18" charset="0"/>
                <a:cs typeface="Times New Roman" panose="02020603050405020304" pitchFamily="18" charset="0"/>
              </a:rPr>
              <a:t>Parlando una lingua “straniera” (A. </a:t>
            </a:r>
            <a:r>
              <a:rPr lang="it-IT" sz="9600" b="1" dirty="0" err="1">
                <a:effectLst/>
                <a:latin typeface="Times New Roman" panose="02020603050405020304" pitchFamily="18" charset="0"/>
                <a:cs typeface="Times New Roman" panose="02020603050405020304" pitchFamily="18" charset="0"/>
              </a:rPr>
              <a:t>Cavarero</a:t>
            </a:r>
            <a:r>
              <a:rPr lang="it-IT" sz="9600" b="1" dirty="0">
                <a:effectLst/>
                <a:latin typeface="Times New Roman" panose="02020603050405020304" pitchFamily="18" charset="0"/>
                <a:cs typeface="Times New Roman" panose="02020603050405020304" pitchFamily="18" charset="0"/>
              </a:rPr>
              <a:t>), la donna perde potenza</a:t>
            </a:r>
            <a:r>
              <a:rPr lang="it-IT" sz="9600" dirty="0">
                <a:effectLst/>
                <a:latin typeface="Times New Roman" panose="02020603050405020304" pitchFamily="18" charset="0"/>
                <a:cs typeface="Times New Roman" panose="02020603050405020304" pitchFamily="18" charset="0"/>
              </a:rPr>
              <a:t>, perché dice di sé le cose dell'altro, delle motivazioni relazionali proprie dell'altro. Quella lingua inautentica il suo corpo e indebolisce la sua tensione a significare sé e il mondo nelle forme della sua autenticità.  Lo sbocco ultimo della lingua “straniera” assunta come lingua originale, sembra essere allora una grave forma di destabilizzazione regressiva di sé e di impotenza politica. Non ci può essere infatti potenza politica senza potenza semiotica autentica.  Perciò </a:t>
            </a:r>
            <a:r>
              <a:rPr lang="it-IT" sz="9600" b="1" dirty="0">
                <a:effectLst/>
                <a:latin typeface="Times New Roman" panose="02020603050405020304" pitchFamily="18" charset="0"/>
                <a:cs typeface="Times New Roman" panose="02020603050405020304" pitchFamily="18" charset="0"/>
              </a:rPr>
              <a:t>la pura e semplice emancipazione è una strada che non va imboccata in partenza</a:t>
            </a:r>
            <a:r>
              <a:rPr lang="it-IT" sz="9600" dirty="0">
                <a:effectLst/>
                <a:latin typeface="Times New Roman" panose="02020603050405020304" pitchFamily="18" charset="0"/>
                <a:cs typeface="Times New Roman" panose="02020603050405020304" pitchFamily="18" charset="0"/>
              </a:rPr>
              <a:t>» </a:t>
            </a:r>
            <a:r>
              <a:rPr lang="it-IT" sz="9600" b="1" dirty="0">
                <a:effectLst/>
                <a:latin typeface="Times New Roman" panose="02020603050405020304" pitchFamily="18" charset="0"/>
                <a:cs typeface="Times New Roman" panose="02020603050405020304" pitchFamily="18" charset="0"/>
              </a:rPr>
              <a:t>(156)</a:t>
            </a:r>
          </a:p>
          <a:p>
            <a:pPr marL="0" indent="0" algn="just">
              <a:buNone/>
            </a:pPr>
            <a:endParaRPr lang="it-IT" sz="9600" dirty="0">
              <a:effectLst/>
              <a:latin typeface="Times New Roman" panose="02020603050405020304" pitchFamily="18" charset="0"/>
              <a:cs typeface="Times New Roman" panose="02020603050405020304" pitchFamily="18" charset="0"/>
            </a:endParaRPr>
          </a:p>
          <a:p>
            <a:pPr marL="0" indent="0" algn="just">
              <a:buNone/>
            </a:pPr>
            <a:r>
              <a:rPr lang="it-IT" sz="9600" dirty="0">
                <a:effectLst/>
                <a:latin typeface="Times New Roman" panose="02020603050405020304" pitchFamily="18" charset="0"/>
                <a:cs typeface="Times New Roman" panose="02020603050405020304" pitchFamily="18" charset="0"/>
              </a:rPr>
              <a:t>«</a:t>
            </a:r>
            <a:r>
              <a:rPr lang="it-IT" sz="9600" b="1" dirty="0">
                <a:effectLst/>
                <a:latin typeface="Times New Roman" panose="02020603050405020304" pitchFamily="18" charset="0"/>
                <a:cs typeface="Times New Roman" panose="02020603050405020304" pitchFamily="18" charset="0"/>
              </a:rPr>
              <a:t>La bambina </a:t>
            </a:r>
            <a:r>
              <a:rPr lang="it-IT" sz="9600" dirty="0">
                <a:effectLst/>
                <a:latin typeface="Times New Roman" panose="02020603050405020304" pitchFamily="18" charset="0"/>
                <a:cs typeface="Times New Roman" panose="02020603050405020304" pitchFamily="18" charset="0"/>
              </a:rPr>
              <a:t>è orientata geneticamente ad </a:t>
            </a:r>
            <a:r>
              <a:rPr lang="it-IT" sz="9600" b="1" dirty="0">
                <a:effectLst/>
                <a:latin typeface="Times New Roman" panose="02020603050405020304" pitchFamily="18" charset="0"/>
                <a:cs typeface="Times New Roman" panose="02020603050405020304" pitchFamily="18" charset="0"/>
              </a:rPr>
              <a:t>attendersi dalla madre il seno e il significato</a:t>
            </a:r>
            <a:r>
              <a:rPr lang="it-IT" sz="9600" dirty="0">
                <a:effectLst/>
                <a:latin typeface="Times New Roman" panose="02020603050405020304" pitchFamily="18" charset="0"/>
                <a:cs typeface="Times New Roman" panose="02020603050405020304" pitchFamily="18" charset="0"/>
              </a:rPr>
              <a:t>. Il </a:t>
            </a:r>
            <a:r>
              <a:rPr lang="it-IT" sz="9600" b="1" dirty="0">
                <a:effectLst/>
                <a:latin typeface="Times New Roman" panose="02020603050405020304" pitchFamily="18" charset="0"/>
                <a:cs typeface="Times New Roman" panose="02020603050405020304" pitchFamily="18" charset="0"/>
              </a:rPr>
              <a:t>latte e la parola</a:t>
            </a:r>
            <a:r>
              <a:rPr lang="it-IT" sz="9600" dirty="0">
                <a:effectLst/>
                <a:latin typeface="Times New Roman" panose="02020603050405020304" pitchFamily="18" charset="0"/>
                <a:cs typeface="Times New Roman" panose="02020603050405020304" pitchFamily="18" charset="0"/>
              </a:rPr>
              <a:t>, che a lei servono per il suo divenire intimo e collettivo. La bambina, ben presto, avverte una contraddizione: sua madre possiede infatti </a:t>
            </a:r>
            <a:r>
              <a:rPr lang="it-IT" sz="9600" b="1" dirty="0">
                <a:effectLst/>
                <a:latin typeface="Times New Roman" panose="02020603050405020304" pitchFamily="18" charset="0"/>
                <a:cs typeface="Times New Roman" panose="02020603050405020304" pitchFamily="18" charset="0"/>
              </a:rPr>
              <a:t>il latte della carne, ma non il latte della parola</a:t>
            </a:r>
            <a:r>
              <a:rPr lang="it-IT" sz="9600" dirty="0">
                <a:effectLst/>
                <a:latin typeface="Times New Roman" panose="02020603050405020304" pitchFamily="18" charset="0"/>
                <a:cs typeface="Times New Roman" panose="02020603050405020304" pitchFamily="18" charset="0"/>
              </a:rPr>
              <a:t>. […] La bambina guarda alla madre con disappunto. L'amore e la gratitudine si tramutano in ambivalenza: l'amore-odio di Sigmund Freud. La bambina, che senza parola non può vivere, perché la specie umana senza la parola non può vivere, </a:t>
            </a:r>
            <a:r>
              <a:rPr lang="it-IT" sz="9600" b="1" dirty="0">
                <a:effectLst/>
                <a:latin typeface="Times New Roman" panose="02020603050405020304" pitchFamily="18" charset="0"/>
                <a:cs typeface="Times New Roman" panose="02020603050405020304" pitchFamily="18" charset="0"/>
              </a:rPr>
              <a:t>vuole allora la parola del padre</a:t>
            </a:r>
            <a:r>
              <a:rPr lang="it-IT" sz="9600" dirty="0">
                <a:effectLst/>
                <a:latin typeface="Times New Roman" panose="02020603050405020304" pitchFamily="18" charset="0"/>
                <a:cs typeface="Times New Roman" panose="02020603050405020304" pitchFamily="18" charset="0"/>
              </a:rPr>
              <a:t>. E si sposta verso di lui, allontanandosi dalla madre. Lei rimuove la madre, come figura generatrice di senso. E quindi di gioia creativa.  Dalla madre accoglie solamente le relazioni assistenziale. Ma questa madre è una creatura monca che addolora e sgomenta» </a:t>
            </a:r>
            <a:r>
              <a:rPr lang="it-IT" sz="9600" b="1" dirty="0">
                <a:effectLst/>
                <a:latin typeface="Times New Roman" panose="02020603050405020304" pitchFamily="18" charset="0"/>
                <a:cs typeface="Times New Roman" panose="02020603050405020304" pitchFamily="18" charset="0"/>
              </a:rPr>
              <a:t>(157)</a:t>
            </a:r>
            <a:r>
              <a:rPr lang="it-IT" sz="9600" dirty="0">
                <a:effectLst/>
                <a:latin typeface="Times New Roman" panose="02020603050405020304" pitchFamily="18" charset="0"/>
                <a:cs typeface="Times New Roman" panose="02020603050405020304" pitchFamily="18" charset="0"/>
              </a:rPr>
              <a:t> </a:t>
            </a:r>
          </a:p>
          <a:p>
            <a:pPr marL="0" indent="0" rtl="0">
              <a:buNone/>
            </a:pPr>
            <a:br>
              <a:rPr lang="it-IT" sz="9600" dirty="0">
                <a:effectLst/>
              </a:rPr>
            </a:br>
            <a:endParaRPr lang="it-IT" sz="9600" dirty="0">
              <a:effectLst/>
            </a:endParaRPr>
          </a:p>
          <a:p>
            <a:endParaRPr lang="it-IT" dirty="0"/>
          </a:p>
        </p:txBody>
      </p:sp>
    </p:spTree>
    <p:extLst>
      <p:ext uri="{BB962C8B-B14F-4D97-AF65-F5344CB8AC3E}">
        <p14:creationId xmlns:p14="http://schemas.microsoft.com/office/powerpoint/2010/main" val="3472207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6DAA91-F6FD-9139-44F4-DC66808808C6}"/>
              </a:ext>
            </a:extLst>
          </p:cNvPr>
          <p:cNvSpPr>
            <a:spLocks noGrp="1"/>
          </p:cNvSpPr>
          <p:nvPr>
            <p:ph type="title"/>
          </p:nvPr>
        </p:nvSpPr>
        <p:spPr>
          <a:xfrm>
            <a:off x="838200" y="-155379"/>
            <a:ext cx="10515600" cy="1325563"/>
          </a:xfrm>
        </p:spPr>
        <p:txBody>
          <a:bodyPr/>
          <a:lstStyle/>
          <a:p>
            <a:pPr algn="ctr"/>
            <a:r>
              <a:rPr lang="it-IT" dirty="0">
                <a:latin typeface="Times New Roman" panose="02020603050405020304" pitchFamily="18" charset="0"/>
                <a:cs typeface="Times New Roman" panose="02020603050405020304" pitchFamily="18" charset="0"/>
              </a:rPr>
              <a:t>Gli esiti della negazione della parola</a:t>
            </a:r>
          </a:p>
        </p:txBody>
      </p:sp>
      <p:sp>
        <p:nvSpPr>
          <p:cNvPr id="3" name="Segnaposto contenuto 2">
            <a:extLst>
              <a:ext uri="{FF2B5EF4-FFF2-40B4-BE49-F238E27FC236}">
                <a16:creationId xmlns:a16="http://schemas.microsoft.com/office/drawing/2014/main" id="{B19CE4B9-4DAC-D967-0008-375FA0B51EFF}"/>
              </a:ext>
            </a:extLst>
          </p:cNvPr>
          <p:cNvSpPr>
            <a:spLocks noGrp="1"/>
          </p:cNvSpPr>
          <p:nvPr>
            <p:ph idx="1"/>
          </p:nvPr>
        </p:nvSpPr>
        <p:spPr>
          <a:xfrm>
            <a:off x="838199" y="1170184"/>
            <a:ext cx="11077136" cy="5413495"/>
          </a:xfrm>
        </p:spPr>
        <p:txBody>
          <a:bodyPr>
            <a:normAutofit fontScale="85000" lnSpcReduction="20000"/>
          </a:bodyPr>
          <a:lstStyle/>
          <a:p>
            <a:pPr marL="0" indent="0" algn="just" rtl="0">
              <a:buNone/>
            </a:pPr>
            <a:r>
              <a:rPr lang="it-IT" dirty="0">
                <a:effectLst/>
                <a:latin typeface="Times New Roman" panose="02020603050405020304" pitchFamily="18" charset="0"/>
                <a:cs typeface="Times New Roman" panose="02020603050405020304" pitchFamily="18" charset="0"/>
              </a:rPr>
              <a:t>«In questo modo il senso di sé viene fortemente turbato. </a:t>
            </a:r>
            <a:r>
              <a:rPr lang="it-IT" b="1" dirty="0">
                <a:effectLst/>
                <a:latin typeface="Times New Roman" panose="02020603050405020304" pitchFamily="18" charset="0"/>
                <a:cs typeface="Times New Roman" panose="02020603050405020304" pitchFamily="18" charset="0"/>
              </a:rPr>
              <a:t>Generalizza la rimozione dalla madre alla sua simile, a se stessa. Lei stessa si chiude alla speranza di poter dire una parola sul mondo.</a:t>
            </a:r>
            <a:r>
              <a:rPr lang="it-IT" dirty="0">
                <a:effectLst/>
                <a:latin typeface="Times New Roman" panose="02020603050405020304" pitchFamily="18" charset="0"/>
                <a:cs typeface="Times New Roman" panose="02020603050405020304" pitchFamily="18" charset="0"/>
              </a:rPr>
              <a:t> E prova disappunto per se stessa, come lo prova per le sue simili» </a:t>
            </a:r>
            <a:r>
              <a:rPr lang="it-IT" b="1" dirty="0">
                <a:effectLst/>
                <a:latin typeface="Times New Roman" panose="02020603050405020304" pitchFamily="18" charset="0"/>
                <a:cs typeface="Times New Roman" panose="02020603050405020304" pitchFamily="18" charset="0"/>
              </a:rPr>
              <a:t>(158)</a:t>
            </a:r>
          </a:p>
          <a:p>
            <a:pPr marL="0" indent="0" algn="just" rtl="0">
              <a:buNone/>
            </a:pPr>
            <a:endParaRPr lang="it-IT" dirty="0">
              <a:effectLst/>
              <a:latin typeface="Times New Roman" panose="02020603050405020304" pitchFamily="18" charset="0"/>
              <a:cs typeface="Times New Roman" panose="02020603050405020304" pitchFamily="18" charset="0"/>
            </a:endParaRPr>
          </a:p>
          <a:p>
            <a:pPr marL="0" indent="0" algn="just" rtl="0">
              <a:buNone/>
            </a:pPr>
            <a:r>
              <a:rPr lang="it-IT" dirty="0">
                <a:effectLst/>
                <a:latin typeface="Times New Roman" panose="02020603050405020304" pitchFamily="18" charset="0"/>
                <a:cs typeface="Times New Roman" panose="02020603050405020304" pitchFamily="18" charset="0"/>
              </a:rPr>
              <a:t>«La rimozione originaria può avere però </a:t>
            </a:r>
            <a:r>
              <a:rPr lang="it-IT" b="1" dirty="0">
                <a:effectLst/>
                <a:latin typeface="Times New Roman" panose="02020603050405020304" pitchFamily="18" charset="0"/>
                <a:cs typeface="Times New Roman" panose="02020603050405020304" pitchFamily="18" charset="0"/>
              </a:rPr>
              <a:t>un altro esito</a:t>
            </a:r>
            <a:r>
              <a:rPr lang="it-IT" dirty="0">
                <a:effectLst/>
                <a:latin typeface="Times New Roman" panose="02020603050405020304" pitchFamily="18" charset="0"/>
                <a:cs typeface="Times New Roman" panose="02020603050405020304" pitchFamily="18" charset="0"/>
              </a:rPr>
              <a:t>. Potremmo chiamarlo il </a:t>
            </a:r>
            <a:r>
              <a:rPr lang="it-IT" b="1" dirty="0">
                <a:effectLst/>
                <a:latin typeface="Times New Roman" panose="02020603050405020304" pitchFamily="18" charset="0"/>
                <a:cs typeface="Times New Roman" panose="02020603050405020304" pitchFamily="18" charset="0"/>
              </a:rPr>
              <a:t>trionfo della rimozione </a:t>
            </a:r>
            <a:r>
              <a:rPr lang="it-IT" dirty="0">
                <a:effectLst/>
                <a:latin typeface="Times New Roman" panose="02020603050405020304" pitchFamily="18" charset="0"/>
                <a:cs typeface="Times New Roman" panose="02020603050405020304" pitchFamily="18" charset="0"/>
              </a:rPr>
              <a:t>ed identificarlo con la politica dell'emancipazione, cioè dell'ideale di una vita femminile che </a:t>
            </a:r>
            <a:r>
              <a:rPr lang="it-IT" b="1" dirty="0">
                <a:effectLst/>
                <a:latin typeface="Times New Roman" panose="02020603050405020304" pitchFamily="18" charset="0"/>
                <a:cs typeface="Times New Roman" panose="02020603050405020304" pitchFamily="18" charset="0"/>
              </a:rPr>
              <a:t>si impossessa con perfetta padronanza del linguaggio dell'uomo</a:t>
            </a:r>
            <a:r>
              <a:rPr lang="it-IT" dirty="0">
                <a:effectLst/>
                <a:latin typeface="Times New Roman" panose="02020603050405020304" pitchFamily="18" charset="0"/>
                <a:cs typeface="Times New Roman" panose="02020603050405020304" pitchFamily="18" charset="0"/>
              </a:rPr>
              <a:t>. </a:t>
            </a:r>
          </a:p>
          <a:p>
            <a:pPr marL="0" indent="0" algn="just" rtl="0">
              <a:buNone/>
            </a:pPr>
            <a:r>
              <a:rPr lang="it-IT" dirty="0">
                <a:effectLst/>
                <a:latin typeface="Times New Roman" panose="02020603050405020304" pitchFamily="18" charset="0"/>
                <a:cs typeface="Times New Roman" panose="02020603050405020304" pitchFamily="18" charset="0"/>
              </a:rPr>
              <a:t>Ammesso che questa perfetta padronanza possa verificarsi, se ne deduce che questo percorso può provocare </a:t>
            </a:r>
            <a:r>
              <a:rPr lang="it-IT" b="1" dirty="0">
                <a:effectLst/>
                <a:latin typeface="Times New Roman" panose="02020603050405020304" pitchFamily="18" charset="0"/>
                <a:cs typeface="Times New Roman" panose="02020603050405020304" pitchFamily="18" charset="0"/>
              </a:rPr>
              <a:t>un'ulteriore scollatura fra il sé e la parola, fra le cose e ciò che di esse si può dire, fra il corpo e il mondo</a:t>
            </a:r>
            <a:r>
              <a:rPr lang="it-IT" dirty="0">
                <a:effectLst/>
                <a:latin typeface="Times New Roman" panose="02020603050405020304" pitchFamily="18" charset="0"/>
                <a:cs typeface="Times New Roman" panose="02020603050405020304" pitchFamily="18" charset="0"/>
              </a:rPr>
              <a:t>. Ne può venire depressione, scontentezza, oppure rigidità esistenziale da </a:t>
            </a:r>
            <a:r>
              <a:rPr lang="it-IT" dirty="0" err="1">
                <a:effectLst/>
                <a:latin typeface="Times New Roman" panose="02020603050405020304" pitchFamily="18" charset="0"/>
                <a:cs typeface="Times New Roman" panose="02020603050405020304" pitchFamily="18" charset="0"/>
              </a:rPr>
              <a:t>iperdifesa</a:t>
            </a:r>
            <a:r>
              <a:rPr lang="it-IT" dirty="0">
                <a:effectLst/>
                <a:latin typeface="Times New Roman" panose="02020603050405020304" pitchFamily="18" charset="0"/>
                <a:cs typeface="Times New Roman" panose="02020603050405020304" pitchFamily="18" charset="0"/>
              </a:rPr>
              <a:t>, o efficientismo come mascheramento del lutto di sé. La pura e semplice emancipazione determina anche </a:t>
            </a:r>
            <a:r>
              <a:rPr lang="it-IT" b="1" dirty="0">
                <a:effectLst/>
                <a:latin typeface="Times New Roman" panose="02020603050405020304" pitchFamily="18" charset="0"/>
                <a:cs typeface="Times New Roman" panose="02020603050405020304" pitchFamily="18" charset="0"/>
              </a:rPr>
              <a:t>un più profondo senso di separatezza dalle altre donne</a:t>
            </a:r>
            <a:r>
              <a:rPr lang="it-IT" dirty="0">
                <a:effectLst/>
                <a:latin typeface="Times New Roman" panose="02020603050405020304" pitchFamily="18" charset="0"/>
                <a:cs typeface="Times New Roman" panose="02020603050405020304" pitchFamily="18" charset="0"/>
              </a:rPr>
              <a:t>. […]</a:t>
            </a:r>
          </a:p>
          <a:p>
            <a:pPr marL="0" indent="0" algn="just" rtl="0">
              <a:buNone/>
            </a:pPr>
            <a:r>
              <a:rPr lang="it-IT" b="1" dirty="0">
                <a:effectLst/>
                <a:latin typeface="Times New Roman" panose="02020603050405020304" pitchFamily="18" charset="0"/>
                <a:cs typeface="Times New Roman" panose="02020603050405020304" pitchFamily="18" charset="0"/>
              </a:rPr>
              <a:t>Il più delle volte</a:t>
            </a:r>
            <a:r>
              <a:rPr lang="it-IT" dirty="0">
                <a:effectLst/>
                <a:latin typeface="Times New Roman" panose="02020603050405020304" pitchFamily="18" charset="0"/>
                <a:cs typeface="Times New Roman" panose="02020603050405020304" pitchFamily="18" charset="0"/>
              </a:rPr>
              <a:t>, però, si ha una </a:t>
            </a:r>
            <a:r>
              <a:rPr lang="it-IT" b="1" dirty="0">
                <a:effectLst/>
                <a:latin typeface="Times New Roman" panose="02020603050405020304" pitchFamily="18" charset="0"/>
                <a:cs typeface="Times New Roman" panose="02020603050405020304" pitchFamily="18" charset="0"/>
              </a:rPr>
              <a:t>formazione di compromesso </a:t>
            </a:r>
            <a:r>
              <a:rPr lang="it-IT" dirty="0">
                <a:effectLst/>
                <a:latin typeface="Times New Roman" panose="02020603050405020304" pitchFamily="18" charset="0"/>
                <a:cs typeface="Times New Roman" panose="02020603050405020304" pitchFamily="18" charset="0"/>
              </a:rPr>
              <a:t>tra queste due dinamiche: il ritorno del rimosso e il trionfo della rimozione. </a:t>
            </a:r>
            <a:r>
              <a:rPr lang="it-IT" b="1" dirty="0">
                <a:effectLst/>
                <a:latin typeface="Times New Roman" panose="02020603050405020304" pitchFamily="18" charset="0"/>
                <a:cs typeface="Times New Roman" panose="02020603050405020304" pitchFamily="18" charset="0"/>
              </a:rPr>
              <a:t>Core, cioè, che sta con Demetra e Core che sta con Ade</a:t>
            </a:r>
            <a:r>
              <a:rPr lang="it-IT" dirty="0">
                <a:effectLst/>
                <a:latin typeface="Times New Roman" panose="02020603050405020304" pitchFamily="18" charset="0"/>
                <a:cs typeface="Times New Roman" panose="02020603050405020304" pitchFamily="18" charset="0"/>
              </a:rPr>
              <a:t>» (159)</a:t>
            </a:r>
          </a:p>
          <a:p>
            <a:endParaRPr lang="it-IT" dirty="0"/>
          </a:p>
        </p:txBody>
      </p:sp>
    </p:spTree>
    <p:extLst>
      <p:ext uri="{BB962C8B-B14F-4D97-AF65-F5344CB8AC3E}">
        <p14:creationId xmlns:p14="http://schemas.microsoft.com/office/powerpoint/2010/main" val="3906636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BC081C-0BD9-F0EE-B221-0D0D43F62134}"/>
              </a:ext>
            </a:extLst>
          </p:cNvPr>
          <p:cNvSpPr>
            <a:spLocks noGrp="1"/>
          </p:cNvSpPr>
          <p:nvPr>
            <p:ph type="title"/>
          </p:nvPr>
        </p:nvSpPr>
        <p:spPr/>
        <p:txBody>
          <a:bodyPr/>
          <a:lstStyle/>
          <a:p>
            <a:pPr algn="ctr"/>
            <a:r>
              <a:rPr lang="it-IT" b="1" dirty="0">
                <a:latin typeface="Times New Roman" panose="02020603050405020304" pitchFamily="18" charset="0"/>
                <a:cs typeface="Times New Roman" panose="02020603050405020304" pitchFamily="18" charset="0"/>
              </a:rPr>
              <a:t>Il mito di Core </a:t>
            </a:r>
            <a:r>
              <a:rPr lang="it-IT" dirty="0">
                <a:latin typeface="Times New Roman" panose="02020603050405020304" pitchFamily="18" charset="0"/>
                <a:cs typeface="Times New Roman" panose="02020603050405020304" pitchFamily="18" charset="0"/>
              </a:rPr>
              <a:t>(pp.160-161)</a:t>
            </a:r>
          </a:p>
        </p:txBody>
      </p:sp>
      <p:pic>
        <p:nvPicPr>
          <p:cNvPr id="7" name="Segnaposto contenuto 6">
            <a:extLst>
              <a:ext uri="{FF2B5EF4-FFF2-40B4-BE49-F238E27FC236}">
                <a16:creationId xmlns:a16="http://schemas.microsoft.com/office/drawing/2014/main" id="{D4A8E7A4-B85F-0053-C875-F60F91E74491}"/>
              </a:ext>
            </a:extLst>
          </p:cNvPr>
          <p:cNvPicPr>
            <a:picLocks noGrp="1" noChangeAspect="1"/>
          </p:cNvPicPr>
          <p:nvPr>
            <p:ph sz="half" idx="1"/>
          </p:nvPr>
        </p:nvPicPr>
        <p:blipFill>
          <a:blip r:embed="rId2"/>
          <a:stretch>
            <a:fillRect/>
          </a:stretch>
        </p:blipFill>
        <p:spPr>
          <a:xfrm>
            <a:off x="1268877" y="2008505"/>
            <a:ext cx="4601600" cy="4351338"/>
          </a:xfrm>
          <a:prstGeom prst="rect">
            <a:avLst/>
          </a:prstGeom>
        </p:spPr>
      </p:pic>
      <p:pic>
        <p:nvPicPr>
          <p:cNvPr id="6" name="Segnaposto contenuto 5">
            <a:extLst>
              <a:ext uri="{FF2B5EF4-FFF2-40B4-BE49-F238E27FC236}">
                <a16:creationId xmlns:a16="http://schemas.microsoft.com/office/drawing/2014/main" id="{FD92D5A4-3437-B768-2D62-A40C3ED0189A}"/>
              </a:ext>
            </a:extLst>
          </p:cNvPr>
          <p:cNvPicPr>
            <a:picLocks noGrp="1" noChangeAspect="1"/>
          </p:cNvPicPr>
          <p:nvPr>
            <p:ph sz="half" idx="2"/>
          </p:nvPr>
        </p:nvPicPr>
        <p:blipFill>
          <a:blip r:embed="rId3"/>
          <a:stretch>
            <a:fillRect/>
          </a:stretch>
        </p:blipFill>
        <p:spPr>
          <a:xfrm>
            <a:off x="6477000" y="2272506"/>
            <a:ext cx="4572000" cy="3457575"/>
          </a:xfrm>
          <a:prstGeom prst="rect">
            <a:avLst/>
          </a:prstGeom>
        </p:spPr>
      </p:pic>
    </p:spTree>
    <p:extLst>
      <p:ext uri="{BB962C8B-B14F-4D97-AF65-F5344CB8AC3E}">
        <p14:creationId xmlns:p14="http://schemas.microsoft.com/office/powerpoint/2010/main" val="1921658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4ECA8816-6DF3-A0BB-32D7-E95449D16026}"/>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La privazione della madre</a:t>
            </a:r>
          </a:p>
        </p:txBody>
      </p:sp>
      <p:sp>
        <p:nvSpPr>
          <p:cNvPr id="6" name="Segnaposto contenuto 5">
            <a:extLst>
              <a:ext uri="{FF2B5EF4-FFF2-40B4-BE49-F238E27FC236}">
                <a16:creationId xmlns:a16="http://schemas.microsoft.com/office/drawing/2014/main" id="{0A30AF35-D789-C542-3890-889E55DF2C1F}"/>
              </a:ext>
            </a:extLst>
          </p:cNvPr>
          <p:cNvSpPr>
            <a:spLocks noGrp="1"/>
          </p:cNvSpPr>
          <p:nvPr>
            <p:ph idx="1"/>
          </p:nvPr>
        </p:nvSpPr>
        <p:spPr/>
        <p:txBody>
          <a:bodyPr/>
          <a:lstStyle/>
          <a:p>
            <a:pPr marL="0" indent="0" algn="just">
              <a:buNone/>
            </a:pPr>
            <a:r>
              <a:rPr lang="it-IT" dirty="0">
                <a:latin typeface="Times New Roman" panose="02020603050405020304" pitchFamily="18" charset="0"/>
                <a:cs typeface="Times New Roman" panose="02020603050405020304" pitchFamily="18" charset="0"/>
              </a:rPr>
              <a:t>«Se la bambina va nel mondo con la mediazione della madre, ci si può allora aspettare che l'esistente ne venga potenziato, che il potere generativo del linguaggio venga incrementato, come pure i legami sociali che nel linguaggio hanno i loro strumenti. </a:t>
            </a:r>
          </a:p>
          <a:p>
            <a:pPr marL="0" indent="0" algn="just">
              <a:buNone/>
            </a:pPr>
            <a:r>
              <a:rPr lang="it-IT" b="1" dirty="0">
                <a:latin typeface="Times New Roman" panose="02020603050405020304" pitchFamily="18" charset="0"/>
                <a:cs typeface="Times New Roman" panose="02020603050405020304" pitchFamily="18" charset="0"/>
              </a:rPr>
              <a:t>Se la bambina entra nel mondo priva della mediazione della madre, succede che questa deprivazione agisce mandando in perturbazione la funzione di significazione. </a:t>
            </a:r>
          </a:p>
          <a:p>
            <a:pPr marL="0" indent="0" algn="just">
              <a:buNone/>
            </a:pPr>
            <a:r>
              <a:rPr lang="it-IT" b="1" dirty="0">
                <a:latin typeface="Times New Roman" panose="02020603050405020304" pitchFamily="18" charset="0"/>
                <a:cs typeface="Times New Roman" panose="02020603050405020304" pitchFamily="18" charset="0"/>
              </a:rPr>
              <a:t>Anche il bambino ha bisogno di stare nel mondo con la mediazione della madre, altrimenti risultano monchi  il suo sapere  e il suo saper fare</a:t>
            </a: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(162) </a:t>
            </a:r>
          </a:p>
        </p:txBody>
      </p:sp>
    </p:spTree>
    <p:extLst>
      <p:ext uri="{BB962C8B-B14F-4D97-AF65-F5344CB8AC3E}">
        <p14:creationId xmlns:p14="http://schemas.microsoft.com/office/powerpoint/2010/main" val="442132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CEF81A68-1F97-24C5-F21A-E6F5C9D0EA80}"/>
              </a:ext>
            </a:extLst>
          </p:cNvPr>
          <p:cNvSpPr>
            <a:spLocks noGrp="1"/>
          </p:cNvSpPr>
          <p:nvPr>
            <p:ph type="title"/>
          </p:nvPr>
        </p:nvSpPr>
        <p:spPr>
          <a:xfrm>
            <a:off x="543364" y="18255"/>
            <a:ext cx="11105271" cy="1325563"/>
          </a:xfrm>
        </p:spPr>
        <p:txBody>
          <a:bodyPr/>
          <a:lstStyle/>
          <a:p>
            <a:r>
              <a:rPr lang="it-IT" dirty="0">
                <a:latin typeface="Times New Roman" panose="02020603050405020304" pitchFamily="18" charset="0"/>
                <a:cs typeface="Times New Roman" panose="02020603050405020304" pitchFamily="18" charset="0"/>
              </a:rPr>
              <a:t>La relazione di affidamento. La madre simbolica</a:t>
            </a:r>
          </a:p>
        </p:txBody>
      </p:sp>
      <p:sp>
        <p:nvSpPr>
          <p:cNvPr id="6" name="Segnaposto contenuto 5">
            <a:extLst>
              <a:ext uri="{FF2B5EF4-FFF2-40B4-BE49-F238E27FC236}">
                <a16:creationId xmlns:a16="http://schemas.microsoft.com/office/drawing/2014/main" id="{D18654FD-44DE-9E31-7859-BC8098119361}"/>
              </a:ext>
            </a:extLst>
          </p:cNvPr>
          <p:cNvSpPr>
            <a:spLocks noGrp="1"/>
          </p:cNvSpPr>
          <p:nvPr>
            <p:ph idx="1"/>
          </p:nvPr>
        </p:nvSpPr>
        <p:spPr>
          <a:xfrm>
            <a:off x="936674" y="1684947"/>
            <a:ext cx="10515600" cy="4645513"/>
          </a:xfrm>
        </p:spPr>
        <p:txBody>
          <a:bodyPr>
            <a:normAutofit fontScale="85000" lnSpcReduction="20000"/>
          </a:bodyPr>
          <a:lstStyle/>
          <a:p>
            <a:pPr marL="0" indent="0" algn="just" rtl="0">
              <a:buNone/>
            </a:pPr>
            <a:r>
              <a:rPr lang="it-IT" dirty="0">
                <a:effectLst/>
                <a:latin typeface="Times New Roman" panose="02020603050405020304" pitchFamily="18" charset="0"/>
                <a:cs typeface="Times New Roman" panose="02020603050405020304" pitchFamily="18" charset="0"/>
              </a:rPr>
              <a:t>«Se </a:t>
            </a:r>
            <a:r>
              <a:rPr lang="it-IT" b="1" dirty="0">
                <a:effectLst/>
                <a:latin typeface="Times New Roman" panose="02020603050405020304" pitchFamily="18" charset="0"/>
                <a:cs typeface="Times New Roman" panose="02020603050405020304" pitchFamily="18" charset="0"/>
              </a:rPr>
              <a:t>l'affidamento è stare nel mondo attraverso la mediazione di un'altra donna</a:t>
            </a:r>
            <a:r>
              <a:rPr lang="it-IT" dirty="0">
                <a:effectLst/>
                <a:latin typeface="Times New Roman" panose="02020603050405020304" pitchFamily="18" charset="0"/>
                <a:cs typeface="Times New Roman" panose="02020603050405020304" pitchFamily="18" charset="0"/>
              </a:rPr>
              <a:t>, l'affidamento pedagogico può diventare una pratica immediatamente reale». </a:t>
            </a:r>
            <a:r>
              <a:rPr lang="it-IT" b="1" dirty="0">
                <a:effectLst/>
                <a:latin typeface="Times New Roman" panose="02020603050405020304" pitchFamily="18" charset="0"/>
                <a:cs typeface="Times New Roman" panose="02020603050405020304" pitchFamily="18" charset="0"/>
              </a:rPr>
              <a:t>(153)</a:t>
            </a:r>
            <a:br>
              <a:rPr lang="it-IT" dirty="0">
                <a:effectLst/>
                <a:latin typeface="Times New Roman" panose="02020603050405020304" pitchFamily="18" charset="0"/>
                <a:cs typeface="Times New Roman" panose="02020603050405020304" pitchFamily="18" charset="0"/>
              </a:rPr>
            </a:br>
            <a:endParaRPr lang="it-IT" dirty="0">
              <a:effectLst/>
              <a:latin typeface="Times New Roman" panose="02020603050405020304" pitchFamily="18" charset="0"/>
              <a:cs typeface="Times New Roman" panose="02020603050405020304" pitchFamily="18" charset="0"/>
            </a:endParaRPr>
          </a:p>
          <a:p>
            <a:pPr marL="0" indent="0" algn="just" rtl="0">
              <a:buNone/>
            </a:pPr>
            <a:r>
              <a:rPr lang="it-IT" dirty="0">
                <a:effectLst/>
                <a:latin typeface="Times New Roman" panose="02020603050405020304" pitchFamily="18" charset="0"/>
                <a:cs typeface="Times New Roman" panose="02020603050405020304" pitchFamily="18" charset="0"/>
              </a:rPr>
              <a:t>[In questa prospettiva, l'autrice sottolinea l'indispensabilità del] «linguaggio dell'altra donna. O meglio il linguaggio un poco più grande, un poco più sicuro, un poco più fatto dell'altra donna: </a:t>
            </a:r>
            <a:r>
              <a:rPr lang="it-IT" b="1" dirty="0">
                <a:effectLst/>
                <a:latin typeface="Times New Roman" panose="02020603050405020304" pitchFamily="18" charset="0"/>
                <a:cs typeface="Times New Roman" panose="02020603050405020304" pitchFamily="18" charset="0"/>
              </a:rPr>
              <a:t>la madre simbolica e vivissima</a:t>
            </a:r>
            <a:r>
              <a:rPr lang="it-IT" dirty="0">
                <a:effectLst/>
                <a:latin typeface="Times New Roman" panose="02020603050405020304" pitchFamily="18" charset="0"/>
                <a:cs typeface="Times New Roman" panose="02020603050405020304" pitchFamily="18" charset="0"/>
              </a:rPr>
              <a:t>. Rapporto fra donne dunque; intenso rapporto fra le parole delle donne che vanno verso di sé». </a:t>
            </a:r>
            <a:r>
              <a:rPr lang="it-IT" b="1" dirty="0">
                <a:effectLst/>
                <a:latin typeface="Times New Roman" panose="02020603050405020304" pitchFamily="18" charset="0"/>
                <a:cs typeface="Times New Roman" panose="02020603050405020304" pitchFamily="18" charset="0"/>
              </a:rPr>
              <a:t>(156) </a:t>
            </a:r>
          </a:p>
          <a:p>
            <a:pPr marL="0" indent="0" algn="just">
              <a:buNone/>
            </a:pPr>
            <a:endParaRPr lang="it-IT" dirty="0">
              <a:effectLst/>
              <a:latin typeface="Times New Roman" panose="02020603050405020304" pitchFamily="18" charset="0"/>
              <a:cs typeface="Times New Roman" panose="02020603050405020304" pitchFamily="18" charset="0"/>
            </a:endParaRPr>
          </a:p>
          <a:p>
            <a:pPr marL="0" indent="0" algn="just">
              <a:buNone/>
            </a:pPr>
            <a:r>
              <a:rPr lang="it-IT" dirty="0">
                <a:effectLst/>
                <a:latin typeface="Times New Roman" panose="02020603050405020304" pitchFamily="18" charset="0"/>
                <a:cs typeface="Times New Roman" panose="02020603050405020304" pitchFamily="18" charset="0"/>
              </a:rPr>
              <a:t>«Bisogna saper stare all'interno di quella “trama di riferimenti significativi, cioè sessuati femminili, secondo la </a:t>
            </a:r>
            <a:r>
              <a:rPr lang="it-IT" b="1" dirty="0">
                <a:effectLst/>
                <a:latin typeface="Times New Roman" panose="02020603050405020304" pitchFamily="18" charset="0"/>
                <a:cs typeface="Times New Roman" panose="02020603050405020304" pitchFamily="18" charset="0"/>
              </a:rPr>
              <a:t>doppia dimensione dell'orizzontalità</a:t>
            </a:r>
            <a:r>
              <a:rPr lang="it-IT" dirty="0">
                <a:effectLst/>
                <a:latin typeface="Times New Roman" panose="02020603050405020304" pitchFamily="18" charset="0"/>
                <a:cs typeface="Times New Roman" panose="02020603050405020304" pitchFamily="18" charset="0"/>
              </a:rPr>
              <a:t>: essere insieme, solidali, accomunate, </a:t>
            </a:r>
            <a:r>
              <a:rPr lang="it-IT" b="1" dirty="0">
                <a:effectLst/>
                <a:latin typeface="Times New Roman" panose="02020603050405020304" pitchFamily="18" charset="0"/>
                <a:cs typeface="Times New Roman" panose="02020603050405020304" pitchFamily="18" charset="0"/>
              </a:rPr>
              <a:t>e della verticalità</a:t>
            </a:r>
            <a:r>
              <a:rPr lang="it-IT" dirty="0">
                <a:effectLst/>
                <a:latin typeface="Times New Roman" panose="02020603050405020304" pitchFamily="18" charset="0"/>
                <a:cs typeface="Times New Roman" panose="02020603050405020304" pitchFamily="18" charset="0"/>
              </a:rPr>
              <a:t>: precedenza, discendenza, autorizzazione simbolica” (Luisa Muraro). </a:t>
            </a:r>
            <a:r>
              <a:rPr lang="it-IT">
                <a:effectLst/>
                <a:latin typeface="Times New Roman" panose="02020603050405020304" pitchFamily="18" charset="0"/>
                <a:cs typeface="Times New Roman" panose="02020603050405020304" pitchFamily="18" charset="0"/>
              </a:rPr>
              <a:t>L'accesso qui </a:t>
            </a:r>
            <a:r>
              <a:rPr lang="it-IT" dirty="0">
                <a:effectLst/>
                <a:latin typeface="Times New Roman" panose="02020603050405020304" pitchFamily="18" charset="0"/>
                <a:cs typeface="Times New Roman" panose="02020603050405020304" pitchFamily="18" charset="0"/>
              </a:rPr>
              <a:t>dentro può segnare allora il nostro primo abitare e alludere al rigoglio delle nostre energie. E al farsi di un nostro potere» </a:t>
            </a:r>
            <a:r>
              <a:rPr lang="it-IT" b="1" dirty="0">
                <a:effectLst/>
                <a:latin typeface="Times New Roman" panose="02020603050405020304" pitchFamily="18" charset="0"/>
                <a:cs typeface="Times New Roman" panose="02020603050405020304" pitchFamily="18" charset="0"/>
              </a:rPr>
              <a:t>(164)</a:t>
            </a:r>
          </a:p>
          <a:p>
            <a:pPr marL="0" indent="0" algn="just" rtl="0">
              <a:buNone/>
            </a:pPr>
            <a:endParaRPr lang="it-IT" b="1" dirty="0">
              <a:latin typeface="Times New Roman" panose="02020603050405020304" pitchFamily="18" charset="0"/>
              <a:cs typeface="Times New Roman" panose="02020603050405020304" pitchFamily="18" charset="0"/>
            </a:endParaRPr>
          </a:p>
          <a:p>
            <a:pPr marL="0" indent="0" algn="just" rtl="0">
              <a:buNone/>
            </a:pPr>
            <a:endParaRPr lang="it-IT" b="1" dirty="0">
              <a:effectLst/>
              <a:latin typeface="Times New Roman" panose="02020603050405020304" pitchFamily="18" charset="0"/>
              <a:cs typeface="Times New Roman" panose="02020603050405020304" pitchFamily="18" charset="0"/>
            </a:endParaRPr>
          </a:p>
          <a:p>
            <a:endParaRPr lang="it-IT" dirty="0"/>
          </a:p>
        </p:txBody>
      </p:sp>
    </p:spTree>
    <p:extLst>
      <p:ext uri="{BB962C8B-B14F-4D97-AF65-F5344CB8AC3E}">
        <p14:creationId xmlns:p14="http://schemas.microsoft.com/office/powerpoint/2010/main" val="1317539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EAA8B-EB3C-70A3-A8BF-B92763B00B3C}"/>
              </a:ext>
            </a:extLst>
          </p:cNvPr>
          <p:cNvSpPr>
            <a:spLocks noGrp="1"/>
          </p:cNvSpPr>
          <p:nvPr>
            <p:ph type="title"/>
          </p:nvPr>
        </p:nvSpPr>
        <p:spPr>
          <a:xfrm>
            <a:off x="323557" y="175847"/>
            <a:ext cx="12158114" cy="1325563"/>
          </a:xfrm>
        </p:spPr>
        <p:txBody>
          <a:bodyPr>
            <a:normAutofit fontScale="90000"/>
          </a:bodyPr>
          <a:lstStyle/>
          <a:p>
            <a:pPr algn="ctr"/>
            <a:r>
              <a:rPr lang="it-IT" b="1" dirty="0">
                <a:latin typeface="Times New Roman" panose="02020603050405020304" pitchFamily="18" charset="0"/>
                <a:cs typeface="Times New Roman" panose="02020603050405020304" pitchFamily="18" charset="0"/>
              </a:rPr>
              <a:t>Anticipazioni e spunti teorici</a:t>
            </a:r>
            <a:r>
              <a:rPr lang="it-IT" dirty="0">
                <a:latin typeface="Times New Roman" panose="02020603050405020304" pitchFamily="18" charset="0"/>
                <a:cs typeface="Times New Roman" panose="02020603050405020304" pitchFamily="18" charset="0"/>
              </a:rPr>
              <a:t>: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1)</a:t>
            </a:r>
            <a:r>
              <a:rPr lang="it-IT" b="1" dirty="0">
                <a:latin typeface="Times New Roman" panose="02020603050405020304" pitchFamily="18" charset="0"/>
                <a:cs typeface="Times New Roman" panose="02020603050405020304" pitchFamily="18" charset="0"/>
              </a:rPr>
              <a:t> Virginia Woolf </a:t>
            </a:r>
            <a:r>
              <a:rPr lang="it-IT" dirty="0">
                <a:latin typeface="Times New Roman" panose="02020603050405020304" pitchFamily="18" charset="0"/>
                <a:cs typeface="Times New Roman" panose="02020603050405020304" pitchFamily="18" charset="0"/>
              </a:rPr>
              <a:t>(1882-1941).</a:t>
            </a:r>
            <a:br>
              <a:rPr lang="it-IT" dirty="0">
                <a:latin typeface="Times New Roman" panose="02020603050405020304" pitchFamily="18" charset="0"/>
                <a:cs typeface="Times New Roman" panose="02020603050405020304" pitchFamily="18" charset="0"/>
              </a:rPr>
            </a:br>
            <a:r>
              <a:rPr lang="it-IT" i="1" dirty="0">
                <a:latin typeface="Times New Roman" panose="02020603050405020304" pitchFamily="18" charset="0"/>
                <a:cs typeface="Times New Roman" panose="02020603050405020304" pitchFamily="18" charset="0"/>
              </a:rPr>
              <a:t>Una stanza tutta per sé </a:t>
            </a:r>
            <a:r>
              <a:rPr lang="it-IT" dirty="0">
                <a:latin typeface="Times New Roman" panose="02020603050405020304" pitchFamily="18" charset="0"/>
                <a:cs typeface="Times New Roman" panose="02020603050405020304" pitchFamily="18" charset="0"/>
              </a:rPr>
              <a:t>(1929</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e </a:t>
            </a:r>
            <a:r>
              <a:rPr lang="it-IT" i="1" dirty="0">
                <a:latin typeface="Times New Roman" panose="02020603050405020304" pitchFamily="18" charset="0"/>
                <a:cs typeface="Times New Roman" panose="02020603050405020304" pitchFamily="18" charset="0"/>
              </a:rPr>
              <a:t>Le tre ghinee </a:t>
            </a:r>
            <a:r>
              <a:rPr lang="it-IT" dirty="0">
                <a:latin typeface="Times New Roman" panose="02020603050405020304" pitchFamily="18" charset="0"/>
                <a:cs typeface="Times New Roman" panose="02020603050405020304" pitchFamily="18" charset="0"/>
              </a:rPr>
              <a:t>(1938)</a:t>
            </a:r>
          </a:p>
        </p:txBody>
      </p:sp>
      <p:sp>
        <p:nvSpPr>
          <p:cNvPr id="9" name="Segnaposto contenuto 8">
            <a:extLst>
              <a:ext uri="{FF2B5EF4-FFF2-40B4-BE49-F238E27FC236}">
                <a16:creationId xmlns:a16="http://schemas.microsoft.com/office/drawing/2014/main" id="{2EE69042-8C7B-3DB2-27D7-D17636212C14}"/>
              </a:ext>
            </a:extLst>
          </p:cNvPr>
          <p:cNvSpPr>
            <a:spLocks noGrp="1"/>
          </p:cNvSpPr>
          <p:nvPr>
            <p:ph sz="half" idx="1"/>
          </p:nvPr>
        </p:nvSpPr>
        <p:spPr>
          <a:xfrm>
            <a:off x="838199" y="1825624"/>
            <a:ext cx="5970563" cy="4856529"/>
          </a:xfrm>
        </p:spPr>
        <p:txBody>
          <a:bodyPr>
            <a:normAutofit/>
          </a:bodyPr>
          <a:lstStyle/>
          <a:p>
            <a:pPr marL="0" indent="0" algn="just">
              <a:buNone/>
            </a:pPr>
            <a:r>
              <a:rPr lang="it-IT" dirty="0">
                <a:latin typeface="Times New Roman" panose="02020603050405020304" pitchFamily="18" charset="0"/>
                <a:cs typeface="Times New Roman" panose="02020603050405020304" pitchFamily="18" charset="0"/>
              </a:rPr>
              <a:t>- Quali chance avrebbe avuto una immaginaria ‘‘sorella di Shakespeare’’ che avesse voluto darsi al teatro?</a:t>
            </a:r>
          </a:p>
          <a:p>
            <a:pPr marL="0" indent="0" algn="just">
              <a:buNone/>
            </a:pPr>
            <a:r>
              <a:rPr lang="it-IT" dirty="0">
                <a:latin typeface="Times New Roman" panose="02020603050405020304" pitchFamily="18" charset="0"/>
                <a:cs typeface="Times New Roman" panose="02020603050405020304" pitchFamily="18" charset="0"/>
              </a:rPr>
              <a:t>- Quale contributo intellettuale può venire da una donna a cui mancano «una stanza tutta per sé» e una rendita di cinquecento sterline?</a:t>
            </a:r>
          </a:p>
          <a:p>
            <a:pPr marL="0" indent="0" algn="just">
              <a:buNone/>
            </a:pPr>
            <a:r>
              <a:rPr lang="it-IT" dirty="0">
                <a:latin typeface="Times New Roman" panose="02020603050405020304" pitchFamily="18" charset="0"/>
                <a:cs typeface="Times New Roman" panose="02020603050405020304" pitchFamily="18" charset="0"/>
              </a:rPr>
              <a:t>- «Essendo donne, dobbiamo pensare attraverso le nostre madri».</a:t>
            </a:r>
            <a:endParaRPr lang="it-IT" sz="2400" dirty="0">
              <a:latin typeface="Times New Roman" panose="02020603050405020304" pitchFamily="18" charset="0"/>
              <a:cs typeface="Times New Roman" panose="02020603050405020304" pitchFamily="18" charset="0"/>
            </a:endParaRPr>
          </a:p>
          <a:p>
            <a:pPr marL="0" indent="0" algn="just">
              <a:buNone/>
            </a:pPr>
            <a:r>
              <a:rPr lang="it-IT" sz="2400" b="1" dirty="0">
                <a:latin typeface="Times New Roman" panose="02020603050405020304" pitchFamily="18" charset="0"/>
                <a:cs typeface="Times New Roman" panose="02020603050405020304" pitchFamily="18" charset="0"/>
              </a:rPr>
              <a:t>(V. Woolf, </a:t>
            </a:r>
            <a:r>
              <a:rPr lang="it-IT" sz="2400" b="1" i="1" dirty="0">
                <a:latin typeface="Times New Roman" panose="02020603050405020304" pitchFamily="18" charset="0"/>
                <a:cs typeface="Times New Roman" panose="02020603050405020304" pitchFamily="18" charset="0"/>
              </a:rPr>
              <a:t>Romanzi e altro</a:t>
            </a:r>
            <a:r>
              <a:rPr lang="it-IT" sz="2400" b="1" dirty="0">
                <a:latin typeface="Times New Roman" panose="02020603050405020304" pitchFamily="18" charset="0"/>
                <a:cs typeface="Times New Roman" panose="02020603050405020304" pitchFamily="18" charset="0"/>
              </a:rPr>
              <a:t>, Mondadori, Milano 1978,  p. 792)   </a:t>
            </a:r>
          </a:p>
        </p:txBody>
      </p:sp>
      <p:pic>
        <p:nvPicPr>
          <p:cNvPr id="5" name="Immagine 4">
            <a:extLst>
              <a:ext uri="{FF2B5EF4-FFF2-40B4-BE49-F238E27FC236}">
                <a16:creationId xmlns:a16="http://schemas.microsoft.com/office/drawing/2014/main" id="{7FE75A78-DE70-3CCE-A1CB-7BA739CBB905}"/>
              </a:ext>
            </a:extLst>
          </p:cNvPr>
          <p:cNvPicPr>
            <a:picLocks noChangeAspect="1"/>
          </p:cNvPicPr>
          <p:nvPr/>
        </p:nvPicPr>
        <p:blipFill>
          <a:blip r:embed="rId2"/>
          <a:stretch>
            <a:fillRect/>
          </a:stretch>
        </p:blipFill>
        <p:spPr>
          <a:xfrm>
            <a:off x="9977693" y="2488668"/>
            <a:ext cx="1887807" cy="3096000"/>
          </a:xfrm>
          <a:prstGeom prst="rect">
            <a:avLst/>
          </a:prstGeom>
        </p:spPr>
      </p:pic>
      <p:pic>
        <p:nvPicPr>
          <p:cNvPr id="6" name="Immagine 5">
            <a:extLst>
              <a:ext uri="{FF2B5EF4-FFF2-40B4-BE49-F238E27FC236}">
                <a16:creationId xmlns:a16="http://schemas.microsoft.com/office/drawing/2014/main" id="{1CAA5BBE-CC45-C6D7-098A-E53D0B496ABD}"/>
              </a:ext>
            </a:extLst>
          </p:cNvPr>
          <p:cNvPicPr>
            <a:picLocks noChangeAspect="1"/>
          </p:cNvPicPr>
          <p:nvPr/>
        </p:nvPicPr>
        <p:blipFill>
          <a:blip r:embed="rId3"/>
          <a:stretch>
            <a:fillRect/>
          </a:stretch>
        </p:blipFill>
        <p:spPr>
          <a:xfrm>
            <a:off x="7311053" y="2416668"/>
            <a:ext cx="2319291" cy="3168000"/>
          </a:xfrm>
          <a:prstGeom prst="rect">
            <a:avLst/>
          </a:prstGeom>
        </p:spPr>
      </p:pic>
    </p:spTree>
    <p:extLst>
      <p:ext uri="{BB962C8B-B14F-4D97-AF65-F5344CB8AC3E}">
        <p14:creationId xmlns:p14="http://schemas.microsoft.com/office/powerpoint/2010/main" val="2852484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57FFE1-3679-6D4D-18EA-80D3DD2CE462}"/>
              </a:ext>
            </a:extLst>
          </p:cNvPr>
          <p:cNvSpPr>
            <a:spLocks noGrp="1"/>
          </p:cNvSpPr>
          <p:nvPr>
            <p:ph type="title"/>
          </p:nvPr>
        </p:nvSpPr>
        <p:spPr>
          <a:xfrm>
            <a:off x="838200" y="125974"/>
            <a:ext cx="10515600" cy="1325563"/>
          </a:xfrm>
        </p:spPr>
        <p:txBody>
          <a:bodyPr/>
          <a:lstStyle/>
          <a:p>
            <a:pPr algn="ctr"/>
            <a:r>
              <a:rPr lang="it-IT" dirty="0">
                <a:latin typeface="Times New Roman" panose="02020603050405020304" pitchFamily="18" charset="0"/>
                <a:cs typeface="Times New Roman" panose="02020603050405020304" pitchFamily="18" charset="0"/>
              </a:rPr>
              <a:t>A chi donare le tre ghinee?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Balena il concetto di </a:t>
            </a:r>
            <a:r>
              <a:rPr lang="it-IT" i="1" dirty="0">
                <a:latin typeface="Times New Roman" panose="02020603050405020304" pitchFamily="18" charset="0"/>
                <a:cs typeface="Times New Roman" panose="02020603050405020304" pitchFamily="18" charset="0"/>
              </a:rPr>
              <a:t>differenza</a:t>
            </a:r>
          </a:p>
        </p:txBody>
      </p:sp>
      <p:sp>
        <p:nvSpPr>
          <p:cNvPr id="3" name="Segnaposto contenuto 2">
            <a:extLst>
              <a:ext uri="{FF2B5EF4-FFF2-40B4-BE49-F238E27FC236}">
                <a16:creationId xmlns:a16="http://schemas.microsoft.com/office/drawing/2014/main" id="{4AB94105-EA07-769C-4EC0-060943D76C0B}"/>
              </a:ext>
            </a:extLst>
          </p:cNvPr>
          <p:cNvSpPr>
            <a:spLocks noGrp="1"/>
          </p:cNvSpPr>
          <p:nvPr>
            <p:ph sz="half" idx="1"/>
          </p:nvPr>
        </p:nvSpPr>
        <p:spPr>
          <a:xfrm>
            <a:off x="647115" y="1825625"/>
            <a:ext cx="5627076" cy="4351338"/>
          </a:xfrm>
        </p:spPr>
        <p:txBody>
          <a:bodyPr>
            <a:normAutofit fontScale="92500" lnSpcReduction="20000"/>
          </a:bodyPr>
          <a:lstStyle/>
          <a:p>
            <a:pPr marL="0" indent="0" algn="just">
              <a:buNone/>
            </a:pPr>
            <a:r>
              <a:rPr lang="it-IT" b="1" dirty="0">
                <a:latin typeface="Times New Roman" panose="02020603050405020304" pitchFamily="18" charset="0"/>
                <a:cs typeface="Times New Roman" panose="02020603050405020304" pitchFamily="18" charset="0"/>
              </a:rPr>
              <a:t>1) La prima, ad un istituto d’istruzione per ragazze</a:t>
            </a:r>
            <a:r>
              <a:rPr lang="it-IT" dirty="0">
                <a:latin typeface="Times New Roman" panose="02020603050405020304" pitchFamily="18" charset="0"/>
                <a:cs typeface="Times New Roman" panose="02020603050405020304" pitchFamily="18" charset="0"/>
              </a:rPr>
              <a:t>, purché </a:t>
            </a:r>
            <a:r>
              <a:rPr lang="it-IT" b="1" dirty="0">
                <a:latin typeface="Times New Roman" panose="02020603050405020304" pitchFamily="18" charset="0"/>
                <a:cs typeface="Times New Roman" panose="02020603050405020304" pitchFamily="18" charset="0"/>
              </a:rPr>
              <a:t>l’insegnamento impartito sia alternativo rispetto a quello maschile, che è in vista della guerra</a:t>
            </a:r>
            <a:r>
              <a:rPr lang="it-IT" dirty="0">
                <a:latin typeface="Times New Roman" panose="02020603050405020304" pitchFamily="18" charset="0"/>
                <a:cs typeface="Times New Roman" panose="02020603050405020304" pitchFamily="18" charset="0"/>
              </a:rPr>
              <a:t>. Questo </a:t>
            </a:r>
            <a:r>
              <a:rPr lang="it-IT" i="1" dirty="0">
                <a:latin typeface="Times New Roman" panose="02020603050405020304" pitchFamily="18" charset="0"/>
                <a:cs typeface="Times New Roman" panose="02020603050405020304" pitchFamily="18" charset="0"/>
              </a:rPr>
              <a:t>college</a:t>
            </a:r>
            <a:r>
              <a:rPr lang="it-IT" dirty="0">
                <a:latin typeface="Times New Roman" panose="02020603050405020304" pitchFamily="18" charset="0"/>
                <a:cs typeface="Times New Roman" panose="02020603050405020304" pitchFamily="18" charset="0"/>
              </a:rPr>
              <a:t> dovrà contribuire a «produrre il tipo di società, il tipo di persone che possono prevenire la guerra»; dovrà insegnare «non l’arte di dominare sugli altri, non l'arte di governare, di uccidere, di accumulare terra e capitale».</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b="1" dirty="0">
                <a:latin typeface="Times New Roman" panose="02020603050405020304" pitchFamily="18" charset="0"/>
                <a:cs typeface="Times New Roman" panose="02020603050405020304" pitchFamily="18" charset="0"/>
              </a:rPr>
              <a:t>(V. Woolf, </a:t>
            </a:r>
            <a:r>
              <a:rPr lang="it-IT" b="1" i="1" dirty="0">
                <a:latin typeface="Times New Roman" panose="02020603050405020304" pitchFamily="18" charset="0"/>
                <a:cs typeface="Times New Roman" panose="02020603050405020304" pitchFamily="18" charset="0"/>
              </a:rPr>
              <a:t>Le tre ghinee</a:t>
            </a:r>
            <a:r>
              <a:rPr lang="it-IT" b="1" dirty="0">
                <a:latin typeface="Times New Roman" panose="02020603050405020304" pitchFamily="18" charset="0"/>
                <a:cs typeface="Times New Roman" panose="02020603050405020304" pitchFamily="18" charset="0"/>
              </a:rPr>
              <a:t>, Feltrinelli, Milano 1980, pp. 57-59)</a:t>
            </a:r>
          </a:p>
        </p:txBody>
      </p:sp>
      <p:pic>
        <p:nvPicPr>
          <p:cNvPr id="9" name="Segnaposto contenuto 8">
            <a:extLst>
              <a:ext uri="{FF2B5EF4-FFF2-40B4-BE49-F238E27FC236}">
                <a16:creationId xmlns:a16="http://schemas.microsoft.com/office/drawing/2014/main" id="{63CB1804-4AAC-C171-F9BC-182244B5FF4E}"/>
              </a:ext>
            </a:extLst>
          </p:cNvPr>
          <p:cNvPicPr>
            <a:picLocks noGrp="1" noChangeAspect="1"/>
          </p:cNvPicPr>
          <p:nvPr>
            <p:ph sz="half" idx="2"/>
          </p:nvPr>
        </p:nvPicPr>
        <p:blipFill>
          <a:blip r:embed="rId2"/>
          <a:stretch>
            <a:fillRect/>
          </a:stretch>
        </p:blipFill>
        <p:spPr>
          <a:xfrm>
            <a:off x="9489901" y="2119747"/>
            <a:ext cx="2252934" cy="3456000"/>
          </a:xfrm>
          <a:prstGeom prst="rect">
            <a:avLst/>
          </a:prstGeom>
        </p:spPr>
      </p:pic>
      <p:pic>
        <p:nvPicPr>
          <p:cNvPr id="5" name="Immagine 4">
            <a:extLst>
              <a:ext uri="{FF2B5EF4-FFF2-40B4-BE49-F238E27FC236}">
                <a16:creationId xmlns:a16="http://schemas.microsoft.com/office/drawing/2014/main" id="{F3D88E2A-9F69-C3FD-5681-2CFF2CECA667}"/>
              </a:ext>
            </a:extLst>
          </p:cNvPr>
          <p:cNvPicPr>
            <a:picLocks noChangeAspect="1"/>
          </p:cNvPicPr>
          <p:nvPr/>
        </p:nvPicPr>
        <p:blipFill>
          <a:blip r:embed="rId3"/>
          <a:stretch>
            <a:fillRect/>
          </a:stretch>
        </p:blipFill>
        <p:spPr>
          <a:xfrm>
            <a:off x="6588739" y="2119747"/>
            <a:ext cx="2332223" cy="3456000"/>
          </a:xfrm>
          <a:prstGeom prst="rect">
            <a:avLst/>
          </a:prstGeom>
        </p:spPr>
      </p:pic>
    </p:spTree>
    <p:extLst>
      <p:ext uri="{BB962C8B-B14F-4D97-AF65-F5344CB8AC3E}">
        <p14:creationId xmlns:p14="http://schemas.microsoft.com/office/powerpoint/2010/main" val="262950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5EBAF1-1CC3-8147-F760-CE1BDE62DB5D}"/>
              </a:ext>
            </a:extLst>
          </p:cNvPr>
          <p:cNvSpPr>
            <a:spLocks noGrp="1"/>
          </p:cNvSpPr>
          <p:nvPr>
            <p:ph type="title"/>
          </p:nvPr>
        </p:nvSpPr>
        <p:spPr>
          <a:xfrm>
            <a:off x="0" y="286405"/>
            <a:ext cx="12192000" cy="1325563"/>
          </a:xfrm>
        </p:spPr>
        <p:txBody>
          <a:bodyPr>
            <a:normAutofit/>
          </a:bodyPr>
          <a:lstStyle/>
          <a:p>
            <a:pPr algn="ctr"/>
            <a:r>
              <a:rPr lang="it-IT" sz="3600" dirty="0">
                <a:latin typeface="Times New Roman" panose="02020603050405020304" pitchFamily="18" charset="0"/>
                <a:cs typeface="Times New Roman" panose="02020603050405020304" pitchFamily="18" charset="0"/>
              </a:rPr>
              <a:t>Woolf prefigura il tema dell’</a:t>
            </a:r>
            <a:r>
              <a:rPr lang="it-IT" sz="3600" i="1" dirty="0">
                <a:latin typeface="Times New Roman" panose="02020603050405020304" pitchFamily="18" charset="0"/>
                <a:cs typeface="Times New Roman" panose="02020603050405020304" pitchFamily="18" charset="0"/>
              </a:rPr>
              <a:t>alterità/alternatività </a:t>
            </a:r>
            <a:r>
              <a:rPr lang="it-IT" sz="3600" dirty="0">
                <a:latin typeface="Times New Roman" panose="02020603050405020304" pitchFamily="18" charset="0"/>
                <a:cs typeface="Times New Roman" panose="02020603050405020304" pitchFamily="18" charset="0"/>
              </a:rPr>
              <a:t>femminile. Punti interrogativi nell’epoca dell’</a:t>
            </a:r>
            <a:r>
              <a:rPr lang="it-IT" sz="3600" i="1" dirty="0">
                <a:latin typeface="Times New Roman" panose="02020603050405020304" pitchFamily="18" charset="0"/>
                <a:cs typeface="Times New Roman" panose="02020603050405020304" pitchFamily="18" charset="0"/>
              </a:rPr>
              <a:t>appeasement</a:t>
            </a:r>
          </a:p>
        </p:txBody>
      </p:sp>
      <p:sp>
        <p:nvSpPr>
          <p:cNvPr id="3" name="Segnaposto contenuto 2">
            <a:extLst>
              <a:ext uri="{FF2B5EF4-FFF2-40B4-BE49-F238E27FC236}">
                <a16:creationId xmlns:a16="http://schemas.microsoft.com/office/drawing/2014/main" id="{173DBC49-400D-A373-E159-48D282834A05}"/>
              </a:ext>
            </a:extLst>
          </p:cNvPr>
          <p:cNvSpPr>
            <a:spLocks noGrp="1"/>
          </p:cNvSpPr>
          <p:nvPr>
            <p:ph sz="half" idx="1"/>
          </p:nvPr>
        </p:nvSpPr>
        <p:spPr>
          <a:xfrm>
            <a:off x="153572" y="1839693"/>
            <a:ext cx="5464126" cy="4351338"/>
          </a:xfrm>
        </p:spPr>
        <p:txBody>
          <a:bodyPr>
            <a:normAutofit fontScale="85000" lnSpcReduction="20000"/>
          </a:bodyPr>
          <a:lstStyle/>
          <a:p>
            <a:pPr marL="0" indent="0" algn="just">
              <a:buNone/>
            </a:pPr>
            <a:r>
              <a:rPr lang="it-IT" b="1" dirty="0">
                <a:latin typeface="Times New Roman" panose="02020603050405020304" pitchFamily="18" charset="0"/>
                <a:cs typeface="Times New Roman" panose="02020603050405020304" pitchFamily="18" charset="0"/>
              </a:rPr>
              <a:t>2) La seconda ghinea andrà  a un’associazione che aiuta le donne ad accedere alle libere professioni</a:t>
            </a:r>
            <a:r>
              <a:rPr lang="it-IT" dirty="0">
                <a:latin typeface="Times New Roman" panose="02020603050405020304" pitchFamily="18" charset="0"/>
                <a:cs typeface="Times New Roman" panose="02020603050405020304" pitchFamily="18" charset="0"/>
              </a:rPr>
              <a:t>, a patto di cambiarle: «È da questa </a:t>
            </a:r>
            <a:r>
              <a:rPr lang="it-IT" b="1" i="1" dirty="0">
                <a:latin typeface="Times New Roman" panose="02020603050405020304" pitchFamily="18" charset="0"/>
                <a:cs typeface="Times New Roman" panose="02020603050405020304" pitchFamily="18" charset="0"/>
              </a:rPr>
              <a:t>differenza</a:t>
            </a:r>
            <a:r>
              <a:rPr lang="it-IT" dirty="0">
                <a:latin typeface="Times New Roman" panose="02020603050405020304" pitchFamily="18" charset="0"/>
                <a:cs typeface="Times New Roman" panose="02020603050405020304" pitchFamily="18" charset="0"/>
              </a:rPr>
              <a:t> […] che può venirvi l’aiuto, se aiutarvi possiamo, per difendere la libertà, per prevenire la guerra». </a:t>
            </a:r>
            <a:r>
              <a:rPr lang="it-IT" b="1" dirty="0">
                <a:latin typeface="Times New Roman" panose="02020603050405020304" pitchFamily="18" charset="0"/>
                <a:cs typeface="Times New Roman" panose="02020603050405020304" pitchFamily="18" charset="0"/>
              </a:rPr>
              <a:t>(Ivi, p. 141)</a:t>
            </a:r>
            <a:r>
              <a:rPr lang="it-IT" dirty="0">
                <a:latin typeface="Times New Roman" panose="02020603050405020304" pitchFamily="18" charset="0"/>
                <a:cs typeface="Times New Roman" panose="02020603050405020304" pitchFamily="18" charset="0"/>
              </a:rPr>
              <a:t>. </a:t>
            </a:r>
          </a:p>
          <a:p>
            <a:pPr marL="0" indent="0" algn="just">
              <a:buNone/>
            </a:pPr>
            <a:r>
              <a:rPr lang="it-IT" b="1" dirty="0">
                <a:latin typeface="Times New Roman" panose="02020603050405020304" pitchFamily="18" charset="0"/>
                <a:cs typeface="Times New Roman" panose="02020603050405020304" pitchFamily="18" charset="0"/>
              </a:rPr>
              <a:t>La </a:t>
            </a:r>
            <a:r>
              <a:rPr lang="it-IT" b="1" i="1" dirty="0">
                <a:latin typeface="Times New Roman" panose="02020603050405020304" pitchFamily="18" charset="0"/>
                <a:cs typeface="Times New Roman" panose="02020603050405020304" pitchFamily="18" charset="0"/>
              </a:rPr>
              <a:t>Società delle Estranee</a:t>
            </a:r>
            <a:r>
              <a:rPr lang="it-IT" dirty="0">
                <a:latin typeface="Times New Roman" panose="02020603050405020304" pitchFamily="18" charset="0"/>
                <a:cs typeface="Times New Roman" panose="02020603050405020304" pitchFamily="18" charset="0"/>
              </a:rPr>
              <a:t>. Woolf auspica che si formi una associazione di donne, che tuttavia «non avrà alcune tesoriere onorario, perché non avrà bisogno di fondi. Non avrà alcuna sede, alcun comitato, alcuna segreteria, non convocherà riunioni, non organizzerà convegni. Se un nome dovrà avere, la si potrà chiamare </a:t>
            </a:r>
            <a:r>
              <a:rPr lang="it-IT" b="1" i="1" dirty="0">
                <a:latin typeface="Times New Roman" panose="02020603050405020304" pitchFamily="18" charset="0"/>
                <a:cs typeface="Times New Roman" panose="02020603050405020304" pitchFamily="18" charset="0"/>
              </a:rPr>
              <a:t>la Società delle Estranee</a:t>
            </a:r>
            <a:r>
              <a:rPr lang="it-IT" dirty="0">
                <a:latin typeface="Times New Roman" panose="02020603050405020304" pitchFamily="18" charset="0"/>
                <a:cs typeface="Times New Roman" panose="02020603050405020304" pitchFamily="18" charset="0"/>
              </a:rPr>
              <a:t>»  (Ivi, p. 144). </a:t>
            </a:r>
          </a:p>
          <a:p>
            <a:pPr marL="0" indent="0">
              <a:buNone/>
            </a:pPr>
            <a:endParaRPr lang="it-IT" dirty="0"/>
          </a:p>
        </p:txBody>
      </p:sp>
      <p:sp>
        <p:nvSpPr>
          <p:cNvPr id="4" name="Segnaposto contenuto 3">
            <a:extLst>
              <a:ext uri="{FF2B5EF4-FFF2-40B4-BE49-F238E27FC236}">
                <a16:creationId xmlns:a16="http://schemas.microsoft.com/office/drawing/2014/main" id="{F0CCD3C2-5B3B-F37B-3085-05D792FD9C2F}"/>
              </a:ext>
            </a:extLst>
          </p:cNvPr>
          <p:cNvSpPr>
            <a:spLocks noGrp="1"/>
          </p:cNvSpPr>
          <p:nvPr>
            <p:ph sz="half" idx="2"/>
          </p:nvPr>
        </p:nvSpPr>
        <p:spPr>
          <a:xfrm>
            <a:off x="7273698" y="1839693"/>
            <a:ext cx="4840458" cy="4351338"/>
          </a:xfrm>
        </p:spPr>
        <p:txBody>
          <a:bodyPr>
            <a:normAutofit fontScale="85000" lnSpcReduction="20000"/>
          </a:bodyPr>
          <a:lstStyle/>
          <a:p>
            <a:pPr marL="0" indent="0" algn="just">
              <a:buNone/>
            </a:pPr>
            <a:r>
              <a:rPr lang="it-IT" b="1" dirty="0">
                <a:latin typeface="Times New Roman" panose="02020603050405020304" pitchFamily="18" charset="0"/>
                <a:cs typeface="Times New Roman" panose="02020603050405020304" pitchFamily="18" charset="0"/>
              </a:rPr>
              <a:t>3) La terza ghinea </a:t>
            </a:r>
            <a:r>
              <a:rPr lang="it-IT" dirty="0">
                <a:latin typeface="Times New Roman" panose="02020603050405020304" pitchFamily="18" charset="0"/>
                <a:cs typeface="Times New Roman" panose="02020603050405020304" pitchFamily="18" charset="0"/>
              </a:rPr>
              <a:t>sarà donata a </a:t>
            </a:r>
            <a:r>
              <a:rPr lang="it-IT" b="1" dirty="0">
                <a:latin typeface="Times New Roman" panose="02020603050405020304" pitchFamily="18" charset="0"/>
                <a:cs typeface="Times New Roman" panose="02020603050405020304" pitchFamily="18" charset="0"/>
              </a:rPr>
              <a:t>un’associazione pacifista maschile </a:t>
            </a:r>
            <a:r>
              <a:rPr lang="it-IT" dirty="0">
                <a:latin typeface="Times New Roman" panose="02020603050405020304" pitchFamily="18" charset="0"/>
                <a:cs typeface="Times New Roman" panose="02020603050405020304" pitchFamily="18" charset="0"/>
              </a:rPr>
              <a:t>che si batte contro la guerra e il totalitarismo. Ma a questa  causa le donne contribuiranno con «mezzi e metodi» diversi: «</a:t>
            </a:r>
            <a:r>
              <a:rPr lang="it-IT" i="1" dirty="0">
                <a:latin typeface="Times New Roman" panose="02020603050405020304" pitchFamily="18" charset="0"/>
                <a:cs typeface="Times New Roman" panose="02020603050405020304" pitchFamily="18" charset="0"/>
              </a:rPr>
              <a:t>noi, restandocene fuori</a:t>
            </a:r>
            <a:r>
              <a:rPr lang="it-IT" dirty="0">
                <a:latin typeface="Times New Roman" panose="02020603050405020304" pitchFamily="18" charset="0"/>
                <a:cs typeface="Times New Roman" panose="02020603050405020304" pitchFamily="18" charset="0"/>
              </a:rPr>
              <a:t>, faremo degli esperimenti non con strumenti pubblici in pubblico, ma con </a:t>
            </a:r>
            <a:r>
              <a:rPr lang="it-IT" i="1" dirty="0">
                <a:latin typeface="Times New Roman" panose="02020603050405020304" pitchFamily="18" charset="0"/>
                <a:cs typeface="Times New Roman" panose="02020603050405020304" pitchFamily="18" charset="0"/>
              </a:rPr>
              <a:t>strumenti privati in privato</a:t>
            </a:r>
            <a:r>
              <a:rPr lang="it-IT" dirty="0">
                <a:latin typeface="Times New Roman" panose="02020603050405020304" pitchFamily="18" charset="0"/>
                <a:cs typeface="Times New Roman" panose="02020603050405020304" pitchFamily="18" charset="0"/>
              </a:rPr>
              <a:t>. E i nostri esperimenti non saranno soltanto critici, ma creativi» </a:t>
            </a:r>
          </a:p>
          <a:p>
            <a:pPr marL="0" indent="0" algn="just">
              <a:buNone/>
            </a:pPr>
            <a:r>
              <a:rPr lang="it-IT" b="1" dirty="0">
                <a:latin typeface="Times New Roman" panose="02020603050405020304" pitchFamily="18" charset="0"/>
                <a:cs typeface="Times New Roman" panose="02020603050405020304" pitchFamily="18" charset="0"/>
              </a:rPr>
              <a:t>(Ivi, p. 153) (Cfr. Franco Restaino – Adriana </a:t>
            </a:r>
            <a:r>
              <a:rPr lang="it-IT" b="1" dirty="0" err="1">
                <a:latin typeface="Times New Roman" panose="02020603050405020304" pitchFamily="18" charset="0"/>
                <a:cs typeface="Times New Roman" panose="02020603050405020304" pitchFamily="18" charset="0"/>
              </a:rPr>
              <a:t>Cavarero</a:t>
            </a:r>
            <a:r>
              <a:rPr lang="it-IT" b="1" dirty="0">
                <a:latin typeface="Times New Roman" panose="02020603050405020304" pitchFamily="18" charset="0"/>
                <a:cs typeface="Times New Roman" panose="02020603050405020304" pitchFamily="18" charset="0"/>
              </a:rPr>
              <a:t>, </a:t>
            </a:r>
            <a:r>
              <a:rPr lang="it-IT" b="1" i="1" dirty="0">
                <a:latin typeface="Times New Roman" panose="02020603050405020304" pitchFamily="18" charset="0"/>
                <a:cs typeface="Times New Roman" panose="02020603050405020304" pitchFamily="18" charset="0"/>
              </a:rPr>
              <a:t>Le filosofie femministe</a:t>
            </a:r>
            <a:r>
              <a:rPr lang="it-IT" b="1" dirty="0">
                <a:latin typeface="Times New Roman" panose="02020603050405020304" pitchFamily="18" charset="0"/>
                <a:cs typeface="Times New Roman" panose="02020603050405020304" pitchFamily="18" charset="0"/>
              </a:rPr>
              <a:t>, Paravia, Torino 1999, pp. 34-28)</a:t>
            </a:r>
          </a:p>
        </p:txBody>
      </p:sp>
      <p:pic>
        <p:nvPicPr>
          <p:cNvPr id="5" name="Immagine 4">
            <a:extLst>
              <a:ext uri="{FF2B5EF4-FFF2-40B4-BE49-F238E27FC236}">
                <a16:creationId xmlns:a16="http://schemas.microsoft.com/office/drawing/2014/main" id="{6847E73F-AE1F-63DB-3D56-FC765BAB1F3C}"/>
              </a:ext>
            </a:extLst>
          </p:cNvPr>
          <p:cNvPicPr>
            <a:picLocks noChangeAspect="1"/>
          </p:cNvPicPr>
          <p:nvPr/>
        </p:nvPicPr>
        <p:blipFill>
          <a:blip r:embed="rId2"/>
          <a:stretch>
            <a:fillRect/>
          </a:stretch>
        </p:blipFill>
        <p:spPr>
          <a:xfrm>
            <a:off x="5617698" y="3392981"/>
            <a:ext cx="1656000" cy="1244762"/>
          </a:xfrm>
          <a:prstGeom prst="rect">
            <a:avLst/>
          </a:prstGeom>
        </p:spPr>
      </p:pic>
    </p:spTree>
    <p:extLst>
      <p:ext uri="{BB962C8B-B14F-4D97-AF65-F5344CB8AC3E}">
        <p14:creationId xmlns:p14="http://schemas.microsoft.com/office/powerpoint/2010/main" val="1235776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ABB773-4A24-02F4-D670-F815876C556B}"/>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2) </a:t>
            </a:r>
            <a:r>
              <a:rPr lang="it-IT" b="1" dirty="0">
                <a:latin typeface="Times New Roman" panose="02020603050405020304" pitchFamily="18" charset="0"/>
                <a:cs typeface="Times New Roman" panose="02020603050405020304" pitchFamily="18" charset="0"/>
              </a:rPr>
              <a:t>Simone de Beauvoir </a:t>
            </a:r>
            <a:r>
              <a:rPr lang="it-IT" dirty="0">
                <a:latin typeface="Times New Roman" panose="02020603050405020304" pitchFamily="18" charset="0"/>
                <a:cs typeface="Times New Roman" panose="02020603050405020304" pitchFamily="18" charset="0"/>
              </a:rPr>
              <a:t>(1908-1986). </a:t>
            </a:r>
            <a:br>
              <a:rPr lang="it-IT" dirty="0">
                <a:latin typeface="Times New Roman" panose="02020603050405020304" pitchFamily="18" charset="0"/>
                <a:cs typeface="Times New Roman" panose="02020603050405020304" pitchFamily="18" charset="0"/>
              </a:rPr>
            </a:br>
            <a:r>
              <a:rPr lang="it-IT" i="1" dirty="0">
                <a:latin typeface="Times New Roman" panose="02020603050405020304" pitchFamily="18" charset="0"/>
                <a:cs typeface="Times New Roman" panose="02020603050405020304" pitchFamily="18" charset="0"/>
              </a:rPr>
              <a:t>Il secondo sesso </a:t>
            </a:r>
            <a:r>
              <a:rPr lang="it-IT" dirty="0">
                <a:latin typeface="Times New Roman" panose="02020603050405020304" pitchFamily="18" charset="0"/>
                <a:cs typeface="Times New Roman" panose="02020603050405020304" pitchFamily="18" charset="0"/>
              </a:rPr>
              <a:t>(1949). Dall’</a:t>
            </a:r>
            <a:r>
              <a:rPr lang="it-IT" i="1" dirty="0">
                <a:latin typeface="Times New Roman" panose="02020603050405020304" pitchFamily="18" charset="0"/>
                <a:cs typeface="Times New Roman" panose="02020603050405020304" pitchFamily="18" charset="0"/>
              </a:rPr>
              <a:t>Altro</a:t>
            </a:r>
            <a:r>
              <a:rPr lang="it-IT" dirty="0">
                <a:latin typeface="Times New Roman" panose="02020603050405020304" pitchFamily="18" charset="0"/>
                <a:cs typeface="Times New Roman" panose="02020603050405020304" pitchFamily="18" charset="0"/>
              </a:rPr>
              <a:t> all’</a:t>
            </a:r>
            <a:r>
              <a:rPr lang="it-IT" i="1" dirty="0">
                <a:latin typeface="Times New Roman" panose="02020603050405020304" pitchFamily="18" charset="0"/>
                <a:cs typeface="Times New Roman" panose="02020603050405020304" pitchFamily="18" charset="0"/>
              </a:rPr>
              <a:t>altra</a:t>
            </a:r>
            <a:endParaRPr lang="it-IT" i="1" dirty="0"/>
          </a:p>
        </p:txBody>
      </p:sp>
      <p:sp>
        <p:nvSpPr>
          <p:cNvPr id="3" name="Segnaposto contenuto 2">
            <a:extLst>
              <a:ext uri="{FF2B5EF4-FFF2-40B4-BE49-F238E27FC236}">
                <a16:creationId xmlns:a16="http://schemas.microsoft.com/office/drawing/2014/main" id="{F80EDB60-B6D9-3DEC-F861-0EA6F9C12BF4}"/>
              </a:ext>
            </a:extLst>
          </p:cNvPr>
          <p:cNvSpPr>
            <a:spLocks noGrp="1"/>
          </p:cNvSpPr>
          <p:nvPr>
            <p:ph sz="half" idx="1"/>
          </p:nvPr>
        </p:nvSpPr>
        <p:spPr>
          <a:xfrm>
            <a:off x="838200" y="1881896"/>
            <a:ext cx="5433450" cy="4351338"/>
          </a:xfrm>
        </p:spPr>
        <p:txBody>
          <a:bodyPr/>
          <a:lstStyle/>
          <a:p>
            <a:pPr marL="0" indent="0" algn="just">
              <a:buNone/>
            </a:pPr>
            <a:r>
              <a:rPr lang="it-IT" dirty="0">
                <a:latin typeface="Times New Roman" panose="02020603050405020304" pitchFamily="18" charset="0"/>
                <a:cs typeface="Times New Roman" panose="02020603050405020304" pitchFamily="18" charset="0"/>
              </a:rPr>
              <a:t>La donna odierna (nel mondo occidentale) secondo De Beauvoir è stata socialmente </a:t>
            </a:r>
            <a:r>
              <a:rPr lang="it-IT" i="1" dirty="0">
                <a:latin typeface="Times New Roman" panose="02020603050405020304" pitchFamily="18" charset="0"/>
                <a:cs typeface="Times New Roman" panose="02020603050405020304" pitchFamily="18" charset="0"/>
              </a:rPr>
              <a:t>costruita</a:t>
            </a:r>
            <a:r>
              <a:rPr lang="it-IT" dirty="0">
                <a:latin typeface="Times New Roman" panose="02020603050405020304" pitchFamily="18" charset="0"/>
                <a:cs typeface="Times New Roman" panose="02020603050405020304" pitchFamily="18" charset="0"/>
              </a:rPr>
              <a:t> come l’</a:t>
            </a:r>
            <a:r>
              <a:rPr lang="it-IT" i="1" dirty="0">
                <a:latin typeface="Times New Roman" panose="02020603050405020304" pitchFamily="18" charset="0"/>
                <a:cs typeface="Times New Roman" panose="02020603050405020304" pitchFamily="18" charset="0"/>
              </a:rPr>
              <a:t>Altro  </a:t>
            </a:r>
            <a:r>
              <a:rPr lang="it-IT" dirty="0">
                <a:latin typeface="Times New Roman" panose="02020603050405020304" pitchFamily="18" charset="0"/>
                <a:cs typeface="Times New Roman" panose="02020603050405020304" pitchFamily="18" charset="0"/>
              </a:rPr>
              <a:t>(maiuscolo!) </a:t>
            </a:r>
            <a:r>
              <a:rPr lang="it-IT" i="1" dirty="0">
                <a:latin typeface="Times New Roman" panose="02020603050405020304" pitchFamily="18" charset="0"/>
                <a:cs typeface="Times New Roman" panose="02020603050405020304" pitchFamily="18" charset="0"/>
              </a:rPr>
              <a:t>subordinato </a:t>
            </a:r>
            <a:r>
              <a:rPr lang="it-IT" dirty="0">
                <a:latin typeface="Times New Roman" panose="02020603050405020304" pitchFamily="18" charset="0"/>
                <a:cs typeface="Times New Roman" panose="02020603050405020304" pitchFamily="18" charset="0"/>
              </a:rPr>
              <a:t>dell’uomo.    </a:t>
            </a:r>
          </a:p>
          <a:p>
            <a:pPr marL="0" indent="0" algn="just">
              <a:buNone/>
            </a:pPr>
            <a:r>
              <a:rPr lang="it-IT" dirty="0">
                <a:latin typeface="Times New Roman" panose="02020603050405020304" pitchFamily="18" charset="0"/>
                <a:cs typeface="Times New Roman" panose="02020603050405020304" pitchFamily="18" charset="0"/>
              </a:rPr>
              <a:t>In una prospettiva di emancipazione e piena eguaglianza, potrà conservare la sua </a:t>
            </a:r>
            <a:r>
              <a:rPr lang="it-IT" i="1" dirty="0">
                <a:latin typeface="Times New Roman" panose="02020603050405020304" pitchFamily="18" charset="0"/>
                <a:cs typeface="Times New Roman" panose="02020603050405020304" pitchFamily="18" charset="0"/>
              </a:rPr>
              <a:t>alterità </a:t>
            </a:r>
            <a:r>
              <a:rPr lang="it-IT" dirty="0">
                <a:latin typeface="Times New Roman" panose="02020603050405020304" pitchFamily="18" charset="0"/>
                <a:cs typeface="Times New Roman" panose="02020603050405020304" pitchFamily="18" charset="0"/>
              </a:rPr>
              <a:t>(minuscolo).</a:t>
            </a:r>
          </a:p>
        </p:txBody>
      </p:sp>
      <p:pic>
        <p:nvPicPr>
          <p:cNvPr id="5" name="Segnaposto contenuto 4">
            <a:extLst>
              <a:ext uri="{FF2B5EF4-FFF2-40B4-BE49-F238E27FC236}">
                <a16:creationId xmlns:a16="http://schemas.microsoft.com/office/drawing/2014/main" id="{AB3ADEA2-B97D-274A-5B79-3D0B9B429429}"/>
              </a:ext>
            </a:extLst>
          </p:cNvPr>
          <p:cNvPicPr>
            <a:picLocks noGrp="1" noChangeAspect="1"/>
          </p:cNvPicPr>
          <p:nvPr>
            <p:ph sz="half" idx="2"/>
          </p:nvPr>
        </p:nvPicPr>
        <p:blipFill>
          <a:blip r:embed="rId2"/>
          <a:stretch>
            <a:fillRect/>
          </a:stretch>
        </p:blipFill>
        <p:spPr>
          <a:xfrm>
            <a:off x="6605255" y="1994437"/>
            <a:ext cx="2526191" cy="3816000"/>
          </a:xfrm>
          <a:prstGeom prst="rect">
            <a:avLst/>
          </a:prstGeom>
        </p:spPr>
      </p:pic>
      <p:pic>
        <p:nvPicPr>
          <p:cNvPr id="4" name="Immagine 3">
            <a:extLst>
              <a:ext uri="{FF2B5EF4-FFF2-40B4-BE49-F238E27FC236}">
                <a16:creationId xmlns:a16="http://schemas.microsoft.com/office/drawing/2014/main" id="{64F35B6B-2DD3-0C6C-EC79-E817BAB221B0}"/>
              </a:ext>
            </a:extLst>
          </p:cNvPr>
          <p:cNvPicPr>
            <a:picLocks noChangeAspect="1"/>
          </p:cNvPicPr>
          <p:nvPr/>
        </p:nvPicPr>
        <p:blipFill>
          <a:blip r:embed="rId3"/>
          <a:stretch>
            <a:fillRect/>
          </a:stretch>
        </p:blipFill>
        <p:spPr>
          <a:xfrm>
            <a:off x="9465051" y="2102437"/>
            <a:ext cx="2448521" cy="3600000"/>
          </a:xfrm>
          <a:prstGeom prst="rect">
            <a:avLst/>
          </a:prstGeom>
        </p:spPr>
      </p:pic>
    </p:spTree>
    <p:extLst>
      <p:ext uri="{BB962C8B-B14F-4D97-AF65-F5344CB8AC3E}">
        <p14:creationId xmlns:p14="http://schemas.microsoft.com/office/powerpoint/2010/main" val="1887386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114C71-2FAE-D5D3-1DC4-6F60DEE82F59}"/>
              </a:ext>
            </a:extLst>
          </p:cNvPr>
          <p:cNvSpPr>
            <a:spLocks noGrp="1"/>
          </p:cNvSpPr>
          <p:nvPr>
            <p:ph type="title"/>
          </p:nvPr>
        </p:nvSpPr>
        <p:spPr>
          <a:xfrm>
            <a:off x="691075" y="182880"/>
            <a:ext cx="10809849" cy="1325563"/>
          </a:xfrm>
        </p:spPr>
        <p:txBody>
          <a:bodyPr/>
          <a:lstStyle/>
          <a:p>
            <a:pPr algn="ctr"/>
            <a:r>
              <a:rPr lang="it-IT" dirty="0">
                <a:latin typeface="Times New Roman" panose="02020603050405020304" pitchFamily="18" charset="0"/>
                <a:cs typeface="Times New Roman" panose="02020603050405020304" pitchFamily="18" charset="0"/>
              </a:rPr>
              <a:t>De Beauvoir ripensa la relazione uomo-donna in un orizzonte (ancora) ‘‘binario’’</a:t>
            </a:r>
          </a:p>
        </p:txBody>
      </p:sp>
      <p:sp>
        <p:nvSpPr>
          <p:cNvPr id="3" name="Segnaposto contenuto 2">
            <a:extLst>
              <a:ext uri="{FF2B5EF4-FFF2-40B4-BE49-F238E27FC236}">
                <a16:creationId xmlns:a16="http://schemas.microsoft.com/office/drawing/2014/main" id="{AFE1EFC9-A7F4-D25B-9E06-1A294B3971BC}"/>
              </a:ext>
            </a:extLst>
          </p:cNvPr>
          <p:cNvSpPr>
            <a:spLocks noGrp="1"/>
          </p:cNvSpPr>
          <p:nvPr>
            <p:ph sz="half" idx="1"/>
          </p:nvPr>
        </p:nvSpPr>
        <p:spPr>
          <a:xfrm>
            <a:off x="344897" y="1825625"/>
            <a:ext cx="7561145" cy="4708818"/>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«Liberare la </a:t>
            </a:r>
            <a:r>
              <a:rPr lang="it-IT" b="1" dirty="0">
                <a:latin typeface="Times New Roman" panose="02020603050405020304" pitchFamily="18" charset="0"/>
                <a:cs typeface="Times New Roman" panose="02020603050405020304" pitchFamily="18" charset="0"/>
              </a:rPr>
              <a:t>donna significa rifiutare di chiuderla nei rapporti che ha con l’uomo, ma non negare tali rapporti</a:t>
            </a:r>
            <a:r>
              <a:rPr lang="it-IT" dirty="0">
                <a:latin typeface="Times New Roman" panose="02020603050405020304" pitchFamily="18" charset="0"/>
                <a:cs typeface="Times New Roman" panose="02020603050405020304" pitchFamily="18" charset="0"/>
              </a:rPr>
              <a:t>; se essa si pone per sé continuerà ugualmente ad esistere anche per lui: riconoscendosi reciprocamente come soggetto </a:t>
            </a:r>
            <a:r>
              <a:rPr lang="it-IT" b="1" dirty="0">
                <a:latin typeface="Times New Roman" panose="02020603050405020304" pitchFamily="18" charset="0"/>
                <a:cs typeface="Times New Roman" panose="02020603050405020304" pitchFamily="18" charset="0"/>
              </a:rPr>
              <a:t>ognuno tuttavia rimarrà per l’altro un altro, la reciprocità dei loro rapporti non sopprimerà i miracoli che genera la divisione degli esseri umani in due categorie distinte</a:t>
            </a:r>
            <a:r>
              <a:rPr lang="it-IT" dirty="0">
                <a:latin typeface="Times New Roman" panose="02020603050405020304" pitchFamily="18" charset="0"/>
                <a:cs typeface="Times New Roman" panose="02020603050405020304" pitchFamily="18" charset="0"/>
              </a:rPr>
              <a:t>: il desiderio, il possesso, l’amore, il sogno, l’avventura; e le parole che ci  commuovono: dare, conquistarsi, unirsi, conserveranno il loro senso; quando invece sarà abolita la schiavitù di una metà dell’umanità e tutto il sistema di ipocrisia implicandovi, allora la “sezione” dell’umanità rivelerà il suo autentico significato e </a:t>
            </a:r>
            <a:r>
              <a:rPr lang="it-IT" b="1" dirty="0">
                <a:latin typeface="Times New Roman" panose="02020603050405020304" pitchFamily="18" charset="0"/>
                <a:cs typeface="Times New Roman" panose="02020603050405020304" pitchFamily="18" charset="0"/>
              </a:rPr>
              <a:t>la coppia umana troverà la sua vera forma</a:t>
            </a:r>
            <a:r>
              <a:rPr lang="it-IT" dirty="0">
                <a:latin typeface="Times New Roman" panose="02020603050405020304" pitchFamily="18" charset="0"/>
                <a:cs typeface="Times New Roman" panose="02020603050405020304" pitchFamily="18" charset="0"/>
              </a:rPr>
              <a:t>».  </a:t>
            </a:r>
          </a:p>
          <a:p>
            <a:pPr marL="0" indent="0" algn="just">
              <a:buNone/>
            </a:pPr>
            <a:endParaRPr lang="it-IT" b="1" dirty="0">
              <a:latin typeface="Times New Roman" panose="02020603050405020304" pitchFamily="18" charset="0"/>
              <a:cs typeface="Times New Roman" panose="02020603050405020304" pitchFamily="18" charset="0"/>
            </a:endParaRPr>
          </a:p>
          <a:p>
            <a:pPr marL="0" indent="0" algn="just">
              <a:buNone/>
            </a:pPr>
            <a:r>
              <a:rPr lang="it-IT" b="1" dirty="0">
                <a:latin typeface="Times New Roman" panose="02020603050405020304" pitchFamily="18" charset="0"/>
                <a:cs typeface="Times New Roman" panose="02020603050405020304" pitchFamily="18" charset="0"/>
              </a:rPr>
              <a:t>(S. de Beauvoir, Il secondo sesso, cit., p. 833). </a:t>
            </a:r>
          </a:p>
        </p:txBody>
      </p:sp>
      <p:pic>
        <p:nvPicPr>
          <p:cNvPr id="5" name="Segnaposto contenuto 4">
            <a:extLst>
              <a:ext uri="{FF2B5EF4-FFF2-40B4-BE49-F238E27FC236}">
                <a16:creationId xmlns:a16="http://schemas.microsoft.com/office/drawing/2014/main" id="{F605BBC7-2632-7A07-DC88-EEECE8B12C3B}"/>
              </a:ext>
            </a:extLst>
          </p:cNvPr>
          <p:cNvPicPr>
            <a:picLocks noGrp="1" noChangeAspect="1"/>
          </p:cNvPicPr>
          <p:nvPr>
            <p:ph sz="half" idx="2"/>
          </p:nvPr>
        </p:nvPicPr>
        <p:blipFill>
          <a:blip r:embed="rId2"/>
          <a:stretch>
            <a:fillRect/>
          </a:stretch>
        </p:blipFill>
        <p:spPr>
          <a:xfrm>
            <a:off x="8259956" y="2107195"/>
            <a:ext cx="3587147" cy="2916000"/>
          </a:xfrm>
          <a:prstGeom prst="rect">
            <a:avLst/>
          </a:prstGeom>
        </p:spPr>
      </p:pic>
    </p:spTree>
    <p:extLst>
      <p:ext uri="{BB962C8B-B14F-4D97-AF65-F5344CB8AC3E}">
        <p14:creationId xmlns:p14="http://schemas.microsoft.com/office/powerpoint/2010/main" val="54463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35B0C7-8FCB-8A2D-587C-F454B06CACD4}"/>
              </a:ext>
            </a:extLst>
          </p:cNvPr>
          <p:cNvSpPr>
            <a:spLocks noGrp="1"/>
          </p:cNvSpPr>
          <p:nvPr>
            <p:ph type="title"/>
          </p:nvPr>
        </p:nvSpPr>
        <p:spPr>
          <a:xfrm>
            <a:off x="762000" y="266651"/>
            <a:ext cx="10515600" cy="1325563"/>
          </a:xfrm>
        </p:spPr>
        <p:txBody>
          <a:bodyPr/>
          <a:lstStyle/>
          <a:p>
            <a:pPr algn="ctr"/>
            <a:r>
              <a:rPr lang="it-IT" dirty="0">
                <a:latin typeface="Times New Roman" panose="02020603050405020304" pitchFamily="18" charset="0"/>
                <a:cs typeface="Times New Roman" panose="02020603050405020304" pitchFamily="18" charset="0"/>
              </a:rPr>
              <a:t>3) </a:t>
            </a:r>
            <a:r>
              <a:rPr lang="it-IT" b="1" dirty="0">
                <a:latin typeface="Times New Roman" panose="02020603050405020304" pitchFamily="18" charset="0"/>
                <a:cs typeface="Times New Roman" panose="02020603050405020304" pitchFamily="18" charset="0"/>
              </a:rPr>
              <a:t>Carol </a:t>
            </a:r>
            <a:r>
              <a:rPr lang="it-IT" b="1" dirty="0" err="1">
                <a:latin typeface="Times New Roman" panose="02020603050405020304" pitchFamily="18" charset="0"/>
                <a:cs typeface="Times New Roman" panose="02020603050405020304" pitchFamily="18" charset="0"/>
              </a:rPr>
              <a:t>Gilligan</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(1936)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Un contributo dalla psicologia sperimentale</a:t>
            </a:r>
          </a:p>
        </p:txBody>
      </p:sp>
      <p:pic>
        <p:nvPicPr>
          <p:cNvPr id="5" name="Segnaposto contenuto 4">
            <a:extLst>
              <a:ext uri="{FF2B5EF4-FFF2-40B4-BE49-F238E27FC236}">
                <a16:creationId xmlns:a16="http://schemas.microsoft.com/office/drawing/2014/main" id="{683C599A-A7F4-46BC-9BE2-A431714FB42F}"/>
              </a:ext>
            </a:extLst>
          </p:cNvPr>
          <p:cNvPicPr>
            <a:picLocks noGrp="1" noChangeAspect="1"/>
          </p:cNvPicPr>
          <p:nvPr>
            <p:ph sz="half" idx="1"/>
          </p:nvPr>
        </p:nvPicPr>
        <p:blipFill>
          <a:blip r:embed="rId2"/>
          <a:stretch>
            <a:fillRect/>
          </a:stretch>
        </p:blipFill>
        <p:spPr>
          <a:xfrm>
            <a:off x="762000" y="2290763"/>
            <a:ext cx="5181600" cy="3886200"/>
          </a:xfrm>
          <a:prstGeom prst="rect">
            <a:avLst/>
          </a:prstGeom>
        </p:spPr>
      </p:pic>
      <p:pic>
        <p:nvPicPr>
          <p:cNvPr id="6" name="Segnaposto contenuto 5">
            <a:extLst>
              <a:ext uri="{FF2B5EF4-FFF2-40B4-BE49-F238E27FC236}">
                <a16:creationId xmlns:a16="http://schemas.microsoft.com/office/drawing/2014/main" id="{0CF8DF8F-01F2-1E76-690A-822900A36DF9}"/>
              </a:ext>
            </a:extLst>
          </p:cNvPr>
          <p:cNvPicPr>
            <a:picLocks noGrp="1" noChangeAspect="1"/>
          </p:cNvPicPr>
          <p:nvPr>
            <p:ph sz="half" idx="2"/>
          </p:nvPr>
        </p:nvPicPr>
        <p:blipFill>
          <a:blip r:embed="rId3"/>
          <a:stretch>
            <a:fillRect/>
          </a:stretch>
        </p:blipFill>
        <p:spPr>
          <a:xfrm>
            <a:off x="9101529" y="1825625"/>
            <a:ext cx="2727323" cy="4351338"/>
          </a:xfrm>
          <a:prstGeom prst="rect">
            <a:avLst/>
          </a:prstGeom>
        </p:spPr>
      </p:pic>
      <p:pic>
        <p:nvPicPr>
          <p:cNvPr id="7" name="Immagine 6">
            <a:extLst>
              <a:ext uri="{FF2B5EF4-FFF2-40B4-BE49-F238E27FC236}">
                <a16:creationId xmlns:a16="http://schemas.microsoft.com/office/drawing/2014/main" id="{F2FEFBDF-D6CB-02D9-892F-EA50ED5A3305}"/>
              </a:ext>
            </a:extLst>
          </p:cNvPr>
          <p:cNvPicPr>
            <a:picLocks noChangeAspect="1"/>
          </p:cNvPicPr>
          <p:nvPr/>
        </p:nvPicPr>
        <p:blipFill>
          <a:blip r:embed="rId4"/>
          <a:stretch>
            <a:fillRect/>
          </a:stretch>
        </p:blipFill>
        <p:spPr>
          <a:xfrm>
            <a:off x="6177796" y="1985294"/>
            <a:ext cx="2795520" cy="4032000"/>
          </a:xfrm>
          <a:prstGeom prst="rect">
            <a:avLst/>
          </a:prstGeom>
        </p:spPr>
      </p:pic>
    </p:spTree>
    <p:extLst>
      <p:ext uri="{BB962C8B-B14F-4D97-AF65-F5344CB8AC3E}">
        <p14:creationId xmlns:p14="http://schemas.microsoft.com/office/powerpoint/2010/main" val="2683934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6F3F44-82DA-AD21-35D7-D3C89C44EAC9}"/>
              </a:ext>
            </a:extLst>
          </p:cNvPr>
          <p:cNvSpPr>
            <a:spLocks noGrp="1"/>
          </p:cNvSpPr>
          <p:nvPr>
            <p:ph type="title"/>
          </p:nvPr>
        </p:nvSpPr>
        <p:spPr>
          <a:xfrm>
            <a:off x="318867" y="204641"/>
            <a:ext cx="11401865" cy="1325563"/>
          </a:xfrm>
        </p:spPr>
        <p:txBody>
          <a:bodyPr>
            <a:noAutofit/>
          </a:bodyPr>
          <a:lstStyle/>
          <a:p>
            <a:pPr algn="ctr"/>
            <a:r>
              <a:rPr lang="it-IT" sz="3600" dirty="0">
                <a:latin typeface="Times New Roman" panose="02020603050405020304" pitchFamily="18" charset="0"/>
                <a:cs typeface="Times New Roman" panose="02020603050405020304" pitchFamily="18" charset="0"/>
              </a:rPr>
              <a:t>Il dilemma di Heinz in </a:t>
            </a:r>
            <a:r>
              <a:rPr lang="it-IT" sz="3600" i="1" dirty="0" err="1">
                <a:latin typeface="Times New Roman" panose="02020603050405020304" pitchFamily="18" charset="0"/>
                <a:cs typeface="Times New Roman" panose="02020603050405020304" pitchFamily="18" charset="0"/>
              </a:rPr>
              <a:t>In</a:t>
            </a:r>
            <a:r>
              <a:rPr lang="it-IT" sz="3600" i="1" dirty="0">
                <a:latin typeface="Times New Roman" panose="02020603050405020304" pitchFamily="18" charset="0"/>
                <a:cs typeface="Times New Roman" panose="02020603050405020304" pitchFamily="18" charset="0"/>
              </a:rPr>
              <a:t> a </a:t>
            </a:r>
            <a:r>
              <a:rPr lang="it-IT" sz="3600" i="1" dirty="0" err="1">
                <a:latin typeface="Times New Roman" panose="02020603050405020304" pitchFamily="18" charset="0"/>
                <a:cs typeface="Times New Roman" panose="02020603050405020304" pitchFamily="18" charset="0"/>
              </a:rPr>
              <a:t>Different</a:t>
            </a:r>
            <a:r>
              <a:rPr lang="it-IT" sz="3600" i="1" dirty="0">
                <a:latin typeface="Times New Roman" panose="02020603050405020304" pitchFamily="18" charset="0"/>
                <a:cs typeface="Times New Roman" panose="02020603050405020304" pitchFamily="18" charset="0"/>
              </a:rPr>
              <a:t> Voice </a:t>
            </a:r>
            <a:r>
              <a:rPr lang="it-IT" sz="3600" dirty="0">
                <a:latin typeface="Times New Roman" panose="02020603050405020304" pitchFamily="18" charset="0"/>
                <a:cs typeface="Times New Roman" panose="02020603050405020304" pitchFamily="18" charset="0"/>
              </a:rPr>
              <a:t>(1982). </a:t>
            </a:r>
            <a:r>
              <a:rPr lang="it-IT" sz="3600" i="1" dirty="0">
                <a:latin typeface="Times New Roman" panose="02020603050405020304" pitchFamily="18" charset="0"/>
                <a:cs typeface="Times New Roman" panose="02020603050405020304" pitchFamily="18" charset="0"/>
              </a:rPr>
              <a:t>Differenze</a:t>
            </a:r>
            <a:r>
              <a:rPr lang="it-IT" sz="3600" dirty="0">
                <a:latin typeface="Times New Roman" panose="02020603050405020304" pitchFamily="18" charset="0"/>
                <a:cs typeface="Times New Roman" panose="02020603050405020304" pitchFamily="18" charset="0"/>
              </a:rPr>
              <a:t> di genere dimostrabili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sperimentalmente  o ‘‘essenzialismo’’?</a:t>
            </a:r>
          </a:p>
        </p:txBody>
      </p:sp>
      <p:sp>
        <p:nvSpPr>
          <p:cNvPr id="3" name="Segnaposto contenuto 2">
            <a:extLst>
              <a:ext uri="{FF2B5EF4-FFF2-40B4-BE49-F238E27FC236}">
                <a16:creationId xmlns:a16="http://schemas.microsoft.com/office/drawing/2014/main" id="{02CCA3D8-3637-8CE2-E759-39458ADB8714}"/>
              </a:ext>
            </a:extLst>
          </p:cNvPr>
          <p:cNvSpPr>
            <a:spLocks noGrp="1"/>
          </p:cNvSpPr>
          <p:nvPr>
            <p:ph sz="half" idx="1"/>
          </p:nvPr>
        </p:nvSpPr>
        <p:spPr/>
        <p:txBody>
          <a:bodyPr>
            <a:normAutofit fontScale="92500" lnSpcReduction="10000"/>
          </a:bodyPr>
          <a:lstStyle/>
          <a:p>
            <a:pPr algn="just">
              <a:buFontTx/>
              <a:buChar char="-"/>
            </a:pPr>
            <a:r>
              <a:rPr lang="it-IT" dirty="0">
                <a:latin typeface="Times New Roman" panose="02020603050405020304" pitchFamily="18" charset="0"/>
                <a:cs typeface="Times New Roman" panose="02020603050405020304" pitchFamily="18" charset="0"/>
              </a:rPr>
              <a:t>Che cosa dovrebbe fare un uomo (Heinz) che </a:t>
            </a:r>
            <a:r>
              <a:rPr lang="it-IT" b="1" dirty="0">
                <a:latin typeface="Times New Roman" panose="02020603050405020304" pitchFamily="18" charset="0"/>
                <a:cs typeface="Times New Roman" panose="02020603050405020304" pitchFamily="18" charset="0"/>
              </a:rPr>
              <a:t>non ha i soldi per acquistare in farmacia una medicina </a:t>
            </a:r>
            <a:r>
              <a:rPr lang="it-IT" dirty="0">
                <a:latin typeface="Times New Roman" panose="02020603050405020304" pitchFamily="18" charset="0"/>
                <a:cs typeface="Times New Roman" panose="02020603050405020304" pitchFamily="18" charset="0"/>
              </a:rPr>
              <a:t>‘‘salvavita’’ per la moglie malata di cancro? Rispondono un bambino (Jake) e una bambina (Amy) di 11 anni. </a:t>
            </a:r>
          </a:p>
          <a:p>
            <a:pPr algn="just">
              <a:buFontTx/>
              <a:buChar char="-"/>
            </a:pPr>
            <a:r>
              <a:rPr lang="it-IT" b="1" dirty="0">
                <a:latin typeface="Times New Roman" panose="02020603050405020304" pitchFamily="18" charset="0"/>
                <a:cs typeface="Times New Roman" panose="02020603050405020304" pitchFamily="18" charset="0"/>
              </a:rPr>
              <a:t>Jake</a:t>
            </a:r>
            <a:r>
              <a:rPr lang="it-IT" dirty="0">
                <a:latin typeface="Times New Roman" panose="02020603050405020304" pitchFamily="18" charset="0"/>
                <a:cs typeface="Times New Roman" panose="02020603050405020304" pitchFamily="18" charset="0"/>
              </a:rPr>
              <a:t> non ha dubbi: sarebbe </a:t>
            </a:r>
            <a:r>
              <a:rPr lang="it-IT" b="1" dirty="0">
                <a:latin typeface="Times New Roman" panose="02020603050405020304" pitchFamily="18" charset="0"/>
                <a:cs typeface="Times New Roman" panose="02020603050405020304" pitchFamily="18" charset="0"/>
              </a:rPr>
              <a:t>moralmente giusto rubare </a:t>
            </a:r>
            <a:r>
              <a:rPr lang="it-IT" dirty="0">
                <a:latin typeface="Times New Roman" panose="02020603050405020304" pitchFamily="18" charset="0"/>
                <a:cs typeface="Times New Roman" panose="02020603050405020304" pitchFamily="18" charset="0"/>
              </a:rPr>
              <a:t>la medicina  → </a:t>
            </a:r>
            <a:r>
              <a:rPr lang="it-IT" i="1" dirty="0">
                <a:latin typeface="Times New Roman" panose="02020603050405020304" pitchFamily="18" charset="0"/>
                <a:cs typeface="Times New Roman" panose="02020603050405020304" pitchFamily="18" charset="0"/>
              </a:rPr>
              <a:t>etica della giustizia astratta</a:t>
            </a:r>
            <a:r>
              <a:rPr lang="it-IT" dirty="0">
                <a:latin typeface="Times New Roman" panose="02020603050405020304" pitchFamily="18" charset="0"/>
                <a:cs typeface="Times New Roman" panose="02020603050405020304" pitchFamily="18" charset="0"/>
              </a:rPr>
              <a:t>; prevalenza del valore della vita su quello della proprietà privata. </a:t>
            </a:r>
          </a:p>
        </p:txBody>
      </p:sp>
      <p:sp>
        <p:nvSpPr>
          <p:cNvPr id="4" name="Segnaposto contenuto 3">
            <a:extLst>
              <a:ext uri="{FF2B5EF4-FFF2-40B4-BE49-F238E27FC236}">
                <a16:creationId xmlns:a16="http://schemas.microsoft.com/office/drawing/2014/main" id="{5D911D51-9835-314F-D2F5-F489CA54BB6C}"/>
              </a:ext>
            </a:extLst>
          </p:cNvPr>
          <p:cNvSpPr>
            <a:spLocks noGrp="1"/>
          </p:cNvSpPr>
          <p:nvPr>
            <p:ph sz="half" idx="2"/>
          </p:nvPr>
        </p:nvSpPr>
        <p:spPr>
          <a:xfrm>
            <a:off x="6414484" y="1850586"/>
            <a:ext cx="5181600" cy="4351338"/>
          </a:xfrm>
        </p:spPr>
        <p:txBody>
          <a:bodyPr>
            <a:normAutofit fontScale="92500" lnSpcReduction="10000"/>
          </a:bodyPr>
          <a:lstStyle/>
          <a:p>
            <a:pPr marL="0" indent="0" algn="just">
              <a:buNone/>
            </a:pPr>
            <a:r>
              <a:rPr lang="it-IT" dirty="0">
                <a:latin typeface="Times New Roman" panose="02020603050405020304" pitchFamily="18" charset="0"/>
                <a:cs typeface="Times New Roman" panose="02020603050405020304" pitchFamily="18" charset="0"/>
              </a:rPr>
              <a:t>-  Amy mostra apparente incertezza (risposta più vaga ed esitante) che rivela tuttavia la sua </a:t>
            </a:r>
            <a:r>
              <a:rPr lang="it-IT" b="1" dirty="0">
                <a:latin typeface="Times New Roman" panose="02020603050405020304" pitchFamily="18" charset="0"/>
                <a:cs typeface="Times New Roman" panose="02020603050405020304" pitchFamily="18" charset="0"/>
              </a:rPr>
              <a:t>volontà di conservare le relazioni e di sondare vie alternative </a:t>
            </a:r>
            <a:r>
              <a:rPr lang="it-IT" dirty="0">
                <a:latin typeface="Times New Roman" panose="02020603050405020304" pitchFamily="18" charset="0"/>
                <a:cs typeface="Times New Roman" panose="02020603050405020304" pitchFamily="18" charset="0"/>
              </a:rPr>
              <a:t>per la soluzione del problema → </a:t>
            </a:r>
            <a:r>
              <a:rPr lang="it-IT" b="1" dirty="0">
                <a:latin typeface="Times New Roman" panose="02020603050405020304" pitchFamily="18" charset="0"/>
                <a:cs typeface="Times New Roman" panose="02020603050405020304" pitchFamily="18" charset="0"/>
              </a:rPr>
              <a:t>etica della negoziazione</a:t>
            </a:r>
            <a:r>
              <a:rPr lang="it-IT" dirty="0">
                <a:latin typeface="Times New Roman" panose="02020603050405020304" pitchFamily="18" charset="0"/>
                <a:cs typeface="Times New Roman" panose="02020603050405020304" pitchFamily="18" charset="0"/>
              </a:rPr>
              <a:t>; adesione alla concretezza del contesto relazionale.</a:t>
            </a:r>
          </a:p>
          <a:p>
            <a:pPr marL="0" indent="0" algn="just">
              <a:buNone/>
            </a:pPr>
            <a:endParaRPr lang="it-IT" dirty="0">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D1D70DC2-9739-AC70-398E-A0F9EEA1DE26}"/>
              </a:ext>
            </a:extLst>
          </p:cNvPr>
          <p:cNvPicPr>
            <a:picLocks noChangeAspect="1"/>
          </p:cNvPicPr>
          <p:nvPr/>
        </p:nvPicPr>
        <p:blipFill>
          <a:blip r:embed="rId2"/>
          <a:stretch>
            <a:fillRect/>
          </a:stretch>
        </p:blipFill>
        <p:spPr>
          <a:xfrm>
            <a:off x="7439284" y="4565359"/>
            <a:ext cx="3132000" cy="2088000"/>
          </a:xfrm>
          <a:prstGeom prst="rect">
            <a:avLst/>
          </a:prstGeom>
        </p:spPr>
      </p:pic>
    </p:spTree>
    <p:extLst>
      <p:ext uri="{BB962C8B-B14F-4D97-AF65-F5344CB8AC3E}">
        <p14:creationId xmlns:p14="http://schemas.microsoft.com/office/powerpoint/2010/main" val="128923092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2655</Words>
  <Application>Microsoft Office PowerPoint</Application>
  <PresentationFormat>Widescreen</PresentationFormat>
  <Paragraphs>182</Paragraphs>
  <Slides>24</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24</vt:i4>
      </vt:variant>
    </vt:vector>
  </HeadingPairs>
  <TitlesOfParts>
    <vt:vector size="30" baseType="lpstr">
      <vt:lpstr>Arial</vt:lpstr>
      <vt:lpstr>Calibri</vt:lpstr>
      <vt:lpstr>Calibri Light</vt:lpstr>
      <vt:lpstr>Times New Roman</vt:lpstr>
      <vt:lpstr>Times New Roman, serif</vt:lpstr>
      <vt:lpstr>Tema di Office</vt:lpstr>
      <vt:lpstr>Il pensiero della differenza sessuale.  Anni ’70-’80, Francia, Italia</vt:lpstr>
      <vt:lpstr>Dopo (nel mondo occidentale) la conquista dei diritti di uguaglianza (tradizione illuministica-liberale)</vt:lpstr>
      <vt:lpstr>Anticipazioni e spunti teorici:  1) Virginia Woolf (1882-1941). Una stanza tutta per sé (1929) e Le tre ghinee (1938)</vt:lpstr>
      <vt:lpstr>A chi donare le tre ghinee?  Balena il concetto di differenza</vt:lpstr>
      <vt:lpstr>Woolf prefigura il tema dell’alterità/alternatività femminile. Punti interrogativi nell’epoca dell’appeasement</vt:lpstr>
      <vt:lpstr>2) Simone de Beauvoir (1908-1986).  Il secondo sesso (1949). Dall’Altro all’altra</vt:lpstr>
      <vt:lpstr>De Beauvoir ripensa la relazione uomo-donna in un orizzonte (ancora) ‘‘binario’’</vt:lpstr>
      <vt:lpstr>3) Carol Gilligan (1936)  Un contributo dalla psicologia sperimentale</vt:lpstr>
      <vt:lpstr>Il dilemma di Heinz in In a Different Voice (1982). Differenze di genere dimostrabili  sperimentalmente  o ‘‘essenzialismo’’?</vt:lpstr>
      <vt:lpstr>4) Nancy Chodorow (1944). Attenzione alla ‘‘differenza’’ della maternità</vt:lpstr>
      <vt:lpstr>Riferimenti teorici del ‘‘pensiero della differenza’’: da Freud a Lacan </vt:lpstr>
      <vt:lpstr>Luce Irigaray. Speculum. L’altra donna (1974)</vt:lpstr>
      <vt:lpstr>La donna come assenza. Il fallogocentrismo Dall’Uno maschile (falso universale) al Duale</vt:lpstr>
      <vt:lpstr> Il contributo di Julia Kristeva (1941),  linguista e psicoanalista </vt:lpstr>
      <vt:lpstr>Il pensiero della differenza in Italia</vt:lpstr>
      <vt:lpstr>                 Perché Diotima. Dal Simposio di Platone  (201 d-204 c, 206 a-e)  «Dirò invece il discorso su Amore che ho ascoltato una volta da una donna di Mantinea, di nome Diotima, la quale era dotta su questa e molte altre questioni. Facendo fare dei sacrifici agli Ateniesi prima della peste, ritardò l’epidemia di dieci anni; e fu proprio lei che mi istruì nelle cose d’amore ... Mi proverò dunque a riportarvi così da me solo, per quanto mi riuscirà, il discorso che mi tenne lei, partendo dai punti sui quali già siamo d’accordo io e Agatone. Naturalmente, o Agatone, è bene discutere come tu hai spiegato, in primo luogo chi è Amore nella sua essenza e natura, e in seguito le sue opere. Ora mi par più facile parlarne nell’ordine che tenne allora la straniera, interrogandomi. Perché anch’io le dicevo quasi le stesse cose che ora Agatone sosteneva con me, che cioè Amore è un gran dio e ama le cose belle».   </vt:lpstr>
      <vt:lpstr>Gli sviluppi di Diotima </vt:lpstr>
      <vt:lpstr>Due figure di rilievo</vt:lpstr>
      <vt:lpstr>Da Elvia Franco, L'affidamento nel rapporto pedagogico, in Diotima. Il pensiero della differenza sessuale,  La Tartaruga, Milano 2003 [1987], pp. 153-171  </vt:lpstr>
      <vt:lpstr>La donna deve apprendere una lingua straniera? L’esperienza della bambina</vt:lpstr>
      <vt:lpstr>Gli esiti della negazione della parola</vt:lpstr>
      <vt:lpstr>Il mito di Core (pp.160-161)</vt:lpstr>
      <vt:lpstr>La privazione della madre</vt:lpstr>
      <vt:lpstr>La relazione di affidamento. La madre simbolica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pensiero della differenza sessuale.  Anni ’70-’80, Francia, Italia</dc:title>
  <dc:creator>Giuseppe Ferrari</dc:creator>
  <cp:lastModifiedBy>Giuseppe Ferrari</cp:lastModifiedBy>
  <cp:revision>21</cp:revision>
  <dcterms:created xsi:type="dcterms:W3CDTF">2024-03-10T09:01:44Z</dcterms:created>
  <dcterms:modified xsi:type="dcterms:W3CDTF">2024-04-08T23:28:36Z</dcterms:modified>
</cp:coreProperties>
</file>