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8" r:id="rId6"/>
    <p:sldId id="269" r:id="rId7"/>
    <p:sldId id="260" r:id="rId8"/>
    <p:sldId id="261" r:id="rId9"/>
    <p:sldId id="262" r:id="rId10"/>
    <p:sldId id="263" r:id="rId11"/>
    <p:sldId id="267"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3" d="100"/>
          <a:sy n="113"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Bibbia come Parola di Dio</a:t>
            </a:r>
          </a:p>
        </p:txBody>
      </p:sp>
      <p:sp>
        <p:nvSpPr>
          <p:cNvPr id="3" name="Sottotitolo 2"/>
          <p:cNvSpPr>
            <a:spLocks noGrp="1"/>
          </p:cNvSpPr>
          <p:nvPr>
            <p:ph type="subTitle" idx="1"/>
          </p:nvPr>
        </p:nvSpPr>
        <p:spPr/>
        <p:txBody>
          <a:bodyPr/>
          <a:lstStyle/>
          <a:p>
            <a:r>
              <a:rPr lang="it-IT" dirty="0"/>
              <a:t>Verità, storia e letteratura</a:t>
            </a:r>
          </a:p>
        </p:txBody>
      </p:sp>
    </p:spTree>
    <p:extLst>
      <p:ext uri="{BB962C8B-B14F-4D97-AF65-F5344CB8AC3E}">
        <p14:creationId xmlns:p14="http://schemas.microsoft.com/office/powerpoint/2010/main" val="227580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12" y="898327"/>
            <a:ext cx="3549121" cy="843387"/>
          </a:xfrm>
        </p:spPr>
        <p:txBody>
          <a:bodyPr>
            <a:normAutofit/>
          </a:bodyPr>
          <a:lstStyle/>
          <a:p>
            <a:r>
              <a:rPr lang="it-IT" sz="3200" dirty="0"/>
              <a:t>Galileo Galilei</a:t>
            </a:r>
          </a:p>
        </p:txBody>
      </p:sp>
      <p:pic>
        <p:nvPicPr>
          <p:cNvPr id="7" name="Segnaposto contenuto 6"/>
          <p:cNvPicPr>
            <a:picLocks noGrp="1" noChangeAspect="1"/>
          </p:cNvPicPr>
          <p:nvPr>
            <p:ph idx="1"/>
          </p:nvPr>
        </p:nvPicPr>
        <p:blipFill>
          <a:blip r:embed="rId2"/>
          <a:stretch>
            <a:fillRect/>
          </a:stretch>
        </p:blipFill>
        <p:spPr>
          <a:xfrm>
            <a:off x="5262563" y="898327"/>
            <a:ext cx="6240462" cy="4680346"/>
          </a:xfrm>
        </p:spPr>
      </p:pic>
      <p:sp>
        <p:nvSpPr>
          <p:cNvPr id="4" name="Segnaposto testo 3"/>
          <p:cNvSpPr>
            <a:spLocks noGrp="1"/>
          </p:cNvSpPr>
          <p:nvPr>
            <p:ph type="body" sz="half" idx="2"/>
          </p:nvPr>
        </p:nvSpPr>
        <p:spPr>
          <a:xfrm>
            <a:off x="1484312" y="2098623"/>
            <a:ext cx="3549121" cy="2701977"/>
          </a:xfrm>
        </p:spPr>
        <p:txBody>
          <a:bodyPr>
            <a:normAutofit/>
          </a:bodyPr>
          <a:lstStyle/>
          <a:p>
            <a:r>
              <a:rPr lang="it-IT" sz="2600" dirty="0"/>
              <a:t>La Bibbia insegna: come </a:t>
            </a:r>
            <a:r>
              <a:rPr lang="it-IT" sz="2600" b="1" dirty="0"/>
              <a:t>si </a:t>
            </a:r>
            <a:r>
              <a:rPr lang="it-IT" sz="2600" b="1" dirty="0" err="1"/>
              <a:t>vadia</a:t>
            </a:r>
            <a:r>
              <a:rPr lang="it-IT" sz="2600" dirty="0"/>
              <a:t> al </a:t>
            </a:r>
            <a:r>
              <a:rPr lang="it-IT" sz="2600" b="1" dirty="0"/>
              <a:t>cielo</a:t>
            </a:r>
            <a:r>
              <a:rPr lang="it-IT" sz="2600" dirty="0"/>
              <a:t>, e non come </a:t>
            </a:r>
            <a:r>
              <a:rPr lang="it-IT" sz="2600" b="1" dirty="0" err="1"/>
              <a:t>vadia</a:t>
            </a:r>
            <a:r>
              <a:rPr lang="it-IT" sz="2600" dirty="0"/>
              <a:t> il </a:t>
            </a:r>
            <a:r>
              <a:rPr lang="it-IT" sz="2600" b="1" dirty="0"/>
              <a:t>Cielo</a:t>
            </a:r>
            <a:r>
              <a:rPr lang="it-IT" sz="2600" dirty="0"/>
              <a:t>. </a:t>
            </a:r>
          </a:p>
          <a:p>
            <a:r>
              <a:rPr lang="it-IT" sz="2600" dirty="0"/>
              <a:t>dalla lettera alla Granduchessa madama Cristina di Lorena</a:t>
            </a:r>
          </a:p>
          <a:p>
            <a:endParaRPr lang="it-IT" dirty="0"/>
          </a:p>
        </p:txBody>
      </p:sp>
    </p:spTree>
    <p:extLst>
      <p:ext uri="{BB962C8B-B14F-4D97-AF65-F5344CB8AC3E}">
        <p14:creationId xmlns:p14="http://schemas.microsoft.com/office/powerpoint/2010/main" val="26933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1)">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heel(1)">
                                      <p:cBhvr>
                                        <p:cTn id="2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19C13EC-EAE6-413E-8DED-A022AAB67263}"/>
              </a:ext>
            </a:extLst>
          </p:cNvPr>
          <p:cNvSpPr>
            <a:spLocks noGrp="1"/>
          </p:cNvSpPr>
          <p:nvPr>
            <p:ph type="title"/>
          </p:nvPr>
        </p:nvSpPr>
        <p:spPr/>
        <p:txBody>
          <a:bodyPr/>
          <a:lstStyle/>
          <a:p>
            <a:r>
              <a:rPr lang="it-IT" dirty="0"/>
              <a:t>Analogia tra Cristo e le Scritture</a:t>
            </a:r>
          </a:p>
        </p:txBody>
      </p:sp>
      <p:sp>
        <p:nvSpPr>
          <p:cNvPr id="6" name="Segnaposto testo 5">
            <a:extLst>
              <a:ext uri="{FF2B5EF4-FFF2-40B4-BE49-F238E27FC236}">
                <a16:creationId xmlns:a16="http://schemas.microsoft.com/office/drawing/2014/main" id="{D3682F73-3A63-4930-BBA2-6109736FAC81}"/>
              </a:ext>
            </a:extLst>
          </p:cNvPr>
          <p:cNvSpPr>
            <a:spLocks noGrp="1"/>
          </p:cNvSpPr>
          <p:nvPr>
            <p:ph type="body" idx="1"/>
          </p:nvPr>
        </p:nvSpPr>
        <p:spPr/>
        <p:txBody>
          <a:bodyPr/>
          <a:lstStyle/>
          <a:p>
            <a:r>
              <a:rPr lang="it-IT" dirty="0"/>
              <a:t>Il Verbo fatto carne</a:t>
            </a:r>
          </a:p>
        </p:txBody>
      </p:sp>
      <p:pic>
        <p:nvPicPr>
          <p:cNvPr id="11" name="Segnaposto contenuto 10" descr="Immagine che contiene cielo, esterni, persona, terra&#10;&#10;Descrizione generata con affidabilità molto elevata">
            <a:extLst>
              <a:ext uri="{FF2B5EF4-FFF2-40B4-BE49-F238E27FC236}">
                <a16:creationId xmlns:a16="http://schemas.microsoft.com/office/drawing/2014/main" id="{1AA0FB63-7EFF-4270-8A47-D792F8BB03F0}"/>
              </a:ext>
            </a:extLst>
          </p:cNvPr>
          <p:cNvPicPr>
            <a:picLocks noGrp="1" noChangeAspect="1"/>
          </p:cNvPicPr>
          <p:nvPr>
            <p:ph sz="half" idx="2"/>
          </p:nvPr>
        </p:nvPicPr>
        <p:blipFill>
          <a:blip r:embed="rId2"/>
          <a:stretch>
            <a:fillRect/>
          </a:stretch>
        </p:blipFill>
        <p:spPr>
          <a:xfrm>
            <a:off x="2089547" y="3335338"/>
            <a:ext cx="3683793" cy="2455862"/>
          </a:xfrm>
        </p:spPr>
      </p:pic>
      <p:sp>
        <p:nvSpPr>
          <p:cNvPr id="8" name="Segnaposto testo 7">
            <a:extLst>
              <a:ext uri="{FF2B5EF4-FFF2-40B4-BE49-F238E27FC236}">
                <a16:creationId xmlns:a16="http://schemas.microsoft.com/office/drawing/2014/main" id="{8C40263B-ACA5-47E5-863D-9E35FBC9B1D7}"/>
              </a:ext>
            </a:extLst>
          </p:cNvPr>
          <p:cNvSpPr>
            <a:spLocks noGrp="1"/>
          </p:cNvSpPr>
          <p:nvPr>
            <p:ph type="body" sz="quarter" idx="3"/>
          </p:nvPr>
        </p:nvSpPr>
        <p:spPr/>
        <p:txBody>
          <a:bodyPr/>
          <a:lstStyle/>
          <a:p>
            <a:r>
              <a:rPr lang="it-IT" dirty="0"/>
              <a:t>La Parola di Dio in parole umane</a:t>
            </a:r>
          </a:p>
        </p:txBody>
      </p:sp>
      <p:pic>
        <p:nvPicPr>
          <p:cNvPr id="16" name="Segnaposto contenuto 15" descr="Immagine che contiene testo, interni&#10;&#10;Descrizione generata con affidabilità elevata">
            <a:extLst>
              <a:ext uri="{FF2B5EF4-FFF2-40B4-BE49-F238E27FC236}">
                <a16:creationId xmlns:a16="http://schemas.microsoft.com/office/drawing/2014/main" id="{E3AF8649-1071-406D-ABDB-1400C08BF724}"/>
              </a:ext>
            </a:extLst>
          </p:cNvPr>
          <p:cNvPicPr>
            <a:picLocks noGrp="1" noChangeAspect="1"/>
          </p:cNvPicPr>
          <p:nvPr>
            <p:ph sz="quarter" idx="4"/>
          </p:nvPr>
        </p:nvPicPr>
        <p:blipFill>
          <a:blip r:embed="rId3"/>
          <a:stretch>
            <a:fillRect/>
          </a:stretch>
        </p:blipFill>
        <p:spPr>
          <a:xfrm>
            <a:off x="7008548" y="3335338"/>
            <a:ext cx="4093103" cy="2455862"/>
          </a:xfrm>
        </p:spPr>
      </p:pic>
    </p:spTree>
    <p:extLst>
      <p:ext uri="{BB962C8B-B14F-4D97-AF65-F5344CB8AC3E}">
        <p14:creationId xmlns:p14="http://schemas.microsoft.com/office/powerpoint/2010/main" val="1291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heel(1)">
                                      <p:cBhvr>
                                        <p:cTn id="2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r>
              <a:rPr lang="it-IT" dirty="0"/>
              <a:t>Romano </a:t>
            </a:r>
            <a:r>
              <a:rPr lang="it-IT" dirty="0" err="1"/>
              <a:t>Guardini</a:t>
            </a:r>
            <a:r>
              <a:rPr lang="it-IT" dirty="0"/>
              <a:t> </a:t>
            </a:r>
          </a:p>
        </p:txBody>
      </p:sp>
      <p:sp>
        <p:nvSpPr>
          <p:cNvPr id="11" name="Segnaposto contenuto 10"/>
          <p:cNvSpPr>
            <a:spLocks noGrp="1"/>
          </p:cNvSpPr>
          <p:nvPr>
            <p:ph idx="1"/>
          </p:nvPr>
        </p:nvSpPr>
        <p:spPr/>
        <p:txBody>
          <a:bodyPr>
            <a:normAutofit/>
          </a:bodyPr>
          <a:lstStyle/>
          <a:p>
            <a:pPr marL="0" indent="0">
              <a:buNone/>
            </a:pPr>
            <a:r>
              <a:rPr lang="it-IT" sz="4000" dirty="0"/>
              <a:t>Il metodo scientifico deve adeguarsi all’oggetto di ricerca</a:t>
            </a:r>
          </a:p>
        </p:txBody>
      </p:sp>
    </p:spTree>
    <p:extLst>
      <p:ext uri="{BB962C8B-B14F-4D97-AF65-F5344CB8AC3E}">
        <p14:creationId xmlns:p14="http://schemas.microsoft.com/office/powerpoint/2010/main" val="12646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80">
                                          <p:stCondLst>
                                            <p:cond delay="0"/>
                                          </p:stCondLst>
                                        </p:cTn>
                                        <p:tgtEl>
                                          <p:spTgt spid="11">
                                            <p:txEl>
                                              <p:pRg st="0" end="0"/>
                                            </p:txEl>
                                          </p:spTgt>
                                        </p:tgtEl>
                                      </p:cBhvr>
                                    </p:animEffect>
                                    <p:anim calcmode="lin" valueType="num">
                                      <p:cBhvr>
                                        <p:cTn id="13"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xEl>
                                              <p:pRg st="0" end="0"/>
                                            </p:txEl>
                                          </p:spTgt>
                                        </p:tgtEl>
                                      </p:cBhvr>
                                      <p:to x="100000" y="60000"/>
                                    </p:animScale>
                                    <p:animScale>
                                      <p:cBhvr>
                                        <p:cTn id="19" dur="166" decel="50000">
                                          <p:stCondLst>
                                            <p:cond delay="676"/>
                                          </p:stCondLst>
                                        </p:cTn>
                                        <p:tgtEl>
                                          <p:spTgt spid="11">
                                            <p:txEl>
                                              <p:pRg st="0" end="0"/>
                                            </p:txEl>
                                          </p:spTgt>
                                        </p:tgtEl>
                                      </p:cBhvr>
                                      <p:to x="100000" y="100000"/>
                                    </p:animScale>
                                    <p:animScale>
                                      <p:cBhvr>
                                        <p:cTn id="20" dur="26">
                                          <p:stCondLst>
                                            <p:cond delay="1312"/>
                                          </p:stCondLst>
                                        </p:cTn>
                                        <p:tgtEl>
                                          <p:spTgt spid="11">
                                            <p:txEl>
                                              <p:pRg st="0" end="0"/>
                                            </p:txEl>
                                          </p:spTgt>
                                        </p:tgtEl>
                                      </p:cBhvr>
                                      <p:to x="100000" y="80000"/>
                                    </p:animScale>
                                    <p:animScale>
                                      <p:cBhvr>
                                        <p:cTn id="21" dur="166" decel="50000">
                                          <p:stCondLst>
                                            <p:cond delay="1338"/>
                                          </p:stCondLst>
                                        </p:cTn>
                                        <p:tgtEl>
                                          <p:spTgt spid="11">
                                            <p:txEl>
                                              <p:pRg st="0" end="0"/>
                                            </p:txEl>
                                          </p:spTgt>
                                        </p:tgtEl>
                                      </p:cBhvr>
                                      <p:to x="100000" y="100000"/>
                                    </p:animScale>
                                    <p:animScale>
                                      <p:cBhvr>
                                        <p:cTn id="22" dur="26">
                                          <p:stCondLst>
                                            <p:cond delay="1642"/>
                                          </p:stCondLst>
                                        </p:cTn>
                                        <p:tgtEl>
                                          <p:spTgt spid="11">
                                            <p:txEl>
                                              <p:pRg st="0" end="0"/>
                                            </p:txEl>
                                          </p:spTgt>
                                        </p:tgtEl>
                                      </p:cBhvr>
                                      <p:to x="100000" y="90000"/>
                                    </p:animScale>
                                    <p:animScale>
                                      <p:cBhvr>
                                        <p:cTn id="23" dur="166" decel="50000">
                                          <p:stCondLst>
                                            <p:cond delay="1668"/>
                                          </p:stCondLst>
                                        </p:cTn>
                                        <p:tgtEl>
                                          <p:spTgt spid="11">
                                            <p:txEl>
                                              <p:pRg st="0" end="0"/>
                                            </p:txEl>
                                          </p:spTgt>
                                        </p:tgtEl>
                                      </p:cBhvr>
                                      <p:to x="100000" y="100000"/>
                                    </p:animScale>
                                    <p:animScale>
                                      <p:cBhvr>
                                        <p:cTn id="24" dur="26">
                                          <p:stCondLst>
                                            <p:cond delay="1808"/>
                                          </p:stCondLst>
                                        </p:cTn>
                                        <p:tgtEl>
                                          <p:spTgt spid="11">
                                            <p:txEl>
                                              <p:pRg st="0" end="0"/>
                                            </p:txEl>
                                          </p:spTgt>
                                        </p:tgtEl>
                                      </p:cBhvr>
                                      <p:to x="100000" y="95000"/>
                                    </p:animScale>
                                    <p:animScale>
                                      <p:cBhvr>
                                        <p:cTn id="25"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 </a:t>
            </a:r>
            <a:r>
              <a:rPr lang="it-IT" dirty="0" err="1"/>
              <a:t>Gn</a:t>
            </a:r>
            <a:r>
              <a:rPr lang="it-IT" dirty="0"/>
              <a:t> 1-2</a:t>
            </a:r>
          </a:p>
        </p:txBody>
      </p:sp>
      <p:sp>
        <p:nvSpPr>
          <p:cNvPr id="3" name="Segnaposto contenuto 2"/>
          <p:cNvSpPr>
            <a:spLocks noGrp="1"/>
          </p:cNvSpPr>
          <p:nvPr>
            <p:ph sz="half" idx="1"/>
          </p:nvPr>
        </p:nvSpPr>
        <p:spPr/>
        <p:txBody>
          <a:bodyPr>
            <a:normAutofit/>
          </a:bodyPr>
          <a:lstStyle/>
          <a:p>
            <a:pPr marL="0" indent="0">
              <a:buNone/>
            </a:pPr>
            <a:r>
              <a:rPr lang="it-IT" sz="3200" dirty="0"/>
              <a:t>Si tratta di un testo sapienziale: vuole comunicare il «senso profondo» della realtà, il «perché» esiste e non «come» si è sviluppata.</a:t>
            </a:r>
          </a:p>
        </p:txBody>
      </p:sp>
      <p:pic>
        <p:nvPicPr>
          <p:cNvPr id="6" name="Segnaposto contenuto 5"/>
          <p:cNvPicPr>
            <a:picLocks noGrp="1" noChangeAspect="1"/>
          </p:cNvPicPr>
          <p:nvPr>
            <p:ph sz="half" idx="2"/>
          </p:nvPr>
        </p:nvPicPr>
        <p:blipFill>
          <a:blip r:embed="rId2"/>
          <a:stretch>
            <a:fillRect/>
          </a:stretch>
        </p:blipFill>
        <p:spPr>
          <a:xfrm>
            <a:off x="7510072" y="2438399"/>
            <a:ext cx="3117954" cy="3182912"/>
          </a:xfrm>
        </p:spPr>
      </p:pic>
    </p:spTree>
    <p:extLst>
      <p:ext uri="{BB962C8B-B14F-4D97-AF65-F5344CB8AC3E}">
        <p14:creationId xmlns:p14="http://schemas.microsoft.com/office/powerpoint/2010/main" val="29316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Metodo di interpretazione adeguato alla Bibbia</a:t>
            </a:r>
          </a:p>
        </p:txBody>
      </p:sp>
      <p:sp>
        <p:nvSpPr>
          <p:cNvPr id="4" name="Segnaposto testo 3"/>
          <p:cNvSpPr>
            <a:spLocks noGrp="1"/>
          </p:cNvSpPr>
          <p:nvPr>
            <p:ph type="body" idx="1"/>
          </p:nvPr>
        </p:nvSpPr>
        <p:spPr/>
        <p:txBody>
          <a:bodyPr/>
          <a:lstStyle/>
          <a:p>
            <a:r>
              <a:rPr lang="it-IT" dirty="0"/>
              <a:t>Oggetto Bibbia</a:t>
            </a:r>
          </a:p>
        </p:txBody>
      </p:sp>
      <p:sp>
        <p:nvSpPr>
          <p:cNvPr id="5" name="Segnaposto contenuto 4"/>
          <p:cNvSpPr>
            <a:spLocks noGrp="1"/>
          </p:cNvSpPr>
          <p:nvPr>
            <p:ph sz="half" idx="2"/>
          </p:nvPr>
        </p:nvSpPr>
        <p:spPr/>
        <p:txBody>
          <a:bodyPr>
            <a:normAutofit/>
          </a:bodyPr>
          <a:lstStyle/>
          <a:p>
            <a:pPr marL="0" indent="0">
              <a:buNone/>
            </a:pPr>
            <a:r>
              <a:rPr lang="it-IT" sz="3200" dirty="0"/>
              <a:t>Parola di Dio in parole umane</a:t>
            </a:r>
          </a:p>
        </p:txBody>
      </p:sp>
      <p:sp>
        <p:nvSpPr>
          <p:cNvPr id="6" name="Segnaposto testo 5"/>
          <p:cNvSpPr>
            <a:spLocks noGrp="1"/>
          </p:cNvSpPr>
          <p:nvPr>
            <p:ph type="body" sz="quarter" idx="3"/>
          </p:nvPr>
        </p:nvSpPr>
        <p:spPr/>
        <p:txBody>
          <a:bodyPr/>
          <a:lstStyle/>
          <a:p>
            <a:r>
              <a:rPr lang="it-IT" dirty="0"/>
              <a:t>Metodo </a:t>
            </a:r>
          </a:p>
        </p:txBody>
      </p:sp>
      <p:sp>
        <p:nvSpPr>
          <p:cNvPr id="7" name="Segnaposto contenuto 6"/>
          <p:cNvSpPr>
            <a:spLocks noGrp="1"/>
          </p:cNvSpPr>
          <p:nvPr>
            <p:ph sz="quarter" idx="4"/>
          </p:nvPr>
        </p:nvSpPr>
        <p:spPr/>
        <p:txBody>
          <a:bodyPr>
            <a:normAutofit/>
          </a:bodyPr>
          <a:lstStyle/>
          <a:p>
            <a:pPr marL="0" indent="0">
              <a:buNone/>
            </a:pPr>
            <a:r>
              <a:rPr lang="it-IT" sz="2400" dirty="0"/>
              <a:t>Rispetto della parola umana (grammatica, sintassi, generi letterari, convenzioni narrative, storia ecc.) e apertura all’esperienza di fede che essa intende trasmettere. </a:t>
            </a:r>
          </a:p>
        </p:txBody>
      </p:sp>
    </p:spTree>
    <p:extLst>
      <p:ext uri="{BB962C8B-B14F-4D97-AF65-F5344CB8AC3E}">
        <p14:creationId xmlns:p14="http://schemas.microsoft.com/office/powerpoint/2010/main" val="340919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heel(1)">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Dei </a:t>
            </a:r>
            <a:r>
              <a:rPr lang="it-IT" dirty="0" err="1"/>
              <a:t>Verbum</a:t>
            </a:r>
            <a:r>
              <a:rPr lang="it-IT" dirty="0"/>
              <a:t> 13</a:t>
            </a:r>
          </a:p>
        </p:txBody>
      </p:sp>
      <p:sp>
        <p:nvSpPr>
          <p:cNvPr id="3" name="Segnaposto contenuto 2"/>
          <p:cNvSpPr>
            <a:spLocks noGrp="1"/>
          </p:cNvSpPr>
          <p:nvPr>
            <p:ph idx="1"/>
          </p:nvPr>
        </p:nvSpPr>
        <p:spPr/>
        <p:txBody>
          <a:bodyPr/>
          <a:lstStyle/>
          <a:p>
            <a:r>
              <a:rPr lang="it-IT" dirty="0"/>
              <a:t>13. Nella sacra Scrittura dunque, restando sempre intatta la verità e la santità di Dio, si manifesta l'ammirabile condiscendenza della eterna Sapienza, « affinché possiamo apprendere l'ineffabile benignità di Dio e a qual punto egli, sollecito e provvido nei riguardi della nostra natura, abbia adattato il suo parlare» (27). Le parole di Dio infatti, espresse con lingue umane, si son fatte simili al parlare dell'uomo, come già il Verbo dell'eterno Padre, avendo assunto le debolezze dell'umana natura, si fece simile all'uomo.</a:t>
            </a:r>
          </a:p>
        </p:txBody>
      </p:sp>
    </p:spTree>
    <p:extLst>
      <p:ext uri="{BB962C8B-B14F-4D97-AF65-F5344CB8AC3E}">
        <p14:creationId xmlns:p14="http://schemas.microsoft.com/office/powerpoint/2010/main" val="29250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Cos’è un libro?</a:t>
            </a:r>
          </a:p>
        </p:txBody>
      </p:sp>
      <p:pic>
        <p:nvPicPr>
          <p:cNvPr id="1026" name="Picture 2" descr="Risultati immagini per lib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8249" y="2173573"/>
            <a:ext cx="7270229" cy="394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0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Solo informazione?</a:t>
            </a:r>
          </a:p>
        </p:txBody>
      </p:sp>
      <p:pic>
        <p:nvPicPr>
          <p:cNvPr id="2050" name="Picture 2" descr="Risultati immagini per apicio de re coquinar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6171" y="2133600"/>
            <a:ext cx="3062515" cy="37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8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DDDBE3-ADF7-45B6-97F2-559965B42818}"/>
              </a:ext>
            </a:extLst>
          </p:cNvPr>
          <p:cNvSpPr>
            <a:spLocks noGrp="1"/>
          </p:cNvSpPr>
          <p:nvPr>
            <p:ph type="title"/>
          </p:nvPr>
        </p:nvSpPr>
        <p:spPr/>
        <p:txBody>
          <a:bodyPr/>
          <a:lstStyle/>
          <a:p>
            <a:r>
              <a:rPr lang="it-IT" dirty="0"/>
              <a:t>Aspetto retorico del libro</a:t>
            </a:r>
          </a:p>
        </p:txBody>
      </p:sp>
      <p:sp>
        <p:nvSpPr>
          <p:cNvPr id="3" name="Segnaposto contenuto 2">
            <a:extLst>
              <a:ext uri="{FF2B5EF4-FFF2-40B4-BE49-F238E27FC236}">
                <a16:creationId xmlns:a16="http://schemas.microsoft.com/office/drawing/2014/main" id="{42B91199-6209-4A08-8870-FC2B531089CB}"/>
              </a:ext>
            </a:extLst>
          </p:cNvPr>
          <p:cNvSpPr>
            <a:spLocks noGrp="1"/>
          </p:cNvSpPr>
          <p:nvPr>
            <p:ph idx="1"/>
          </p:nvPr>
        </p:nvSpPr>
        <p:spPr/>
        <p:txBody>
          <a:bodyPr>
            <a:normAutofit/>
          </a:bodyPr>
          <a:lstStyle/>
          <a:p>
            <a:pPr marL="0" indent="0">
              <a:buNone/>
            </a:pPr>
            <a:r>
              <a:rPr lang="it-IT" sz="3600" dirty="0"/>
              <a:t>Un libro intende cambiare il suo lettore, fargli fare un’esperienza nuova!</a:t>
            </a:r>
          </a:p>
        </p:txBody>
      </p:sp>
    </p:spTree>
    <p:extLst>
      <p:ext uri="{BB962C8B-B14F-4D97-AF65-F5344CB8AC3E}">
        <p14:creationId xmlns:p14="http://schemas.microsoft.com/office/powerpoint/2010/main" val="35905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C9FF0-938A-446C-9029-2938AC3F13ED}"/>
              </a:ext>
            </a:extLst>
          </p:cNvPr>
          <p:cNvSpPr>
            <a:spLocks noGrp="1"/>
          </p:cNvSpPr>
          <p:nvPr>
            <p:ph type="title"/>
          </p:nvPr>
        </p:nvSpPr>
        <p:spPr>
          <a:xfrm>
            <a:off x="1484311" y="1081548"/>
            <a:ext cx="3333495" cy="1504335"/>
          </a:xfrm>
        </p:spPr>
        <p:txBody>
          <a:bodyPr>
            <a:normAutofit/>
          </a:bodyPr>
          <a:lstStyle/>
          <a:p>
            <a:r>
              <a:rPr lang="it-IT" sz="2400" dirty="0"/>
              <a:t>La Bibbia, un insieme di tanti libri!</a:t>
            </a:r>
          </a:p>
        </p:txBody>
      </p:sp>
      <p:sp>
        <p:nvSpPr>
          <p:cNvPr id="10" name="Content Placeholder 9">
            <a:extLst>
              <a:ext uri="{FF2B5EF4-FFF2-40B4-BE49-F238E27FC236}">
                <a16:creationId xmlns:a16="http://schemas.microsoft.com/office/drawing/2014/main" id="{4FB43F39-DA78-4623-A753-F61A73751298}"/>
              </a:ext>
            </a:extLst>
          </p:cNvPr>
          <p:cNvSpPr>
            <a:spLocks noGrp="1"/>
          </p:cNvSpPr>
          <p:nvPr>
            <p:ph idx="1"/>
          </p:nvPr>
        </p:nvSpPr>
        <p:spPr>
          <a:xfrm>
            <a:off x="1484311" y="2666999"/>
            <a:ext cx="3333496" cy="3124201"/>
          </a:xfrm>
        </p:spPr>
        <p:txBody>
          <a:bodyPr anchor="t">
            <a:normAutofit/>
          </a:bodyPr>
          <a:lstStyle/>
          <a:p>
            <a:r>
              <a:rPr lang="en-US" sz="1600" dirty="0"/>
              <a:t>AT: Libri </a:t>
            </a:r>
            <a:r>
              <a:rPr lang="en-US" sz="1600" dirty="0" err="1"/>
              <a:t>profetici</a:t>
            </a:r>
            <a:r>
              <a:rPr lang="en-US" sz="1600" dirty="0"/>
              <a:t>, </a:t>
            </a:r>
            <a:r>
              <a:rPr lang="en-US" sz="1600" dirty="0" err="1"/>
              <a:t>sapienziali</a:t>
            </a:r>
            <a:r>
              <a:rPr lang="en-US" sz="1600" dirty="0"/>
              <a:t>, </a:t>
            </a:r>
            <a:r>
              <a:rPr lang="en-US" sz="1600" dirty="0" err="1"/>
              <a:t>codici</a:t>
            </a:r>
            <a:r>
              <a:rPr lang="en-US" sz="1600" dirty="0"/>
              <a:t> </a:t>
            </a:r>
            <a:r>
              <a:rPr lang="en-US" sz="1600" dirty="0" err="1"/>
              <a:t>legali</a:t>
            </a:r>
            <a:r>
              <a:rPr lang="en-US" sz="1600" dirty="0"/>
              <a:t>, </a:t>
            </a:r>
            <a:r>
              <a:rPr lang="en-US" sz="1600" dirty="0" err="1"/>
              <a:t>scritti</a:t>
            </a:r>
            <a:r>
              <a:rPr lang="en-US" sz="1600" dirty="0"/>
              <a:t> in </a:t>
            </a:r>
            <a:r>
              <a:rPr lang="en-US" sz="1600" dirty="0" err="1"/>
              <a:t>ebraico</a:t>
            </a:r>
            <a:r>
              <a:rPr lang="en-US" sz="1600" dirty="0"/>
              <a:t>, Greco, </a:t>
            </a:r>
            <a:r>
              <a:rPr lang="en-US" sz="1600" dirty="0" err="1"/>
              <a:t>aramaico</a:t>
            </a:r>
            <a:r>
              <a:rPr lang="en-US" sz="1600" dirty="0"/>
              <a:t>, </a:t>
            </a:r>
            <a:r>
              <a:rPr lang="en-US" sz="1600" dirty="0" err="1"/>
              <a:t>lungo</a:t>
            </a:r>
            <a:r>
              <a:rPr lang="en-US" sz="1600" dirty="0"/>
              <a:t> </a:t>
            </a:r>
            <a:r>
              <a:rPr lang="en-US" sz="1600" dirty="0" err="1"/>
              <a:t>mille</a:t>
            </a:r>
            <a:r>
              <a:rPr lang="en-US" sz="1600" dirty="0"/>
              <a:t> </a:t>
            </a:r>
            <a:r>
              <a:rPr lang="en-US" sz="1600" dirty="0" err="1"/>
              <a:t>anni</a:t>
            </a:r>
            <a:r>
              <a:rPr lang="en-US" sz="1600" dirty="0"/>
              <a:t> di </a:t>
            </a:r>
            <a:r>
              <a:rPr lang="en-US" sz="1600" dirty="0" err="1"/>
              <a:t>storia</a:t>
            </a:r>
            <a:endParaRPr lang="en-US" sz="1600" dirty="0"/>
          </a:p>
          <a:p>
            <a:r>
              <a:rPr lang="en-US" sz="1600" dirty="0"/>
              <a:t>NT: Libri per </a:t>
            </a:r>
            <a:r>
              <a:rPr lang="en-US" sz="1600" dirty="0" err="1"/>
              <a:t>ebrei</a:t>
            </a:r>
            <a:r>
              <a:rPr lang="en-US" sz="1600" dirty="0"/>
              <a:t> e per </a:t>
            </a:r>
            <a:r>
              <a:rPr lang="en-US" sz="1600" dirty="0" err="1"/>
              <a:t>pagani</a:t>
            </a:r>
            <a:r>
              <a:rPr lang="en-US" sz="1600" dirty="0"/>
              <a:t>, </a:t>
            </a:r>
            <a:r>
              <a:rPr lang="en-US" sz="1600" dirty="0" err="1"/>
              <a:t>biografie</a:t>
            </a:r>
            <a:r>
              <a:rPr lang="en-US" sz="1600" dirty="0"/>
              <a:t> </a:t>
            </a:r>
            <a:r>
              <a:rPr lang="en-US" sz="1600" dirty="0" err="1"/>
              <a:t>popolari</a:t>
            </a:r>
            <a:r>
              <a:rPr lang="en-US" sz="1600" dirty="0"/>
              <a:t>, </a:t>
            </a:r>
            <a:r>
              <a:rPr lang="en-US" sz="1600" dirty="0" err="1"/>
              <a:t>lettere</a:t>
            </a:r>
            <a:r>
              <a:rPr lang="en-US" sz="1600" dirty="0"/>
              <a:t>, </a:t>
            </a:r>
            <a:r>
              <a:rPr lang="en-US" sz="1600" dirty="0" err="1"/>
              <a:t>omelie</a:t>
            </a:r>
            <a:r>
              <a:rPr lang="en-US" sz="1600" dirty="0"/>
              <a:t>, </a:t>
            </a:r>
            <a:r>
              <a:rPr lang="en-US" sz="1600" dirty="0" err="1"/>
              <a:t>apocalissi</a:t>
            </a:r>
            <a:r>
              <a:rPr lang="en-US" sz="1600" dirty="0"/>
              <a:t> in circa 70 </a:t>
            </a:r>
            <a:r>
              <a:rPr lang="en-US" sz="1600" dirty="0" err="1"/>
              <a:t>anni</a:t>
            </a:r>
            <a:r>
              <a:rPr lang="en-US" sz="1600" dirty="0"/>
              <a:t>. </a:t>
            </a:r>
          </a:p>
          <a:p>
            <a:endParaRPr lang="en-US" sz="1600" dirty="0"/>
          </a:p>
          <a:p>
            <a:endParaRPr lang="en-US" sz="1600" dirty="0"/>
          </a:p>
        </p:txBody>
      </p:sp>
      <p:pic>
        <p:nvPicPr>
          <p:cNvPr id="8" name="Segnaposto contenuto 4">
            <a:extLst>
              <a:ext uri="{FF2B5EF4-FFF2-40B4-BE49-F238E27FC236}">
                <a16:creationId xmlns:a16="http://schemas.microsoft.com/office/drawing/2014/main" id="{21DD6CF5-1A39-4CEF-98DE-956D3B639F52}"/>
              </a:ext>
            </a:extLst>
          </p:cNvPr>
          <p:cNvPicPr>
            <a:picLocks noChangeAspect="1"/>
          </p:cNvPicPr>
          <p:nvPr/>
        </p:nvPicPr>
        <p:blipFill>
          <a:blip r:embed="rId3"/>
          <a:stretch>
            <a:fillRect/>
          </a:stretch>
        </p:blipFill>
        <p:spPr>
          <a:xfrm>
            <a:off x="5262033" y="1340027"/>
            <a:ext cx="6240990" cy="374459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3048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Esperienza della fede</a:t>
            </a:r>
          </a:p>
        </p:txBody>
      </p:sp>
      <p:sp>
        <p:nvSpPr>
          <p:cNvPr id="3" name="Segnaposto contenuto 2"/>
          <p:cNvSpPr>
            <a:spLocks noGrp="1"/>
          </p:cNvSpPr>
          <p:nvPr>
            <p:ph idx="1"/>
          </p:nvPr>
        </p:nvSpPr>
        <p:spPr/>
        <p:txBody>
          <a:bodyPr>
            <a:normAutofit/>
          </a:bodyPr>
          <a:lstStyle/>
          <a:p>
            <a:r>
              <a:rPr lang="it-IT" sz="3200" dirty="0"/>
              <a:t>Il mondo del testo biblico è l’esperienza del Dio di Israele che si compie nel mistero pasquale di Cristo e che vuole comunicarsi al suo lettore.</a:t>
            </a:r>
          </a:p>
          <a:p>
            <a:r>
              <a:rPr lang="it-IT" sz="3200" dirty="0"/>
              <a:t>Questa esperienza è vissuta da uomini e comunicata attraverso parole umane</a:t>
            </a:r>
          </a:p>
        </p:txBody>
      </p:sp>
    </p:spTree>
    <p:extLst>
      <p:ext uri="{BB962C8B-B14F-4D97-AF65-F5344CB8AC3E}">
        <p14:creationId xmlns:p14="http://schemas.microsoft.com/office/powerpoint/2010/main" val="24257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Definizione</a:t>
            </a:r>
          </a:p>
        </p:txBody>
      </p:sp>
      <p:sp>
        <p:nvSpPr>
          <p:cNvPr id="3" name="Segnaposto contenuto 2"/>
          <p:cNvSpPr>
            <a:spLocks noGrp="1"/>
          </p:cNvSpPr>
          <p:nvPr>
            <p:ph idx="1"/>
          </p:nvPr>
        </p:nvSpPr>
        <p:spPr/>
        <p:txBody>
          <a:bodyPr>
            <a:normAutofit/>
          </a:bodyPr>
          <a:lstStyle/>
          <a:p>
            <a:pPr marL="0" indent="0">
              <a:buNone/>
            </a:pPr>
            <a:r>
              <a:rPr lang="it-IT" sz="3600" dirty="0"/>
              <a:t>la Bibbia è: </a:t>
            </a:r>
          </a:p>
          <a:p>
            <a:pPr marL="0" indent="0">
              <a:buNone/>
            </a:pPr>
            <a:r>
              <a:rPr lang="it-IT" sz="3600" dirty="0"/>
              <a:t>Parola di Dio </a:t>
            </a:r>
          </a:p>
          <a:p>
            <a:pPr marL="0" indent="0">
              <a:buNone/>
            </a:pPr>
            <a:r>
              <a:rPr lang="it-IT" sz="3600" b="1" dirty="0"/>
              <a:t>in</a:t>
            </a:r>
            <a:r>
              <a:rPr lang="it-IT" sz="3600" dirty="0"/>
              <a:t> </a:t>
            </a:r>
          </a:p>
          <a:p>
            <a:pPr marL="0" indent="0">
              <a:buNone/>
            </a:pPr>
            <a:r>
              <a:rPr lang="it-IT" sz="3600" dirty="0"/>
              <a:t>parole umane.</a:t>
            </a:r>
          </a:p>
        </p:txBody>
      </p:sp>
    </p:spTree>
    <p:extLst>
      <p:ext uri="{BB962C8B-B14F-4D97-AF65-F5344CB8AC3E}">
        <p14:creationId xmlns:p14="http://schemas.microsoft.com/office/powerpoint/2010/main" val="252209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Inerranza della Scrittura</a:t>
            </a:r>
          </a:p>
        </p:txBody>
      </p:sp>
      <p:sp>
        <p:nvSpPr>
          <p:cNvPr id="3" name="Segnaposto contenuto 2"/>
          <p:cNvSpPr>
            <a:spLocks noGrp="1"/>
          </p:cNvSpPr>
          <p:nvPr>
            <p:ph idx="1"/>
          </p:nvPr>
        </p:nvSpPr>
        <p:spPr/>
        <p:txBody>
          <a:bodyPr>
            <a:normAutofit/>
          </a:bodyPr>
          <a:lstStyle/>
          <a:p>
            <a:pPr marL="0" indent="0">
              <a:buNone/>
            </a:pPr>
            <a:r>
              <a:rPr lang="it-IT" sz="3200" dirty="0"/>
              <a:t>Dentro alle parole umane della Bibbia non emerge una verità scientifica o storica e nemmeno semplicemente morale, ma una verità salvifica, ossia una verità per la nostra salvezza </a:t>
            </a:r>
          </a:p>
        </p:txBody>
      </p:sp>
    </p:spTree>
    <p:extLst>
      <p:ext uri="{BB962C8B-B14F-4D97-AF65-F5344CB8AC3E}">
        <p14:creationId xmlns:p14="http://schemas.microsoft.com/office/powerpoint/2010/main" val="37484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ss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373</TotalTime>
  <Words>405</Words>
  <Application>Microsoft Macintosh PowerPoint</Application>
  <PresentationFormat>Widescreen</PresentationFormat>
  <Paragraphs>36</Paragraphs>
  <Slides>14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Arial</vt:lpstr>
      <vt:lpstr>Corbel</vt:lpstr>
      <vt:lpstr>Parallasse</vt:lpstr>
      <vt:lpstr>Bibbia come Parola di Dio</vt:lpstr>
      <vt:lpstr>Dei Verbum 13</vt:lpstr>
      <vt:lpstr>Cos’è un libro?</vt:lpstr>
      <vt:lpstr>Solo informazione?</vt:lpstr>
      <vt:lpstr>Aspetto retorico del libro</vt:lpstr>
      <vt:lpstr>La Bibbia, un insieme di tanti libri!</vt:lpstr>
      <vt:lpstr>Esperienza della fede</vt:lpstr>
      <vt:lpstr>Definizione</vt:lpstr>
      <vt:lpstr>Inerranza della Scrittura</vt:lpstr>
      <vt:lpstr>Galileo Galilei</vt:lpstr>
      <vt:lpstr>Analogia tra Cristo e le Scritture</vt:lpstr>
      <vt:lpstr>Romano Guardini </vt:lpstr>
      <vt:lpstr>Esempio: Gn 1-2</vt:lpstr>
      <vt:lpstr>Metodo di interpretazione adeguato alla Bibbia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Bibbia come Parola di Dio</dc:title>
  <dc:creator>HP</dc:creator>
  <cp:lastModifiedBy>Davide Arcangeli</cp:lastModifiedBy>
  <cp:revision>2</cp:revision>
  <dcterms:created xsi:type="dcterms:W3CDTF">2018-10-04T10:15:52Z</dcterms:created>
  <dcterms:modified xsi:type="dcterms:W3CDTF">2021-10-07T10:13:48Z</dcterms:modified>
</cp:coreProperties>
</file>