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8" r:id="rId5"/>
    <p:sldId id="259" r:id="rId6"/>
    <p:sldId id="261" r:id="rId7"/>
    <p:sldId id="262" r:id="rId8"/>
    <p:sldId id="263" r:id="rId9"/>
    <p:sldId id="264" r:id="rId10"/>
    <p:sldId id="265" r:id="rId11"/>
    <p:sldId id="266" r:id="rId12"/>
    <p:sldId id="267" r:id="rId13"/>
    <p:sldId id="275" r:id="rId14"/>
    <p:sldId id="276" r:id="rId15"/>
    <p:sldId id="268" r:id="rId16"/>
    <p:sldId id="270" r:id="rId17"/>
    <p:sldId id="269" r:id="rId18"/>
    <p:sldId id="271" r:id="rId19"/>
    <p:sldId id="272" r:id="rId20"/>
    <p:sldId id="273" r:id="rId21"/>
    <p:sldId id="274" r:id="rId22"/>
    <p:sldId id="277" r:id="rId23"/>
    <p:sldId id="280" r:id="rId24"/>
    <p:sldId id="279"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49" autoAdjust="0"/>
    <p:restoredTop sz="94660"/>
  </p:normalViewPr>
  <p:slideViewPr>
    <p:cSldViewPr snapToGrid="0">
      <p:cViewPr varScale="1">
        <p:scale>
          <a:sx n="72" d="100"/>
          <a:sy n="72" d="100"/>
        </p:scale>
        <p:origin x="64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75E420-9716-4E04-8B30-5DED7165FB4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8A1A10B2-9CFE-4F33-9071-7673584B0F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D7927F2-9B2E-49BB-B7C4-813F752F89EB}"/>
              </a:ext>
            </a:extLst>
          </p:cNvPr>
          <p:cNvSpPr>
            <a:spLocks noGrp="1"/>
          </p:cNvSpPr>
          <p:nvPr>
            <p:ph type="dt" sz="half" idx="10"/>
          </p:nvPr>
        </p:nvSpPr>
        <p:spPr/>
        <p:txBody>
          <a:bodyPr/>
          <a:lstStyle/>
          <a:p>
            <a:fld id="{5D9F2E30-088B-484C-93C2-B94EF77C9539}" type="datetimeFigureOut">
              <a:rPr lang="it-IT" smtClean="0"/>
              <a:t>21/04/2021</a:t>
            </a:fld>
            <a:endParaRPr lang="it-IT"/>
          </a:p>
        </p:txBody>
      </p:sp>
      <p:sp>
        <p:nvSpPr>
          <p:cNvPr id="5" name="Segnaposto piè di pagina 4">
            <a:extLst>
              <a:ext uri="{FF2B5EF4-FFF2-40B4-BE49-F238E27FC236}">
                <a16:creationId xmlns:a16="http://schemas.microsoft.com/office/drawing/2014/main" id="{B5518295-52BC-4D14-9187-F827C213940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06398AE-9F55-4196-9DC8-BE8CD246B067}"/>
              </a:ext>
            </a:extLst>
          </p:cNvPr>
          <p:cNvSpPr>
            <a:spLocks noGrp="1"/>
          </p:cNvSpPr>
          <p:nvPr>
            <p:ph type="sldNum" sz="quarter" idx="12"/>
          </p:nvPr>
        </p:nvSpPr>
        <p:spPr/>
        <p:txBody>
          <a:bodyPr/>
          <a:lstStyle/>
          <a:p>
            <a:fld id="{27167781-B6D1-4A78-8DBB-2EF0310F1560}" type="slidenum">
              <a:rPr lang="it-IT" smtClean="0"/>
              <a:t>‹N›</a:t>
            </a:fld>
            <a:endParaRPr lang="it-IT"/>
          </a:p>
        </p:txBody>
      </p:sp>
    </p:spTree>
    <p:extLst>
      <p:ext uri="{BB962C8B-B14F-4D97-AF65-F5344CB8AC3E}">
        <p14:creationId xmlns:p14="http://schemas.microsoft.com/office/powerpoint/2010/main" val="4047438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77FE55-64C9-4627-BBD1-2A39B4FA999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EF4FB2C-954D-47CD-A332-81DCB4E62EC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50C9864-F27E-482F-8ED9-DDF5C3B98F32}"/>
              </a:ext>
            </a:extLst>
          </p:cNvPr>
          <p:cNvSpPr>
            <a:spLocks noGrp="1"/>
          </p:cNvSpPr>
          <p:nvPr>
            <p:ph type="dt" sz="half" idx="10"/>
          </p:nvPr>
        </p:nvSpPr>
        <p:spPr/>
        <p:txBody>
          <a:bodyPr/>
          <a:lstStyle/>
          <a:p>
            <a:fld id="{5D9F2E30-088B-484C-93C2-B94EF77C9539}" type="datetimeFigureOut">
              <a:rPr lang="it-IT" smtClean="0"/>
              <a:t>21/04/2021</a:t>
            </a:fld>
            <a:endParaRPr lang="it-IT"/>
          </a:p>
        </p:txBody>
      </p:sp>
      <p:sp>
        <p:nvSpPr>
          <p:cNvPr id="5" name="Segnaposto piè di pagina 4">
            <a:extLst>
              <a:ext uri="{FF2B5EF4-FFF2-40B4-BE49-F238E27FC236}">
                <a16:creationId xmlns:a16="http://schemas.microsoft.com/office/drawing/2014/main" id="{A70B444E-71F9-424E-9225-8B898ADF5BC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1A99DCE-CA95-4F87-8656-8C3C76304A63}"/>
              </a:ext>
            </a:extLst>
          </p:cNvPr>
          <p:cNvSpPr>
            <a:spLocks noGrp="1"/>
          </p:cNvSpPr>
          <p:nvPr>
            <p:ph type="sldNum" sz="quarter" idx="12"/>
          </p:nvPr>
        </p:nvSpPr>
        <p:spPr/>
        <p:txBody>
          <a:bodyPr/>
          <a:lstStyle/>
          <a:p>
            <a:fld id="{27167781-B6D1-4A78-8DBB-2EF0310F1560}" type="slidenum">
              <a:rPr lang="it-IT" smtClean="0"/>
              <a:t>‹N›</a:t>
            </a:fld>
            <a:endParaRPr lang="it-IT"/>
          </a:p>
        </p:txBody>
      </p:sp>
    </p:spTree>
    <p:extLst>
      <p:ext uri="{BB962C8B-B14F-4D97-AF65-F5344CB8AC3E}">
        <p14:creationId xmlns:p14="http://schemas.microsoft.com/office/powerpoint/2010/main" val="2221468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3F578A09-4C19-4310-B21F-8ACD3FF030F8}"/>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797F4C2-527D-4419-B87F-B5B868755D65}"/>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6A9085C-53E9-4F47-AD38-032BEB5A65C0}"/>
              </a:ext>
            </a:extLst>
          </p:cNvPr>
          <p:cNvSpPr>
            <a:spLocks noGrp="1"/>
          </p:cNvSpPr>
          <p:nvPr>
            <p:ph type="dt" sz="half" idx="10"/>
          </p:nvPr>
        </p:nvSpPr>
        <p:spPr/>
        <p:txBody>
          <a:bodyPr/>
          <a:lstStyle/>
          <a:p>
            <a:fld id="{5D9F2E30-088B-484C-93C2-B94EF77C9539}" type="datetimeFigureOut">
              <a:rPr lang="it-IT" smtClean="0"/>
              <a:t>21/04/2021</a:t>
            </a:fld>
            <a:endParaRPr lang="it-IT"/>
          </a:p>
        </p:txBody>
      </p:sp>
      <p:sp>
        <p:nvSpPr>
          <p:cNvPr id="5" name="Segnaposto piè di pagina 4">
            <a:extLst>
              <a:ext uri="{FF2B5EF4-FFF2-40B4-BE49-F238E27FC236}">
                <a16:creationId xmlns:a16="http://schemas.microsoft.com/office/drawing/2014/main" id="{2569C702-A447-42F3-9C47-405CD5AB2B0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D2BE889-ADB0-4DE2-8A8F-809917B099AC}"/>
              </a:ext>
            </a:extLst>
          </p:cNvPr>
          <p:cNvSpPr>
            <a:spLocks noGrp="1"/>
          </p:cNvSpPr>
          <p:nvPr>
            <p:ph type="sldNum" sz="quarter" idx="12"/>
          </p:nvPr>
        </p:nvSpPr>
        <p:spPr/>
        <p:txBody>
          <a:bodyPr/>
          <a:lstStyle/>
          <a:p>
            <a:fld id="{27167781-B6D1-4A78-8DBB-2EF0310F1560}" type="slidenum">
              <a:rPr lang="it-IT" smtClean="0"/>
              <a:t>‹N›</a:t>
            </a:fld>
            <a:endParaRPr lang="it-IT"/>
          </a:p>
        </p:txBody>
      </p:sp>
    </p:spTree>
    <p:extLst>
      <p:ext uri="{BB962C8B-B14F-4D97-AF65-F5344CB8AC3E}">
        <p14:creationId xmlns:p14="http://schemas.microsoft.com/office/powerpoint/2010/main" val="1205947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9FDF7E-5D45-4654-B558-D99BE3677D7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7CD3718-1E25-473D-9F8B-63D9659E306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2A31262-D5E7-455D-9B3D-21EDE63F1EDE}"/>
              </a:ext>
            </a:extLst>
          </p:cNvPr>
          <p:cNvSpPr>
            <a:spLocks noGrp="1"/>
          </p:cNvSpPr>
          <p:nvPr>
            <p:ph type="dt" sz="half" idx="10"/>
          </p:nvPr>
        </p:nvSpPr>
        <p:spPr/>
        <p:txBody>
          <a:bodyPr/>
          <a:lstStyle/>
          <a:p>
            <a:fld id="{5D9F2E30-088B-484C-93C2-B94EF77C9539}" type="datetimeFigureOut">
              <a:rPr lang="it-IT" smtClean="0"/>
              <a:t>21/04/2021</a:t>
            </a:fld>
            <a:endParaRPr lang="it-IT"/>
          </a:p>
        </p:txBody>
      </p:sp>
      <p:sp>
        <p:nvSpPr>
          <p:cNvPr id="5" name="Segnaposto piè di pagina 4">
            <a:extLst>
              <a:ext uri="{FF2B5EF4-FFF2-40B4-BE49-F238E27FC236}">
                <a16:creationId xmlns:a16="http://schemas.microsoft.com/office/drawing/2014/main" id="{FA0D0A8D-3277-4D51-901D-8DD7F2D3BE8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57C1455-E77E-4662-8A83-E46BF69E44F6}"/>
              </a:ext>
            </a:extLst>
          </p:cNvPr>
          <p:cNvSpPr>
            <a:spLocks noGrp="1"/>
          </p:cNvSpPr>
          <p:nvPr>
            <p:ph type="sldNum" sz="quarter" idx="12"/>
          </p:nvPr>
        </p:nvSpPr>
        <p:spPr/>
        <p:txBody>
          <a:bodyPr/>
          <a:lstStyle/>
          <a:p>
            <a:fld id="{27167781-B6D1-4A78-8DBB-2EF0310F1560}" type="slidenum">
              <a:rPr lang="it-IT" smtClean="0"/>
              <a:t>‹N›</a:t>
            </a:fld>
            <a:endParaRPr lang="it-IT"/>
          </a:p>
        </p:txBody>
      </p:sp>
    </p:spTree>
    <p:extLst>
      <p:ext uri="{BB962C8B-B14F-4D97-AF65-F5344CB8AC3E}">
        <p14:creationId xmlns:p14="http://schemas.microsoft.com/office/powerpoint/2010/main" val="108777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74255B-9B22-46A9-9725-98132C9E249E}"/>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98F1559-453D-43C4-B5DE-90F1BD3680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37874D35-A931-4F1D-830E-0F90C7D32903}"/>
              </a:ext>
            </a:extLst>
          </p:cNvPr>
          <p:cNvSpPr>
            <a:spLocks noGrp="1"/>
          </p:cNvSpPr>
          <p:nvPr>
            <p:ph type="dt" sz="half" idx="10"/>
          </p:nvPr>
        </p:nvSpPr>
        <p:spPr/>
        <p:txBody>
          <a:bodyPr/>
          <a:lstStyle/>
          <a:p>
            <a:fld id="{5D9F2E30-088B-484C-93C2-B94EF77C9539}" type="datetimeFigureOut">
              <a:rPr lang="it-IT" smtClean="0"/>
              <a:t>21/04/2021</a:t>
            </a:fld>
            <a:endParaRPr lang="it-IT"/>
          </a:p>
        </p:txBody>
      </p:sp>
      <p:sp>
        <p:nvSpPr>
          <p:cNvPr id="5" name="Segnaposto piè di pagina 4">
            <a:extLst>
              <a:ext uri="{FF2B5EF4-FFF2-40B4-BE49-F238E27FC236}">
                <a16:creationId xmlns:a16="http://schemas.microsoft.com/office/drawing/2014/main" id="{F3CE9AAA-48D7-434B-9AF6-AE0B2DF5C6A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3C83625-19B7-47E1-A359-B99FAF4D4F7B}"/>
              </a:ext>
            </a:extLst>
          </p:cNvPr>
          <p:cNvSpPr>
            <a:spLocks noGrp="1"/>
          </p:cNvSpPr>
          <p:nvPr>
            <p:ph type="sldNum" sz="quarter" idx="12"/>
          </p:nvPr>
        </p:nvSpPr>
        <p:spPr/>
        <p:txBody>
          <a:bodyPr/>
          <a:lstStyle/>
          <a:p>
            <a:fld id="{27167781-B6D1-4A78-8DBB-2EF0310F1560}" type="slidenum">
              <a:rPr lang="it-IT" smtClean="0"/>
              <a:t>‹N›</a:t>
            </a:fld>
            <a:endParaRPr lang="it-IT"/>
          </a:p>
        </p:txBody>
      </p:sp>
    </p:spTree>
    <p:extLst>
      <p:ext uri="{BB962C8B-B14F-4D97-AF65-F5344CB8AC3E}">
        <p14:creationId xmlns:p14="http://schemas.microsoft.com/office/powerpoint/2010/main" val="1076106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286D4C-1AB3-4886-B07C-BD3E23C9859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55803BA-41C7-4C1F-99CB-DC513BC432C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FAD2D13-4A8C-47D3-BC0A-C6EF4054B57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5328FDB8-411C-41F6-8039-D00414B02C6D}"/>
              </a:ext>
            </a:extLst>
          </p:cNvPr>
          <p:cNvSpPr>
            <a:spLocks noGrp="1"/>
          </p:cNvSpPr>
          <p:nvPr>
            <p:ph type="dt" sz="half" idx="10"/>
          </p:nvPr>
        </p:nvSpPr>
        <p:spPr/>
        <p:txBody>
          <a:bodyPr/>
          <a:lstStyle/>
          <a:p>
            <a:fld id="{5D9F2E30-088B-484C-93C2-B94EF77C9539}" type="datetimeFigureOut">
              <a:rPr lang="it-IT" smtClean="0"/>
              <a:t>21/04/2021</a:t>
            </a:fld>
            <a:endParaRPr lang="it-IT"/>
          </a:p>
        </p:txBody>
      </p:sp>
      <p:sp>
        <p:nvSpPr>
          <p:cNvPr id="6" name="Segnaposto piè di pagina 5">
            <a:extLst>
              <a:ext uri="{FF2B5EF4-FFF2-40B4-BE49-F238E27FC236}">
                <a16:creationId xmlns:a16="http://schemas.microsoft.com/office/drawing/2014/main" id="{4D588DF6-AB6A-49FF-B594-BEBB72BCDF4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B281D97-6231-46EF-B0FA-3F971FA564CC}"/>
              </a:ext>
            </a:extLst>
          </p:cNvPr>
          <p:cNvSpPr>
            <a:spLocks noGrp="1"/>
          </p:cNvSpPr>
          <p:nvPr>
            <p:ph type="sldNum" sz="quarter" idx="12"/>
          </p:nvPr>
        </p:nvSpPr>
        <p:spPr/>
        <p:txBody>
          <a:bodyPr/>
          <a:lstStyle/>
          <a:p>
            <a:fld id="{27167781-B6D1-4A78-8DBB-2EF0310F1560}" type="slidenum">
              <a:rPr lang="it-IT" smtClean="0"/>
              <a:t>‹N›</a:t>
            </a:fld>
            <a:endParaRPr lang="it-IT"/>
          </a:p>
        </p:txBody>
      </p:sp>
    </p:spTree>
    <p:extLst>
      <p:ext uri="{BB962C8B-B14F-4D97-AF65-F5344CB8AC3E}">
        <p14:creationId xmlns:p14="http://schemas.microsoft.com/office/powerpoint/2010/main" val="1541633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EED30F-AA3C-42AB-956F-9DAEA7AB1C39}"/>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8F70B82-BD1A-48C0-AF8D-AD31A20266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9DA2F9B-EE70-459A-B4E5-EC7E89D3F3E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72AC033A-6D73-4C5F-98F4-1F60D8F098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F1E0526-0F17-41E0-B0E5-0C66E14BEA8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F04216ED-D642-4A60-922B-18E808E1DDE6}"/>
              </a:ext>
            </a:extLst>
          </p:cNvPr>
          <p:cNvSpPr>
            <a:spLocks noGrp="1"/>
          </p:cNvSpPr>
          <p:nvPr>
            <p:ph type="dt" sz="half" idx="10"/>
          </p:nvPr>
        </p:nvSpPr>
        <p:spPr/>
        <p:txBody>
          <a:bodyPr/>
          <a:lstStyle/>
          <a:p>
            <a:fld id="{5D9F2E30-088B-484C-93C2-B94EF77C9539}" type="datetimeFigureOut">
              <a:rPr lang="it-IT" smtClean="0"/>
              <a:t>21/04/2021</a:t>
            </a:fld>
            <a:endParaRPr lang="it-IT"/>
          </a:p>
        </p:txBody>
      </p:sp>
      <p:sp>
        <p:nvSpPr>
          <p:cNvPr id="8" name="Segnaposto piè di pagina 7">
            <a:extLst>
              <a:ext uri="{FF2B5EF4-FFF2-40B4-BE49-F238E27FC236}">
                <a16:creationId xmlns:a16="http://schemas.microsoft.com/office/drawing/2014/main" id="{81BEA810-DD07-472F-83D0-DA38832C1BAB}"/>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ED6BFB9-089E-4A34-AFA3-A26171F10B82}"/>
              </a:ext>
            </a:extLst>
          </p:cNvPr>
          <p:cNvSpPr>
            <a:spLocks noGrp="1"/>
          </p:cNvSpPr>
          <p:nvPr>
            <p:ph type="sldNum" sz="quarter" idx="12"/>
          </p:nvPr>
        </p:nvSpPr>
        <p:spPr/>
        <p:txBody>
          <a:bodyPr/>
          <a:lstStyle/>
          <a:p>
            <a:fld id="{27167781-B6D1-4A78-8DBB-2EF0310F1560}" type="slidenum">
              <a:rPr lang="it-IT" smtClean="0"/>
              <a:t>‹N›</a:t>
            </a:fld>
            <a:endParaRPr lang="it-IT"/>
          </a:p>
        </p:txBody>
      </p:sp>
    </p:spTree>
    <p:extLst>
      <p:ext uri="{BB962C8B-B14F-4D97-AF65-F5344CB8AC3E}">
        <p14:creationId xmlns:p14="http://schemas.microsoft.com/office/powerpoint/2010/main" val="1291964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F437E0-CE55-43C5-97EC-10E521B1DEFA}"/>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5EC6487-81AD-439F-9AFD-8865A0DFF181}"/>
              </a:ext>
            </a:extLst>
          </p:cNvPr>
          <p:cNvSpPr>
            <a:spLocks noGrp="1"/>
          </p:cNvSpPr>
          <p:nvPr>
            <p:ph type="dt" sz="half" idx="10"/>
          </p:nvPr>
        </p:nvSpPr>
        <p:spPr/>
        <p:txBody>
          <a:bodyPr/>
          <a:lstStyle/>
          <a:p>
            <a:fld id="{5D9F2E30-088B-484C-93C2-B94EF77C9539}" type="datetimeFigureOut">
              <a:rPr lang="it-IT" smtClean="0"/>
              <a:t>21/04/2021</a:t>
            </a:fld>
            <a:endParaRPr lang="it-IT"/>
          </a:p>
        </p:txBody>
      </p:sp>
      <p:sp>
        <p:nvSpPr>
          <p:cNvPr id="4" name="Segnaposto piè di pagina 3">
            <a:extLst>
              <a:ext uri="{FF2B5EF4-FFF2-40B4-BE49-F238E27FC236}">
                <a16:creationId xmlns:a16="http://schemas.microsoft.com/office/drawing/2014/main" id="{A97AEC61-F855-4291-BD7D-01AFB477600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28949D66-ACFB-4CC3-93B6-A26383C21375}"/>
              </a:ext>
            </a:extLst>
          </p:cNvPr>
          <p:cNvSpPr>
            <a:spLocks noGrp="1"/>
          </p:cNvSpPr>
          <p:nvPr>
            <p:ph type="sldNum" sz="quarter" idx="12"/>
          </p:nvPr>
        </p:nvSpPr>
        <p:spPr/>
        <p:txBody>
          <a:bodyPr/>
          <a:lstStyle/>
          <a:p>
            <a:fld id="{27167781-B6D1-4A78-8DBB-2EF0310F1560}" type="slidenum">
              <a:rPr lang="it-IT" smtClean="0"/>
              <a:t>‹N›</a:t>
            </a:fld>
            <a:endParaRPr lang="it-IT"/>
          </a:p>
        </p:txBody>
      </p:sp>
    </p:spTree>
    <p:extLst>
      <p:ext uri="{BB962C8B-B14F-4D97-AF65-F5344CB8AC3E}">
        <p14:creationId xmlns:p14="http://schemas.microsoft.com/office/powerpoint/2010/main" val="1741289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B41FB59-7390-4E00-99E1-553A2422F63D}"/>
              </a:ext>
            </a:extLst>
          </p:cNvPr>
          <p:cNvSpPr>
            <a:spLocks noGrp="1"/>
          </p:cNvSpPr>
          <p:nvPr>
            <p:ph type="dt" sz="half" idx="10"/>
          </p:nvPr>
        </p:nvSpPr>
        <p:spPr/>
        <p:txBody>
          <a:bodyPr/>
          <a:lstStyle/>
          <a:p>
            <a:fld id="{5D9F2E30-088B-484C-93C2-B94EF77C9539}" type="datetimeFigureOut">
              <a:rPr lang="it-IT" smtClean="0"/>
              <a:t>21/04/2021</a:t>
            </a:fld>
            <a:endParaRPr lang="it-IT"/>
          </a:p>
        </p:txBody>
      </p:sp>
      <p:sp>
        <p:nvSpPr>
          <p:cNvPr id="3" name="Segnaposto piè di pagina 2">
            <a:extLst>
              <a:ext uri="{FF2B5EF4-FFF2-40B4-BE49-F238E27FC236}">
                <a16:creationId xmlns:a16="http://schemas.microsoft.com/office/drawing/2014/main" id="{C5E4BACC-16DE-47E2-8348-37F9806E8B9B}"/>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32E54A7C-3764-496A-8700-8047E74AA208}"/>
              </a:ext>
            </a:extLst>
          </p:cNvPr>
          <p:cNvSpPr>
            <a:spLocks noGrp="1"/>
          </p:cNvSpPr>
          <p:nvPr>
            <p:ph type="sldNum" sz="quarter" idx="12"/>
          </p:nvPr>
        </p:nvSpPr>
        <p:spPr/>
        <p:txBody>
          <a:bodyPr/>
          <a:lstStyle/>
          <a:p>
            <a:fld id="{27167781-B6D1-4A78-8DBB-2EF0310F1560}" type="slidenum">
              <a:rPr lang="it-IT" smtClean="0"/>
              <a:t>‹N›</a:t>
            </a:fld>
            <a:endParaRPr lang="it-IT"/>
          </a:p>
        </p:txBody>
      </p:sp>
    </p:spTree>
    <p:extLst>
      <p:ext uri="{BB962C8B-B14F-4D97-AF65-F5344CB8AC3E}">
        <p14:creationId xmlns:p14="http://schemas.microsoft.com/office/powerpoint/2010/main" val="601849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DB62BF-70EA-4C49-BE7D-AFB109BDDA5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3ABE62E-ED15-48B6-A448-CBF5C52C64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3948F5C-BAD3-4CF3-BDA0-2457340088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FAC5DA8-A8B9-4D1D-B981-E512CE7318C6}"/>
              </a:ext>
            </a:extLst>
          </p:cNvPr>
          <p:cNvSpPr>
            <a:spLocks noGrp="1"/>
          </p:cNvSpPr>
          <p:nvPr>
            <p:ph type="dt" sz="half" idx="10"/>
          </p:nvPr>
        </p:nvSpPr>
        <p:spPr/>
        <p:txBody>
          <a:bodyPr/>
          <a:lstStyle/>
          <a:p>
            <a:fld id="{5D9F2E30-088B-484C-93C2-B94EF77C9539}" type="datetimeFigureOut">
              <a:rPr lang="it-IT" smtClean="0"/>
              <a:t>21/04/2021</a:t>
            </a:fld>
            <a:endParaRPr lang="it-IT"/>
          </a:p>
        </p:txBody>
      </p:sp>
      <p:sp>
        <p:nvSpPr>
          <p:cNvPr id="6" name="Segnaposto piè di pagina 5">
            <a:extLst>
              <a:ext uri="{FF2B5EF4-FFF2-40B4-BE49-F238E27FC236}">
                <a16:creationId xmlns:a16="http://schemas.microsoft.com/office/drawing/2014/main" id="{AC0417B1-FC5B-4A58-AEF6-1B90EFEC2A2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DBD44A5-6BE6-4225-8757-C2E00C6577B3}"/>
              </a:ext>
            </a:extLst>
          </p:cNvPr>
          <p:cNvSpPr>
            <a:spLocks noGrp="1"/>
          </p:cNvSpPr>
          <p:nvPr>
            <p:ph type="sldNum" sz="quarter" idx="12"/>
          </p:nvPr>
        </p:nvSpPr>
        <p:spPr/>
        <p:txBody>
          <a:bodyPr/>
          <a:lstStyle/>
          <a:p>
            <a:fld id="{27167781-B6D1-4A78-8DBB-2EF0310F1560}" type="slidenum">
              <a:rPr lang="it-IT" smtClean="0"/>
              <a:t>‹N›</a:t>
            </a:fld>
            <a:endParaRPr lang="it-IT"/>
          </a:p>
        </p:txBody>
      </p:sp>
    </p:spTree>
    <p:extLst>
      <p:ext uri="{BB962C8B-B14F-4D97-AF65-F5344CB8AC3E}">
        <p14:creationId xmlns:p14="http://schemas.microsoft.com/office/powerpoint/2010/main" val="3542863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1C372A-0BCD-4AF6-AAA8-A3ADF1EBC1E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B91ABDE-A7F2-4AD3-9343-8B76C0196A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F10C12B-F784-4643-ADC3-565EDD6315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A37D46E-AAAA-46DD-B55A-E08885A4C1B7}"/>
              </a:ext>
            </a:extLst>
          </p:cNvPr>
          <p:cNvSpPr>
            <a:spLocks noGrp="1"/>
          </p:cNvSpPr>
          <p:nvPr>
            <p:ph type="dt" sz="half" idx="10"/>
          </p:nvPr>
        </p:nvSpPr>
        <p:spPr/>
        <p:txBody>
          <a:bodyPr/>
          <a:lstStyle/>
          <a:p>
            <a:fld id="{5D9F2E30-088B-484C-93C2-B94EF77C9539}" type="datetimeFigureOut">
              <a:rPr lang="it-IT" smtClean="0"/>
              <a:t>21/04/2021</a:t>
            </a:fld>
            <a:endParaRPr lang="it-IT"/>
          </a:p>
        </p:txBody>
      </p:sp>
      <p:sp>
        <p:nvSpPr>
          <p:cNvPr id="6" name="Segnaposto piè di pagina 5">
            <a:extLst>
              <a:ext uri="{FF2B5EF4-FFF2-40B4-BE49-F238E27FC236}">
                <a16:creationId xmlns:a16="http://schemas.microsoft.com/office/drawing/2014/main" id="{B491018D-9CE0-4F44-B3F6-D0ED7849AF8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C00D543-355E-470F-906F-C447A53B97CA}"/>
              </a:ext>
            </a:extLst>
          </p:cNvPr>
          <p:cNvSpPr>
            <a:spLocks noGrp="1"/>
          </p:cNvSpPr>
          <p:nvPr>
            <p:ph type="sldNum" sz="quarter" idx="12"/>
          </p:nvPr>
        </p:nvSpPr>
        <p:spPr/>
        <p:txBody>
          <a:bodyPr/>
          <a:lstStyle/>
          <a:p>
            <a:fld id="{27167781-B6D1-4A78-8DBB-2EF0310F1560}" type="slidenum">
              <a:rPr lang="it-IT" smtClean="0"/>
              <a:t>‹N›</a:t>
            </a:fld>
            <a:endParaRPr lang="it-IT"/>
          </a:p>
        </p:txBody>
      </p:sp>
    </p:spTree>
    <p:extLst>
      <p:ext uri="{BB962C8B-B14F-4D97-AF65-F5344CB8AC3E}">
        <p14:creationId xmlns:p14="http://schemas.microsoft.com/office/powerpoint/2010/main" val="2874472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2864F79-1B22-45EA-A499-26C53DE0E9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587CA59-5712-4A5E-A0EA-0E427B13EB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3598AEA-6307-4708-9AAE-DC34918B30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9F2E30-088B-484C-93C2-B94EF77C9539}" type="datetimeFigureOut">
              <a:rPr lang="it-IT" smtClean="0"/>
              <a:t>21/04/2021</a:t>
            </a:fld>
            <a:endParaRPr lang="it-IT"/>
          </a:p>
        </p:txBody>
      </p:sp>
      <p:sp>
        <p:nvSpPr>
          <p:cNvPr id="5" name="Segnaposto piè di pagina 4">
            <a:extLst>
              <a:ext uri="{FF2B5EF4-FFF2-40B4-BE49-F238E27FC236}">
                <a16:creationId xmlns:a16="http://schemas.microsoft.com/office/drawing/2014/main" id="{FA1C7738-C723-4644-B917-A22BDC24B4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B81DDE77-50B1-4664-8ABE-F88ACAADB9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167781-B6D1-4A78-8DBB-2EF0310F1560}" type="slidenum">
              <a:rPr lang="it-IT" smtClean="0"/>
              <a:t>‹N›</a:t>
            </a:fld>
            <a:endParaRPr lang="it-IT"/>
          </a:p>
        </p:txBody>
      </p:sp>
    </p:spTree>
    <p:extLst>
      <p:ext uri="{BB962C8B-B14F-4D97-AF65-F5344CB8AC3E}">
        <p14:creationId xmlns:p14="http://schemas.microsoft.com/office/powerpoint/2010/main" val="7184908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 Id="rId5" Type="http://schemas.openxmlformats.org/officeDocument/2006/relationships/image" Target="../media/image68.jpeg"/><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 Id="rId5" Type="http://schemas.openxmlformats.org/officeDocument/2006/relationships/image" Target="../media/image81.jpeg"/><Relationship Id="rId4" Type="http://schemas.openxmlformats.org/officeDocument/2006/relationships/image" Target="../media/image80.jpeg"/></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 Id="rId4" Type="http://schemas.openxmlformats.org/officeDocument/2006/relationships/image" Target="../media/image84.jpeg"/></Relationships>
</file>

<file path=ppt/slides/_rels/slide3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4.xml"/><Relationship Id="rId4" Type="http://schemas.openxmlformats.org/officeDocument/2006/relationships/image" Target="../media/image87.jpeg"/></Relationships>
</file>

<file path=ppt/slides/_rels/slide3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4.xml"/><Relationship Id="rId4" Type="http://schemas.openxmlformats.org/officeDocument/2006/relationships/image" Target="../media/image90.jpeg"/></Relationships>
</file>

<file path=ppt/slides/_rels/slide3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4.xml"/><Relationship Id="rId4" Type="http://schemas.openxmlformats.org/officeDocument/2006/relationships/image" Target="../media/image93.jpeg"/></Relationships>
</file>

<file path=ppt/slides/_rels/slide3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72ECB915-4613-4DD8-B03C-EC47DB6C175E}"/>
              </a:ext>
            </a:extLst>
          </p:cNvPr>
          <p:cNvSpPr>
            <a:spLocks noGrp="1"/>
          </p:cNvSpPr>
          <p:nvPr>
            <p:ph type="title"/>
          </p:nvPr>
        </p:nvSpPr>
        <p:spPr>
          <a:xfrm>
            <a:off x="1185183" y="18254"/>
            <a:ext cx="10515600" cy="1404000"/>
          </a:xfrm>
        </p:spPr>
        <p:txBody>
          <a:bodyPr/>
          <a:lstStyle/>
          <a:p>
            <a:r>
              <a:rPr lang="it-IT" b="1" dirty="0">
                <a:latin typeface="Times New Roman" panose="02020603050405020304" pitchFamily="18" charset="0"/>
                <a:cs typeface="Times New Roman" panose="02020603050405020304" pitchFamily="18" charset="0"/>
              </a:rPr>
              <a:t>Martha C. </a:t>
            </a:r>
            <a:r>
              <a:rPr lang="it-IT" b="1" dirty="0" err="1">
                <a:latin typeface="Times New Roman" panose="02020603050405020304" pitchFamily="18" charset="0"/>
                <a:cs typeface="Times New Roman" panose="02020603050405020304" pitchFamily="18" charset="0"/>
              </a:rPr>
              <a:t>Nussbaum</a:t>
            </a:r>
            <a:r>
              <a:rPr lang="it-IT" b="1" dirty="0">
                <a:latin typeface="Times New Roman" panose="02020603050405020304" pitchFamily="18" charset="0"/>
                <a:cs typeface="Times New Roman" panose="02020603050405020304" pitchFamily="18" charset="0"/>
              </a:rPr>
              <a:t> (New York, 1947)</a:t>
            </a:r>
          </a:p>
        </p:txBody>
      </p:sp>
      <p:sp>
        <p:nvSpPr>
          <p:cNvPr id="6" name="Segnaposto contenuto 5">
            <a:extLst>
              <a:ext uri="{FF2B5EF4-FFF2-40B4-BE49-F238E27FC236}">
                <a16:creationId xmlns:a16="http://schemas.microsoft.com/office/drawing/2014/main" id="{F1F105C5-CE8E-41FC-A4A4-B745F2839895}"/>
              </a:ext>
            </a:extLst>
          </p:cNvPr>
          <p:cNvSpPr>
            <a:spLocks noGrp="1"/>
          </p:cNvSpPr>
          <p:nvPr>
            <p:ph sz="half" idx="1"/>
          </p:nvPr>
        </p:nvSpPr>
        <p:spPr>
          <a:xfrm>
            <a:off x="491217" y="1575581"/>
            <a:ext cx="5127705" cy="4601381"/>
          </a:xfrm>
        </p:spPr>
        <p:txBody>
          <a:bodyPr>
            <a:normAutofit/>
          </a:bodyPr>
          <a:lstStyle/>
          <a:p>
            <a:pPr marL="0" indent="0" algn="just">
              <a:buNone/>
            </a:pPr>
            <a:r>
              <a:rPr lang="it-IT" dirty="0">
                <a:latin typeface="Times New Roman" panose="02020603050405020304" pitchFamily="18" charset="0"/>
                <a:cs typeface="Times New Roman" panose="02020603050405020304" pitchFamily="18" charset="0"/>
              </a:rPr>
              <a:t>- Tra i più noti filosofi del nostro tempo; studiosa di filosofia antica e di problematiche morali e politiche (giustizia internazionale; modelli educativi; problematiche interculturali e di genere; disabilità; animali non-umani)</a:t>
            </a:r>
          </a:p>
          <a:p>
            <a:pPr marL="0" indent="0" algn="just">
              <a:buNone/>
            </a:pPr>
            <a:r>
              <a:rPr lang="it-IT" dirty="0">
                <a:latin typeface="Times New Roman" panose="02020603050405020304" pitchFamily="18" charset="0"/>
                <a:cs typeface="Times New Roman" panose="02020603050405020304" pitchFamily="18" charset="0"/>
              </a:rPr>
              <a:t>- La conversione all’ebraismo </a:t>
            </a:r>
          </a:p>
          <a:p>
            <a:pPr marL="0" indent="0" algn="just">
              <a:buNone/>
            </a:pPr>
            <a:r>
              <a:rPr lang="it-IT" dirty="0">
                <a:latin typeface="Times New Roman" panose="02020603050405020304" pitchFamily="18" charset="0"/>
                <a:cs typeface="Times New Roman" panose="02020603050405020304" pitchFamily="18" charset="0"/>
              </a:rPr>
              <a:t>- Ideatrice, con Amartya Sen, del </a:t>
            </a:r>
            <a:r>
              <a:rPr lang="it-IT" i="1" dirty="0">
                <a:latin typeface="Times New Roman" panose="02020603050405020304" pitchFamily="18" charset="0"/>
                <a:cs typeface="Times New Roman" panose="02020603050405020304" pitchFamily="18" charset="0"/>
              </a:rPr>
              <a:t>capability </a:t>
            </a:r>
            <a:r>
              <a:rPr lang="it-IT" i="1" dirty="0" err="1">
                <a:latin typeface="Times New Roman" panose="02020603050405020304" pitchFamily="18" charset="0"/>
                <a:cs typeface="Times New Roman" panose="02020603050405020304" pitchFamily="18" charset="0"/>
              </a:rPr>
              <a:t>approach</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(«approccio della /e capacità») </a:t>
            </a:r>
          </a:p>
          <a:p>
            <a:pPr marL="0" indent="0">
              <a:buNone/>
            </a:pPr>
            <a:endParaRPr lang="it-IT" dirty="0"/>
          </a:p>
        </p:txBody>
      </p:sp>
      <p:pic>
        <p:nvPicPr>
          <p:cNvPr id="8" name="Segnaposto contenuto 7">
            <a:extLst>
              <a:ext uri="{FF2B5EF4-FFF2-40B4-BE49-F238E27FC236}">
                <a16:creationId xmlns:a16="http://schemas.microsoft.com/office/drawing/2014/main" id="{1A05D5FD-A9A7-4804-B7E5-0B06CCD846F5}"/>
              </a:ext>
            </a:extLst>
          </p:cNvPr>
          <p:cNvPicPr>
            <a:picLocks noGrp="1" noChangeAspect="1"/>
          </p:cNvPicPr>
          <p:nvPr>
            <p:ph sz="half" idx="2"/>
          </p:nvPr>
        </p:nvPicPr>
        <p:blipFill>
          <a:blip r:embed="rId2">
            <a:lum/>
            <a:alphaModFix/>
          </a:blip>
          <a:srcRect/>
          <a:stretch>
            <a:fillRect/>
          </a:stretch>
        </p:blipFill>
        <p:spPr>
          <a:xfrm>
            <a:off x="6447985" y="2230523"/>
            <a:ext cx="5528583" cy="3096000"/>
          </a:xfrm>
          <a:prstGeom prst="rect">
            <a:avLst/>
          </a:prstGeom>
          <a:noFill/>
          <a:ln>
            <a:noFill/>
          </a:ln>
        </p:spPr>
      </p:pic>
    </p:spTree>
    <p:extLst>
      <p:ext uri="{BB962C8B-B14F-4D97-AF65-F5344CB8AC3E}">
        <p14:creationId xmlns:p14="http://schemas.microsoft.com/office/powerpoint/2010/main" val="3193755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064C1B-E924-47C9-9C3E-5255BF2E711C}"/>
              </a:ext>
            </a:extLst>
          </p:cNvPr>
          <p:cNvSpPr>
            <a:spLocks noGrp="1"/>
          </p:cNvSpPr>
          <p:nvPr>
            <p:ph type="title"/>
          </p:nvPr>
        </p:nvSpPr>
        <p:spPr>
          <a:xfrm>
            <a:off x="914400" y="218049"/>
            <a:ext cx="10515600" cy="1325563"/>
          </a:xfrm>
        </p:spPr>
        <p:txBody>
          <a:bodyPr>
            <a:noAutofit/>
          </a:bodyPr>
          <a:lstStyle/>
          <a:p>
            <a:pPr algn="ctr"/>
            <a:r>
              <a:rPr lang="it-IT" sz="3600" dirty="0">
                <a:latin typeface="Times New Roman" panose="02020603050405020304" pitchFamily="18" charset="0"/>
                <a:cs typeface="Times New Roman" panose="02020603050405020304" pitchFamily="18" charset="0"/>
              </a:rPr>
              <a:t>Le «finzioni» metodologiche di </a:t>
            </a:r>
            <a:r>
              <a:rPr lang="it-IT" sz="3600" dirty="0" err="1">
                <a:latin typeface="Times New Roman" panose="02020603050405020304" pitchFamily="18" charset="0"/>
                <a:cs typeface="Times New Roman" panose="02020603050405020304" pitchFamily="18" charset="0"/>
              </a:rPr>
              <a:t>Rawls</a:t>
            </a:r>
            <a:r>
              <a:rPr lang="it-IT" sz="3600" dirty="0">
                <a:latin typeface="Times New Roman" panose="02020603050405020304" pitchFamily="18" charset="0"/>
                <a:cs typeface="Times New Roman" panose="02020603050405020304" pitchFamily="18" charset="0"/>
              </a:rPr>
              <a:t> per stabilire i caratteri di un </a:t>
            </a:r>
            <a:r>
              <a:rPr lang="it-IT" sz="3600" i="1" dirty="0">
                <a:latin typeface="Times New Roman" panose="02020603050405020304" pitchFamily="18" charset="0"/>
                <a:cs typeface="Times New Roman" panose="02020603050405020304" pitchFamily="18" charset="0"/>
              </a:rPr>
              <a:t>società giusta</a:t>
            </a:r>
            <a:r>
              <a:rPr lang="it-IT" sz="3600" dirty="0">
                <a:latin typeface="Times New Roman" panose="02020603050405020304" pitchFamily="18" charset="0"/>
                <a:cs typeface="Times New Roman" panose="02020603050405020304" pitchFamily="18" charset="0"/>
              </a:rPr>
              <a:t>: la </a:t>
            </a:r>
            <a:r>
              <a:rPr lang="it-IT" sz="3600" i="1" dirty="0">
                <a:latin typeface="Times New Roman" panose="02020603050405020304" pitchFamily="18" charset="0"/>
                <a:cs typeface="Times New Roman" panose="02020603050405020304" pitchFamily="18" charset="0"/>
              </a:rPr>
              <a:t>posizione originaria</a:t>
            </a:r>
            <a:r>
              <a:rPr lang="it-IT" sz="3600" dirty="0">
                <a:latin typeface="Times New Roman" panose="02020603050405020304" pitchFamily="18" charset="0"/>
                <a:cs typeface="Times New Roman" panose="02020603050405020304" pitchFamily="18" charset="0"/>
              </a:rPr>
              <a:t> </a:t>
            </a:r>
            <a:br>
              <a:rPr lang="it-IT" sz="3600" dirty="0">
                <a:latin typeface="Times New Roman" panose="02020603050405020304" pitchFamily="18" charset="0"/>
                <a:cs typeface="Times New Roman" panose="02020603050405020304" pitchFamily="18" charset="0"/>
              </a:rPr>
            </a:br>
            <a:r>
              <a:rPr lang="it-IT" sz="3600" dirty="0">
                <a:latin typeface="Times New Roman" panose="02020603050405020304" pitchFamily="18" charset="0"/>
                <a:cs typeface="Times New Roman" panose="02020603050405020304" pitchFamily="18" charset="0"/>
              </a:rPr>
              <a:t>e il «velo d’ignoranza» </a:t>
            </a:r>
          </a:p>
        </p:txBody>
      </p:sp>
      <p:sp>
        <p:nvSpPr>
          <p:cNvPr id="4" name="Segnaposto contenuto 3">
            <a:extLst>
              <a:ext uri="{FF2B5EF4-FFF2-40B4-BE49-F238E27FC236}">
                <a16:creationId xmlns:a16="http://schemas.microsoft.com/office/drawing/2014/main" id="{279DB438-8827-4F33-A028-4E4EB1D8AFE5}"/>
              </a:ext>
            </a:extLst>
          </p:cNvPr>
          <p:cNvSpPr>
            <a:spLocks noGrp="1"/>
          </p:cNvSpPr>
          <p:nvPr>
            <p:ph sz="half" idx="1"/>
          </p:nvPr>
        </p:nvSpPr>
        <p:spPr>
          <a:xfrm>
            <a:off x="209844" y="1825625"/>
            <a:ext cx="5614182" cy="4814326"/>
          </a:xfrm>
        </p:spPr>
        <p:txBody>
          <a:bodyPr>
            <a:normAutofit fontScale="92500" lnSpcReduction="20000"/>
          </a:bodyPr>
          <a:lstStyle/>
          <a:p>
            <a:pPr marL="0" indent="0" algn="just">
              <a:buNone/>
            </a:pPr>
            <a:r>
              <a:rPr lang="it-IT" i="1" dirty="0">
                <a:latin typeface="Times New Roman" panose="02020603050405020304" pitchFamily="18" charset="0"/>
                <a:cs typeface="Times New Roman" panose="02020603050405020304" pitchFamily="18" charset="0"/>
              </a:rPr>
              <a:t>Immaginiamo</a:t>
            </a:r>
            <a:r>
              <a:rPr lang="it-IT" dirty="0">
                <a:latin typeface="Times New Roman" panose="02020603050405020304" pitchFamily="18" charset="0"/>
                <a:cs typeface="Times New Roman" panose="02020603050405020304" pitchFamily="18" charset="0"/>
              </a:rPr>
              <a:t> di </a:t>
            </a:r>
            <a:r>
              <a:rPr lang="it-IT" i="1" dirty="0">
                <a:latin typeface="Times New Roman" panose="02020603050405020304" pitchFamily="18" charset="0"/>
                <a:cs typeface="Times New Roman" panose="02020603050405020304" pitchFamily="18" charset="0"/>
              </a:rPr>
              <a:t>non sapere nulla </a:t>
            </a:r>
            <a:r>
              <a:rPr lang="it-IT" dirty="0">
                <a:latin typeface="Times New Roman" panose="02020603050405020304" pitchFamily="18" charset="0"/>
                <a:cs typeface="Times New Roman" panose="02020603050405020304" pitchFamily="18" charset="0"/>
              </a:rPr>
              <a:t>(come se un </a:t>
            </a:r>
            <a:r>
              <a:rPr lang="it-IT" b="1" i="1" dirty="0">
                <a:latin typeface="Times New Roman" panose="02020603050405020304" pitchFamily="18" charset="0"/>
                <a:cs typeface="Times New Roman" panose="02020603050405020304" pitchFamily="18" charset="0"/>
              </a:rPr>
              <a:t>velo</a:t>
            </a:r>
            <a:r>
              <a:rPr lang="it-IT" dirty="0">
                <a:latin typeface="Times New Roman" panose="02020603050405020304" pitchFamily="18" charset="0"/>
                <a:cs typeface="Times New Roman" panose="02020603050405020304" pitchFamily="18" charset="0"/>
              </a:rPr>
              <a:t> ci impedisse di vedere) sulla nostra posizione nella società.  Ignoriamo dunque se saremo uomini o donne, ricchi o poveri, intellettualmente dotati o con modeste capacità,  giovani o anziani, malati o sani, nati a New York o in Nigeria, di famiglia colta o culturalmente deprivata. E ancora, ignoriamo  in che tipo di società  vivremo  e quali saranno i nostri valori e i nostri progetti di vita. </a:t>
            </a:r>
          </a:p>
          <a:p>
            <a:pPr algn="just"/>
            <a:endParaRPr lang="it-IT" dirty="0">
              <a:latin typeface="Times New Roman" panose="02020603050405020304" pitchFamily="18" charset="0"/>
              <a:cs typeface="Times New Roman" panose="02020603050405020304" pitchFamily="18" charset="0"/>
            </a:endParaRPr>
          </a:p>
          <a:p>
            <a:pPr marL="0" indent="0" algn="just">
              <a:buNone/>
            </a:pPr>
            <a:r>
              <a:rPr lang="it-IT" b="1" dirty="0">
                <a:latin typeface="Times New Roman" panose="02020603050405020304" pitchFamily="18" charset="0"/>
                <a:cs typeface="Times New Roman" panose="02020603050405020304" pitchFamily="18" charset="0"/>
              </a:rPr>
              <a:t>I principi di una società giusta non porranno in una situazione di svantaggio i meno fortunati. </a:t>
            </a:r>
          </a:p>
        </p:txBody>
      </p:sp>
      <p:pic>
        <p:nvPicPr>
          <p:cNvPr id="2050" name="Picture 2" descr="Economic Justice: Nozick and Rawls | by Rodrigo Salvaterra | Medium">
            <a:extLst>
              <a:ext uri="{FF2B5EF4-FFF2-40B4-BE49-F238E27FC236}">
                <a16:creationId xmlns:a16="http://schemas.microsoft.com/office/drawing/2014/main" id="{968C4EB8-C3AD-4DAD-B9FF-DD2D3A229AE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824026" y="2056528"/>
            <a:ext cx="6279699" cy="338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870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4A00BA-CFEC-41C2-8033-84FE2296A039}"/>
              </a:ext>
            </a:extLst>
          </p:cNvPr>
          <p:cNvSpPr>
            <a:spLocks noGrp="1"/>
          </p:cNvSpPr>
          <p:nvPr>
            <p:ph type="title"/>
          </p:nvPr>
        </p:nvSpPr>
        <p:spPr>
          <a:xfrm>
            <a:off x="838200" y="182245"/>
            <a:ext cx="10515600" cy="1325563"/>
          </a:xfrm>
        </p:spPr>
        <p:txBody>
          <a:bodyPr>
            <a:normAutofit fontScale="90000"/>
          </a:bodyPr>
          <a:lstStyle/>
          <a:p>
            <a:pPr algn="ctr"/>
            <a:r>
              <a:rPr lang="it-IT" dirty="0">
                <a:latin typeface="Times New Roman" panose="02020603050405020304" pitchFamily="18" charset="0"/>
                <a:cs typeface="Times New Roman" panose="02020603050405020304" pitchFamily="18" charset="0"/>
              </a:rPr>
              <a:t>La teoria di </a:t>
            </a:r>
            <a:r>
              <a:rPr lang="it-IT" dirty="0" err="1">
                <a:latin typeface="Times New Roman" panose="02020603050405020304" pitchFamily="18" charset="0"/>
                <a:cs typeface="Times New Roman" panose="02020603050405020304" pitchFamily="18" charset="0"/>
              </a:rPr>
              <a:t>Rawls</a:t>
            </a:r>
            <a:r>
              <a:rPr lang="it-IT" dirty="0">
                <a:latin typeface="Times New Roman" panose="02020603050405020304" pitchFamily="18" charset="0"/>
                <a:cs typeface="Times New Roman" panose="02020603050405020304" pitchFamily="18" charset="0"/>
              </a:rPr>
              <a:t> </a:t>
            </a:r>
            <a:r>
              <a:rPr lang="it-IT" sz="4000" dirty="0">
                <a:latin typeface="Times New Roman" panose="02020603050405020304" pitchFamily="18" charset="0"/>
                <a:cs typeface="Times New Roman" panose="02020603050405020304" pitchFamily="18" charset="0"/>
              </a:rPr>
              <a:t>combina</a:t>
            </a:r>
            <a:r>
              <a:rPr lang="it-IT" dirty="0">
                <a:latin typeface="Times New Roman" panose="02020603050405020304" pitchFamily="18" charset="0"/>
                <a:cs typeface="Times New Roman" panose="02020603050405020304" pitchFamily="18" charset="0"/>
              </a:rPr>
              <a:t> contratto,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«calcolo razionale» e l’idea kantiana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della dignità della persona umana</a:t>
            </a:r>
          </a:p>
        </p:txBody>
      </p:sp>
      <p:sp>
        <p:nvSpPr>
          <p:cNvPr id="3" name="Segnaposto contenuto 2">
            <a:extLst>
              <a:ext uri="{FF2B5EF4-FFF2-40B4-BE49-F238E27FC236}">
                <a16:creationId xmlns:a16="http://schemas.microsoft.com/office/drawing/2014/main" id="{A31B8E39-40D8-455E-A1A8-FB4E3BAB1EB6}"/>
              </a:ext>
            </a:extLst>
          </p:cNvPr>
          <p:cNvSpPr>
            <a:spLocks noGrp="1"/>
          </p:cNvSpPr>
          <p:nvPr>
            <p:ph sz="half" idx="1"/>
          </p:nvPr>
        </p:nvSpPr>
        <p:spPr>
          <a:xfrm>
            <a:off x="711591" y="1952235"/>
            <a:ext cx="4845148" cy="4351338"/>
          </a:xfrm>
        </p:spPr>
        <p:txBody>
          <a:bodyPr/>
          <a:lstStyle/>
          <a:p>
            <a:pPr marL="0" indent="0" algn="just">
              <a:buNone/>
            </a:pPr>
            <a:r>
              <a:rPr lang="it-IT" dirty="0">
                <a:latin typeface="Times New Roman" panose="02020603050405020304" pitchFamily="18" charset="0"/>
                <a:cs typeface="Times New Roman" panose="02020603050405020304" pitchFamily="18" charset="0"/>
              </a:rPr>
              <a:t>«Agisci in modo da trattare l’umanità, sia nella tua persona sia in quella di ogni altro, sempre anche come </a:t>
            </a:r>
            <a:r>
              <a:rPr lang="it-IT" i="1" dirty="0">
                <a:latin typeface="Times New Roman" panose="02020603050405020304" pitchFamily="18" charset="0"/>
                <a:cs typeface="Times New Roman" panose="02020603050405020304" pitchFamily="18" charset="0"/>
              </a:rPr>
              <a:t>fine</a:t>
            </a:r>
            <a:r>
              <a:rPr lang="it-IT" dirty="0">
                <a:latin typeface="Times New Roman" panose="02020603050405020304" pitchFamily="18" charset="0"/>
                <a:cs typeface="Times New Roman" panose="02020603050405020304" pitchFamily="18" charset="0"/>
              </a:rPr>
              <a:t> e mai semplicemente come </a:t>
            </a:r>
            <a:r>
              <a:rPr lang="it-IT" i="1" dirty="0">
                <a:latin typeface="Times New Roman" panose="02020603050405020304" pitchFamily="18" charset="0"/>
                <a:cs typeface="Times New Roman" panose="02020603050405020304" pitchFamily="18" charset="0"/>
              </a:rPr>
              <a:t>mezzo</a:t>
            </a:r>
            <a:r>
              <a:rPr lang="it-IT" dirty="0">
                <a:latin typeface="Times New Roman" panose="02020603050405020304" pitchFamily="18" charset="0"/>
                <a:cs typeface="Times New Roman" panose="02020603050405020304" pitchFamily="18" charset="0"/>
              </a:rPr>
              <a:t>».</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(Immanuel Kant, </a:t>
            </a:r>
            <a:r>
              <a:rPr lang="it-IT" i="1" dirty="0">
                <a:latin typeface="Times New Roman" panose="02020603050405020304" pitchFamily="18" charset="0"/>
                <a:cs typeface="Times New Roman" panose="02020603050405020304" pitchFamily="18" charset="0"/>
              </a:rPr>
              <a:t>Fondazione della metafisica dei costumi, </a:t>
            </a:r>
            <a:r>
              <a:rPr lang="it-IT" dirty="0">
                <a:latin typeface="Times New Roman" panose="02020603050405020304" pitchFamily="18" charset="0"/>
                <a:cs typeface="Times New Roman" panose="02020603050405020304" pitchFamily="18" charset="0"/>
              </a:rPr>
              <a:t>1785)</a:t>
            </a:r>
          </a:p>
        </p:txBody>
      </p:sp>
      <p:pic>
        <p:nvPicPr>
          <p:cNvPr id="3074" name="Picture 2" descr="World Day Against Child Labour | YOUNG CHRISTIAN WORKERS">
            <a:extLst>
              <a:ext uri="{FF2B5EF4-FFF2-40B4-BE49-F238E27FC236}">
                <a16:creationId xmlns:a16="http://schemas.microsoft.com/office/drawing/2014/main" id="{DDC4021B-52B1-4E3F-AFFF-D3D816253C4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79645" y="1817117"/>
            <a:ext cx="3553113" cy="252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erni, call center: gli ex dipendenti tornano in strada. Chiedono il  pagamento degli stipendi arretrati - Umbria Domani">
            <a:extLst>
              <a:ext uri="{FF2B5EF4-FFF2-40B4-BE49-F238E27FC236}">
                <a16:creationId xmlns:a16="http://schemas.microsoft.com/office/drawing/2014/main" id="{21803223-43C2-4F67-9465-78D4DC3DE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8641" y="4354702"/>
            <a:ext cx="3528000" cy="2321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973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CE5467-E9A6-4D8C-B8DB-7DF3FAAA9599}"/>
              </a:ext>
            </a:extLst>
          </p:cNvPr>
          <p:cNvSpPr>
            <a:spLocks noGrp="1"/>
          </p:cNvSpPr>
          <p:nvPr>
            <p:ph type="title"/>
          </p:nvPr>
        </p:nvSpPr>
        <p:spPr>
          <a:xfrm>
            <a:off x="838200" y="350422"/>
            <a:ext cx="10515600" cy="1325563"/>
          </a:xfrm>
        </p:spPr>
        <p:txBody>
          <a:bodyPr>
            <a:noAutofit/>
          </a:bodyPr>
          <a:lstStyle/>
          <a:p>
            <a:pPr algn="ctr"/>
            <a:r>
              <a:rPr lang="it-IT" sz="3600" dirty="0">
                <a:latin typeface="Times New Roman" panose="02020603050405020304" pitchFamily="18" charset="0"/>
                <a:cs typeface="Times New Roman" panose="02020603050405020304" pitchFamily="18" charset="0"/>
              </a:rPr>
              <a:t>I limiti del modello «kantiano» di </a:t>
            </a:r>
            <a:r>
              <a:rPr lang="it-IT" sz="3600" dirty="0" err="1">
                <a:latin typeface="Times New Roman" panose="02020603050405020304" pitchFamily="18" charset="0"/>
                <a:cs typeface="Times New Roman" panose="02020603050405020304" pitchFamily="18" charset="0"/>
              </a:rPr>
              <a:t>Rawls</a:t>
            </a:r>
            <a:r>
              <a:rPr lang="it-IT" sz="3600" dirty="0">
                <a:latin typeface="Times New Roman" panose="02020603050405020304" pitchFamily="18" charset="0"/>
                <a:cs typeface="Times New Roman" panose="02020603050405020304" pitchFamily="18" charset="0"/>
              </a:rPr>
              <a:t>: il contratto presuppone un </a:t>
            </a:r>
            <a:r>
              <a:rPr lang="it-IT" sz="3600" i="1" dirty="0">
                <a:latin typeface="Times New Roman" panose="02020603050405020304" pitchFamily="18" charset="0"/>
                <a:cs typeface="Times New Roman" panose="02020603050405020304" pitchFamily="18" charset="0"/>
              </a:rPr>
              <a:t>soggetto adulto razionale</a:t>
            </a:r>
            <a:r>
              <a:rPr lang="it-IT" sz="3600" dirty="0">
                <a:latin typeface="Times New Roman" panose="02020603050405020304" pitchFamily="18" charset="0"/>
                <a:cs typeface="Times New Roman" panose="02020603050405020304" pitchFamily="18" charset="0"/>
              </a:rPr>
              <a:t>, </a:t>
            </a:r>
            <a:br>
              <a:rPr lang="it-IT" sz="3600" dirty="0">
                <a:latin typeface="Times New Roman" panose="02020603050405020304" pitchFamily="18" charset="0"/>
                <a:cs typeface="Times New Roman" panose="02020603050405020304" pitchFamily="18" charset="0"/>
              </a:rPr>
            </a:br>
            <a:r>
              <a:rPr lang="it-IT" sz="3600" dirty="0">
                <a:latin typeface="Times New Roman" panose="02020603050405020304" pitchFamily="18" charset="0"/>
                <a:cs typeface="Times New Roman" panose="02020603050405020304" pitchFamily="18" charset="0"/>
              </a:rPr>
              <a:t>nel pieno possesso delle proprie facoltà</a:t>
            </a:r>
          </a:p>
        </p:txBody>
      </p:sp>
      <p:sp>
        <p:nvSpPr>
          <p:cNvPr id="3" name="Segnaposto contenuto 2">
            <a:extLst>
              <a:ext uri="{FF2B5EF4-FFF2-40B4-BE49-F238E27FC236}">
                <a16:creationId xmlns:a16="http://schemas.microsoft.com/office/drawing/2014/main" id="{52A08216-0C40-46FE-B557-FD34F8FBE036}"/>
              </a:ext>
            </a:extLst>
          </p:cNvPr>
          <p:cNvSpPr>
            <a:spLocks noGrp="1"/>
          </p:cNvSpPr>
          <p:nvPr>
            <p:ph sz="half" idx="1"/>
          </p:nvPr>
        </p:nvSpPr>
        <p:spPr>
          <a:xfrm>
            <a:off x="641252" y="2008505"/>
            <a:ext cx="5661074" cy="4351338"/>
          </a:xfrm>
        </p:spPr>
        <p:txBody>
          <a:bodyPr>
            <a:normAutofit fontScale="92500" lnSpcReduction="10000"/>
          </a:bodyPr>
          <a:lstStyle/>
          <a:p>
            <a:pPr marL="0" indent="0" algn="just">
              <a:buNone/>
            </a:pPr>
            <a:r>
              <a:rPr lang="it-IT" b="1" dirty="0">
                <a:latin typeface="Times New Roman" panose="02020603050405020304" pitchFamily="18" charset="0"/>
                <a:cs typeface="Times New Roman" panose="02020603050405020304" pitchFamily="18" charset="0"/>
              </a:rPr>
              <a:t>E loro?</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Rawls</a:t>
            </a:r>
            <a:r>
              <a:rPr lang="it-IT" dirty="0">
                <a:latin typeface="Times New Roman" panose="02020603050405020304" pitchFamily="18" charset="0"/>
                <a:cs typeface="Times New Roman" panose="02020603050405020304" pitchFamily="18" charset="0"/>
              </a:rPr>
              <a:t> lascia a una fase </a:t>
            </a:r>
            <a:r>
              <a:rPr lang="it-IT" i="1" dirty="0">
                <a:latin typeface="Times New Roman" panose="02020603050405020304" pitchFamily="18" charset="0"/>
                <a:cs typeface="Times New Roman" panose="02020603050405020304" pitchFamily="18" charset="0"/>
              </a:rPr>
              <a:t>successiva</a:t>
            </a:r>
            <a:r>
              <a:rPr lang="it-IT" dirty="0">
                <a:latin typeface="Times New Roman" panose="02020603050405020304" pitchFamily="18" charset="0"/>
                <a:cs typeface="Times New Roman" panose="02020603050405020304" pitchFamily="18" charset="0"/>
              </a:rPr>
              <a:t>  il compito di provvedere ai casi non rientranti in questa norma. Secondo </a:t>
            </a:r>
            <a:r>
              <a:rPr lang="it-IT" dirty="0" err="1">
                <a:latin typeface="Times New Roman" panose="02020603050405020304" pitchFamily="18" charset="0"/>
                <a:cs typeface="Times New Roman" panose="02020603050405020304" pitchFamily="18" charset="0"/>
              </a:rPr>
              <a:t>Nussbaum</a:t>
            </a:r>
            <a:r>
              <a:rPr lang="it-IT" dirty="0">
                <a:latin typeface="Times New Roman" panose="02020603050405020304" pitchFamily="18" charset="0"/>
                <a:cs typeface="Times New Roman" panose="02020603050405020304" pitchFamily="18" charset="0"/>
              </a:rPr>
              <a:t> invece «una teoria soddisfacente della giustizia umana […] richiede […] il riconoscimento della varie tipologie di menomazioni, disabilità, bisogni e forme di dipendenza  che sperimentano i ‘‘normali’’ esseri umani, e quindi della stretta continuità fra le vite ‘‘normali’’ e quella delle persone con menomazioni permanenti» (p. 116)</a:t>
            </a:r>
          </a:p>
        </p:txBody>
      </p:sp>
      <p:pic>
        <p:nvPicPr>
          <p:cNvPr id="4098" name="Picture 2" descr="Museums for people with Alzheimer's and their caregivers - Museo Diffuso  Empolese Valdelsa">
            <a:extLst>
              <a:ext uri="{FF2B5EF4-FFF2-40B4-BE49-F238E27FC236}">
                <a16:creationId xmlns:a16="http://schemas.microsoft.com/office/drawing/2014/main" id="{EEB03225-B243-4968-9C55-2CC8A1C17A4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107900" y="1832174"/>
            <a:ext cx="3528000" cy="2352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 Los Angeles 24 atleti piemontesi disabili mentali - la Repubblica">
            <a:extLst>
              <a:ext uri="{FF2B5EF4-FFF2-40B4-BE49-F238E27FC236}">
                <a16:creationId xmlns:a16="http://schemas.microsoft.com/office/drawing/2014/main" id="{ECAF3328-D6C5-49FC-B9EB-BD4C1625B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900" y="4340363"/>
            <a:ext cx="4320000" cy="243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129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0DE43C-7C85-47F3-99F8-C4A93A227867}"/>
              </a:ext>
            </a:extLst>
          </p:cNvPr>
          <p:cNvSpPr>
            <a:spLocks noGrp="1"/>
          </p:cNvSpPr>
          <p:nvPr>
            <p:ph type="title"/>
          </p:nvPr>
        </p:nvSpPr>
        <p:spPr>
          <a:xfrm>
            <a:off x="838200" y="153192"/>
            <a:ext cx="10515600" cy="1325563"/>
          </a:xfrm>
        </p:spPr>
        <p:txBody>
          <a:bodyPr>
            <a:noAutofit/>
          </a:bodyPr>
          <a:lstStyle/>
          <a:p>
            <a:pPr algn="ctr"/>
            <a:r>
              <a:rPr lang="it-IT" sz="3600" dirty="0">
                <a:latin typeface="Times New Roman" panose="02020603050405020304" pitchFamily="18" charset="0"/>
                <a:cs typeface="Times New Roman" panose="02020603050405020304" pitchFamily="18" charset="0"/>
              </a:rPr>
              <a:t>Conseguenze della rimozione di «animalità» e vulnerabilità nell’essere umano </a:t>
            </a:r>
            <a:br>
              <a:rPr lang="it-IT" sz="3600" dirty="0">
                <a:latin typeface="Times New Roman" panose="02020603050405020304" pitchFamily="18" charset="0"/>
                <a:cs typeface="Times New Roman" panose="02020603050405020304" pitchFamily="18" charset="0"/>
              </a:rPr>
            </a:br>
            <a:r>
              <a:rPr lang="it-IT" sz="3600" dirty="0">
                <a:latin typeface="Times New Roman" panose="02020603050405020304" pitchFamily="18" charset="0"/>
                <a:cs typeface="Times New Roman" panose="02020603050405020304" pitchFamily="18" charset="0"/>
              </a:rPr>
              <a:t>(negli stoici, in Kant e sino a </a:t>
            </a:r>
            <a:r>
              <a:rPr lang="it-IT" sz="3600" dirty="0" err="1">
                <a:latin typeface="Times New Roman" panose="02020603050405020304" pitchFamily="18" charset="0"/>
                <a:cs typeface="Times New Roman" panose="02020603050405020304" pitchFamily="18" charset="0"/>
              </a:rPr>
              <a:t>Rawls</a:t>
            </a:r>
            <a:r>
              <a:rPr lang="it-IT" sz="3600" dirty="0">
                <a:latin typeface="Times New Roman" panose="02020603050405020304" pitchFamily="18" charset="0"/>
                <a:cs typeface="Times New Roman" panose="02020603050405020304" pitchFamily="18" charset="0"/>
              </a:rPr>
              <a:t>)</a:t>
            </a:r>
          </a:p>
        </p:txBody>
      </p:sp>
      <p:sp>
        <p:nvSpPr>
          <p:cNvPr id="3" name="Segnaposto contenuto 2">
            <a:extLst>
              <a:ext uri="{FF2B5EF4-FFF2-40B4-BE49-F238E27FC236}">
                <a16:creationId xmlns:a16="http://schemas.microsoft.com/office/drawing/2014/main" id="{F9150B53-4C2F-401E-A1BC-6F92793C0E49}"/>
              </a:ext>
            </a:extLst>
          </p:cNvPr>
          <p:cNvSpPr>
            <a:spLocks noGrp="1"/>
          </p:cNvSpPr>
          <p:nvPr>
            <p:ph sz="half" idx="1"/>
          </p:nvPr>
        </p:nvSpPr>
        <p:spPr>
          <a:xfrm>
            <a:off x="321365" y="1825625"/>
            <a:ext cx="8054009" cy="4826966"/>
          </a:xfrm>
        </p:spPr>
        <p:txBody>
          <a:bodyPr>
            <a:normAutofit fontScale="92500" lnSpcReduction="20000"/>
          </a:bodyPr>
          <a:lstStyle/>
          <a:p>
            <a:pPr marL="0" indent="0" algn="just">
              <a:buNone/>
            </a:pPr>
            <a:r>
              <a:rPr lang="it-IT" dirty="0">
                <a:latin typeface="Times New Roman" panose="02020603050405020304" pitchFamily="18" charset="0"/>
                <a:cs typeface="Times New Roman" panose="02020603050405020304" pitchFamily="18" charset="0"/>
              </a:rPr>
              <a:t>«La concezione di Kant della persona si situa in una lunga tradizione che risale agli stoici greci e romani, nella quale il concetto di persona si identifica con la ragione […] e nella quale la ragione […] è considerata una caratteristica degli esseri umani che li distingue nettamente dagli animali non umani e dalla loro stessa animalità. Per gli stoici vi è una netta divisione non solo fa animali umani e non umani ma anche fra la vita umana nel momento in cui la razionalità morale diviene operante e la vita umana negli altri momenti. […] Infatti, il loro modo più comune per esprimere l’idea di ciò che è caratteristicamente umano è suggerire che si tratti di ciò che ci solleva al di sopra delle “bestie”.  […] L’animalità in sé non è un fine. Compatibilmente con questa visione, Kant nega che si abbia qualsiasi dovere morale verso gli animali; essi non hanno un valore indipendente, solo un “valore relativo”». (p.149-151) </a:t>
            </a:r>
          </a:p>
        </p:txBody>
      </p:sp>
      <p:pic>
        <p:nvPicPr>
          <p:cNvPr id="1026" name="Picture 2" descr="The Creation of Man, 1958 - Marc Chagall - WikiArt.org">
            <a:extLst>
              <a:ext uri="{FF2B5EF4-FFF2-40B4-BE49-F238E27FC236}">
                <a16:creationId xmlns:a16="http://schemas.microsoft.com/office/drawing/2014/main" id="{5FD21AF7-EFBA-44B7-8BBB-6AD764B3EAF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594635" y="1763035"/>
            <a:ext cx="3276000" cy="4889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035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ED40C1-A8D0-4B3E-8F46-9B02A3138F19}"/>
              </a:ext>
            </a:extLst>
          </p:cNvPr>
          <p:cNvSpPr>
            <a:spLocks noGrp="1"/>
          </p:cNvSpPr>
          <p:nvPr>
            <p:ph type="title"/>
          </p:nvPr>
        </p:nvSpPr>
        <p:spPr>
          <a:xfrm>
            <a:off x="838199" y="0"/>
            <a:ext cx="10515600" cy="1325563"/>
          </a:xfrm>
        </p:spPr>
        <p:txBody>
          <a:bodyPr/>
          <a:lstStyle/>
          <a:p>
            <a:pPr algn="ctr"/>
            <a:r>
              <a:rPr lang="it-IT" dirty="0">
                <a:latin typeface="Times New Roman" panose="02020603050405020304" pitchFamily="18" charset="0"/>
                <a:cs typeface="Times New Roman" panose="02020603050405020304" pitchFamily="18" charset="0"/>
              </a:rPr>
              <a:t>Un visione più completa e realistica dell’essere umano</a:t>
            </a:r>
          </a:p>
        </p:txBody>
      </p:sp>
      <p:sp>
        <p:nvSpPr>
          <p:cNvPr id="3" name="Segnaposto contenuto 2">
            <a:extLst>
              <a:ext uri="{FF2B5EF4-FFF2-40B4-BE49-F238E27FC236}">
                <a16:creationId xmlns:a16="http://schemas.microsoft.com/office/drawing/2014/main" id="{1FF0E140-1C39-4656-AC31-89655AA3B21B}"/>
              </a:ext>
            </a:extLst>
          </p:cNvPr>
          <p:cNvSpPr>
            <a:spLocks noGrp="1"/>
          </p:cNvSpPr>
          <p:nvPr>
            <p:ph sz="half" idx="1"/>
          </p:nvPr>
        </p:nvSpPr>
        <p:spPr>
          <a:xfrm>
            <a:off x="320703" y="1563757"/>
            <a:ext cx="7606747" cy="4929118"/>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«La scissione kantiana fra l’essere persona e l’essere animale è estremamente problematica; […] nega […] che la nostra dignità […] è la dignità tipica dell’animale, esattamente quella che non potrebbe avere un essere che non fosse mortale e vulnerabile, proprio come un diamante non potrebbe avere la bellezza di un ciliegio in fiore. [L’essere umano] è caratterizzato per tutta la vita, come dice Marx, da un “ricco bisogno umano”, che include in modo non secondario il bisogno degli altri.  […] La scissione kantiana suggerisce in definitiva l’idea che il nucleo della nostra personalità sia l’autosufficienza piuttosto che il bisogno, e che essa sia puramente attiva e non anche passiva. Pensando in questo modo, distorciamo molto la natura della nostra moralità e della nostra razionalità, che sono in sé stesse caratteristiche del tutto materiali e animali; impariamo a ignorare che la malattia, la vecchiaia o un incidente possono impedire le funzioni morali e razionali almeno quanto le altre funzioni animali» (p.151-152)</a:t>
            </a:r>
          </a:p>
        </p:txBody>
      </p:sp>
      <p:pic>
        <p:nvPicPr>
          <p:cNvPr id="1026" name="Picture 2" descr="Diamanti grezzi: la domanda crolla a seguito del lockdown in India -  SosTrader">
            <a:extLst>
              <a:ext uri="{FF2B5EF4-FFF2-40B4-BE49-F238E27FC236}">
                <a16:creationId xmlns:a16="http://schemas.microsoft.com/office/drawing/2014/main" id="{217D59C9-7D38-4BF2-A1D3-CCBB1D6E9D4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422245" y="1704439"/>
            <a:ext cx="3168000" cy="12297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iliegio giapponese da fiore - Riva Piante">
            <a:extLst>
              <a:ext uri="{FF2B5EF4-FFF2-40B4-BE49-F238E27FC236}">
                <a16:creationId xmlns:a16="http://schemas.microsoft.com/office/drawing/2014/main" id="{1D39FC25-E3A1-49D8-8DDA-B999519F5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4245" y="3565506"/>
            <a:ext cx="3384000" cy="253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44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9EA079-4F6A-40F8-82BF-B91C41539E1F}"/>
              </a:ext>
            </a:extLst>
          </p:cNvPr>
          <p:cNvSpPr>
            <a:spLocks noGrp="1"/>
          </p:cNvSpPr>
          <p:nvPr>
            <p:ph type="title"/>
          </p:nvPr>
        </p:nvSpPr>
        <p:spPr/>
        <p:txBody>
          <a:bodyPr>
            <a:noAutofit/>
          </a:bodyPr>
          <a:lstStyle/>
          <a:p>
            <a:pPr algn="ctr"/>
            <a:r>
              <a:rPr lang="it-IT" sz="3600" dirty="0">
                <a:latin typeface="Times New Roman" panose="02020603050405020304" pitchFamily="18" charset="0"/>
                <a:cs typeface="Times New Roman" panose="02020603050405020304" pitchFamily="18" charset="0"/>
              </a:rPr>
              <a:t>L’alternativa di </a:t>
            </a:r>
            <a:r>
              <a:rPr lang="it-IT" sz="3600" dirty="0" err="1">
                <a:latin typeface="Times New Roman" panose="02020603050405020304" pitchFamily="18" charset="0"/>
                <a:cs typeface="Times New Roman" panose="02020603050405020304" pitchFamily="18" charset="0"/>
              </a:rPr>
              <a:t>Nussbaum</a:t>
            </a:r>
            <a:r>
              <a:rPr lang="it-IT" sz="3600" dirty="0">
                <a:latin typeface="Times New Roman" panose="02020603050405020304" pitchFamily="18" charset="0"/>
                <a:cs typeface="Times New Roman" panose="02020603050405020304" pitchFamily="18" charset="0"/>
              </a:rPr>
              <a:t>: </a:t>
            </a:r>
            <a:r>
              <a:rPr lang="it-IT" sz="3600" i="1" dirty="0">
                <a:latin typeface="Times New Roman" panose="02020603050405020304" pitchFamily="18" charset="0"/>
                <a:cs typeface="Times New Roman" panose="02020603050405020304" pitchFamily="18" charset="0"/>
              </a:rPr>
              <a:t>l’approccio delle capacità. </a:t>
            </a:r>
            <a:r>
              <a:rPr lang="it-IT" sz="3600" dirty="0">
                <a:latin typeface="Times New Roman" panose="02020603050405020304" pitchFamily="18" charset="0"/>
                <a:cs typeface="Times New Roman" panose="02020603050405020304" pitchFamily="18" charset="0"/>
              </a:rPr>
              <a:t>Requisito di una </a:t>
            </a:r>
            <a:r>
              <a:rPr lang="it-IT" sz="3600" i="1" dirty="0">
                <a:latin typeface="Times New Roman" panose="02020603050405020304" pitchFamily="18" charset="0"/>
                <a:cs typeface="Times New Roman" panose="02020603050405020304" pitchFamily="18" charset="0"/>
              </a:rPr>
              <a:t>società giusta: </a:t>
            </a:r>
            <a:r>
              <a:rPr lang="it-IT" sz="3600" dirty="0">
                <a:latin typeface="Times New Roman" panose="02020603050405020304" pitchFamily="18" charset="0"/>
                <a:cs typeface="Times New Roman" panose="02020603050405020304" pitchFamily="18" charset="0"/>
              </a:rPr>
              <a:t>garantire a tutti </a:t>
            </a:r>
            <a:br>
              <a:rPr lang="it-IT" sz="3600" dirty="0">
                <a:latin typeface="Times New Roman" panose="02020603050405020304" pitchFamily="18" charset="0"/>
                <a:cs typeface="Times New Roman" panose="02020603050405020304" pitchFamily="18" charset="0"/>
              </a:rPr>
            </a:br>
            <a:r>
              <a:rPr lang="it-IT" sz="3600" dirty="0">
                <a:latin typeface="Times New Roman" panose="02020603050405020304" pitchFamily="18" charset="0"/>
                <a:cs typeface="Times New Roman" panose="02020603050405020304" pitchFamily="18" charset="0"/>
              </a:rPr>
              <a:t>queste ambiti di piena «fioritura»:</a:t>
            </a:r>
          </a:p>
        </p:txBody>
      </p:sp>
      <p:sp>
        <p:nvSpPr>
          <p:cNvPr id="3" name="Segnaposto contenuto 2">
            <a:extLst>
              <a:ext uri="{FF2B5EF4-FFF2-40B4-BE49-F238E27FC236}">
                <a16:creationId xmlns:a16="http://schemas.microsoft.com/office/drawing/2014/main" id="{B6C84B31-77FD-47C0-96CB-92A57D70BD60}"/>
              </a:ext>
            </a:extLst>
          </p:cNvPr>
          <p:cNvSpPr>
            <a:spLocks noGrp="1"/>
          </p:cNvSpPr>
          <p:nvPr>
            <p:ph idx="1"/>
          </p:nvPr>
        </p:nvSpPr>
        <p:spPr>
          <a:xfrm>
            <a:off x="338293" y="1825625"/>
            <a:ext cx="11681429" cy="4884664"/>
          </a:xfrm>
        </p:spPr>
        <p:txBody>
          <a:bodyPr>
            <a:normAutofit lnSpcReduction="10000"/>
          </a:bodyPr>
          <a:lstStyle/>
          <a:p>
            <a:pPr marL="0" indent="0">
              <a:buNone/>
            </a:pPr>
            <a:endParaRPr lang="en-US" i="1" dirty="0">
              <a:latin typeface="Times New Roman" panose="02020603050405020304" pitchFamily="18" charset="0"/>
              <a:cs typeface="Times New Roman" panose="02020603050405020304" pitchFamily="18" charset="0"/>
            </a:endParaRPr>
          </a:p>
          <a:p>
            <a:pPr marL="0" indent="0">
              <a:buNone/>
            </a:pPr>
            <a:r>
              <a:rPr lang="en-US" i="1" dirty="0">
                <a:latin typeface="Times New Roman" panose="02020603050405020304" pitchFamily="18" charset="0"/>
                <a:cs typeface="Times New Roman" panose="02020603050405020304" pitchFamily="18" charset="0"/>
              </a:rPr>
              <a:t>                                                         Life</a:t>
            </a:r>
            <a:r>
              <a:rPr lang="en-US" dirty="0">
                <a:latin typeface="Times New Roman" panose="02020603050405020304" pitchFamily="18" charset="0"/>
                <a:cs typeface="Times New Roman" panose="02020603050405020304" pitchFamily="18" charset="0"/>
              </a:rPr>
              <a:t> - Vita</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i="1" dirty="0">
                <a:latin typeface="Times New Roman" panose="02020603050405020304" pitchFamily="18" charset="0"/>
                <a:cs typeface="Times New Roman" panose="02020603050405020304" pitchFamily="18" charset="0"/>
              </a:rPr>
              <a:t>                                      Bodily health </a:t>
            </a:r>
            <a:r>
              <a:rPr lang="en-US" dirty="0">
                <a:latin typeface="Times New Roman" panose="02020603050405020304" pitchFamily="18" charset="0"/>
                <a:cs typeface="Times New Roman" panose="02020603050405020304" pitchFamily="18" charset="0"/>
              </a:rPr>
              <a:t>- Salute </a:t>
            </a:r>
            <a:r>
              <a:rPr lang="en-US" dirty="0" err="1">
                <a:latin typeface="Times New Roman" panose="02020603050405020304" pitchFamily="18" charset="0"/>
                <a:cs typeface="Times New Roman" panose="02020603050405020304" pitchFamily="18" charset="0"/>
              </a:rPr>
              <a:t>fisica</a:t>
            </a: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i="1" dirty="0">
                <a:latin typeface="Times New Roman" panose="02020603050405020304" pitchFamily="18" charset="0"/>
                <a:cs typeface="Times New Roman" panose="02020603050405020304" pitchFamily="18" charset="0"/>
              </a:rPr>
              <a:t>                                       Bodily integrity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Integrità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fisica</a:t>
            </a:r>
            <a:r>
              <a:rPr lang="en-US" dirty="0">
                <a:latin typeface="Times New Roman" panose="02020603050405020304" pitchFamily="18" charset="0"/>
                <a:cs typeface="Times New Roman" panose="02020603050405020304" pitchFamily="18" charset="0"/>
              </a:rPr>
              <a:t>                   </a:t>
            </a:r>
          </a:p>
          <a:p>
            <a:pPr marL="0" indent="0">
              <a:buNone/>
            </a:pPr>
            <a:endParaRPr lang="en-US" sz="3600" dirty="0">
              <a:latin typeface="Times New Roman" panose="02020603050405020304" pitchFamily="18" charset="0"/>
              <a:cs typeface="Times New Roman" panose="02020603050405020304" pitchFamily="18" charset="0"/>
            </a:endParaRPr>
          </a:p>
          <a:p>
            <a:pPr marL="0" indent="0">
              <a:buNone/>
            </a:pPr>
            <a:endParaRPr lang="it-IT" dirty="0"/>
          </a:p>
        </p:txBody>
      </p:sp>
      <p:pic>
        <p:nvPicPr>
          <p:cNvPr id="1026" name="Picture 2" descr="Myanmar: Suu Kyi riappare in video al processo mentre una foto fa il giro  del mondo - Esteri">
            <a:extLst>
              <a:ext uri="{FF2B5EF4-FFF2-40B4-BE49-F238E27FC236}">
                <a16:creationId xmlns:a16="http://schemas.microsoft.com/office/drawing/2014/main" id="{17360CF3-02B8-41C1-9FB0-AF3F60EBE3A1}"/>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7923057" y="1825625"/>
            <a:ext cx="3930650" cy="2197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uzzenenti Serara Aria Brescia 21-06-2011">
            <a:extLst>
              <a:ext uri="{FF2B5EF4-FFF2-40B4-BE49-F238E27FC236}">
                <a16:creationId xmlns:a16="http://schemas.microsoft.com/office/drawing/2014/main" id="{0AF01A99-AB34-46A0-AE71-77F6E0A3AE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293" y="3252658"/>
            <a:ext cx="3276000" cy="2457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6 Febbraio 2017: Giornata Mondiale contro le mutilazioni genitali femminili  : Inchiesta">
            <a:extLst>
              <a:ext uri="{FF2B5EF4-FFF2-40B4-BE49-F238E27FC236}">
                <a16:creationId xmlns:a16="http://schemas.microsoft.com/office/drawing/2014/main" id="{F9B3449D-C3EC-44E8-8E12-5188DB4B3A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8009" y="4658289"/>
            <a:ext cx="3055698" cy="20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439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7D0738A-5BBD-4448-824B-582368B8FA1E}"/>
              </a:ext>
            </a:extLst>
          </p:cNvPr>
          <p:cNvSpPr>
            <a:spLocks noGrp="1"/>
          </p:cNvSpPr>
          <p:nvPr>
            <p:ph idx="4294967295"/>
          </p:nvPr>
        </p:nvSpPr>
        <p:spPr>
          <a:xfrm>
            <a:off x="1374240" y="678143"/>
            <a:ext cx="7840098" cy="5698661"/>
          </a:xfrm>
        </p:spPr>
        <p:txBody>
          <a:bodyPr>
            <a:noAutofit/>
          </a:bodyPr>
          <a:lstStyle/>
          <a:p>
            <a:pPr marL="0" indent="0">
              <a:buNone/>
            </a:pPr>
            <a:r>
              <a:rPr lang="it-IT" sz="3200" i="1" dirty="0" err="1">
                <a:latin typeface="Times New Roman" panose="02020603050405020304" pitchFamily="18" charset="0"/>
                <a:cs typeface="Times New Roman" panose="02020603050405020304" pitchFamily="18" charset="0"/>
              </a:rPr>
              <a:t>Senses</a:t>
            </a:r>
            <a:r>
              <a:rPr lang="it-IT" sz="3200" i="1" dirty="0">
                <a:latin typeface="Times New Roman" panose="02020603050405020304" pitchFamily="18" charset="0"/>
                <a:cs typeface="Times New Roman" panose="02020603050405020304" pitchFamily="18" charset="0"/>
              </a:rPr>
              <a:t>, </a:t>
            </a:r>
            <a:r>
              <a:rPr lang="it-IT" sz="3200" i="1" dirty="0" err="1">
                <a:latin typeface="Times New Roman" panose="02020603050405020304" pitchFamily="18" charset="0"/>
                <a:cs typeface="Times New Roman" panose="02020603050405020304" pitchFamily="18" charset="0"/>
              </a:rPr>
              <a:t>imagination</a:t>
            </a:r>
            <a:r>
              <a:rPr lang="it-IT" sz="3200" i="1" dirty="0">
                <a:latin typeface="Times New Roman" panose="02020603050405020304" pitchFamily="18" charset="0"/>
                <a:cs typeface="Times New Roman" panose="02020603050405020304" pitchFamily="18" charset="0"/>
              </a:rPr>
              <a:t> and </a:t>
            </a:r>
            <a:r>
              <a:rPr lang="it-IT" sz="3200" i="1" dirty="0" err="1">
                <a:latin typeface="Times New Roman" panose="02020603050405020304" pitchFamily="18" charset="0"/>
                <a:cs typeface="Times New Roman" panose="02020603050405020304" pitchFamily="18" charset="0"/>
              </a:rPr>
              <a:t>thought</a:t>
            </a:r>
            <a:r>
              <a:rPr lang="it-IT" sz="3200" dirty="0">
                <a:latin typeface="Times New Roman" panose="02020603050405020304" pitchFamily="18" charset="0"/>
                <a:cs typeface="Times New Roman" panose="02020603050405020304" pitchFamily="18" charset="0"/>
              </a:rPr>
              <a:t>-   </a:t>
            </a:r>
          </a:p>
          <a:p>
            <a:pPr marL="0" indent="0">
              <a:buNone/>
            </a:pPr>
            <a:r>
              <a:rPr lang="it-IT" sz="3200" dirty="0">
                <a:latin typeface="Times New Roman" panose="02020603050405020304" pitchFamily="18" charset="0"/>
                <a:cs typeface="Times New Roman" panose="02020603050405020304" pitchFamily="18" charset="0"/>
              </a:rPr>
              <a:t>Sensi, immaginazione e pensiero                        </a:t>
            </a:r>
          </a:p>
          <a:p>
            <a:endParaRPr lang="it-IT" sz="3200" dirty="0">
              <a:latin typeface="Times New Roman" panose="02020603050405020304" pitchFamily="18" charset="0"/>
              <a:cs typeface="Times New Roman" panose="02020603050405020304" pitchFamily="18" charset="0"/>
            </a:endParaRPr>
          </a:p>
          <a:p>
            <a:pPr marL="0" indent="0">
              <a:buNone/>
            </a:pPr>
            <a:endParaRPr lang="it-IT" sz="3200" i="1" dirty="0">
              <a:latin typeface="Times New Roman" panose="02020603050405020304" pitchFamily="18" charset="0"/>
              <a:cs typeface="Times New Roman" panose="02020603050405020304" pitchFamily="18" charset="0"/>
            </a:endParaRPr>
          </a:p>
          <a:p>
            <a:pPr marL="0" indent="0">
              <a:buNone/>
            </a:pPr>
            <a:r>
              <a:rPr lang="it-IT" sz="3200" i="1" dirty="0">
                <a:latin typeface="Times New Roman" panose="02020603050405020304" pitchFamily="18" charset="0"/>
                <a:cs typeface="Times New Roman" panose="02020603050405020304" pitchFamily="18" charset="0"/>
              </a:rPr>
              <a:t>                                 </a:t>
            </a:r>
          </a:p>
          <a:p>
            <a:pPr marL="0" indent="0">
              <a:buNone/>
            </a:pPr>
            <a:r>
              <a:rPr lang="it-IT" sz="3200" i="1" dirty="0">
                <a:latin typeface="Times New Roman" panose="02020603050405020304" pitchFamily="18" charset="0"/>
                <a:cs typeface="Times New Roman" panose="02020603050405020304" pitchFamily="18" charset="0"/>
              </a:rPr>
              <a:t>                               </a:t>
            </a:r>
            <a:r>
              <a:rPr lang="it-IT" sz="3200" i="1" dirty="0" err="1">
                <a:latin typeface="Times New Roman" panose="02020603050405020304" pitchFamily="18" charset="0"/>
                <a:cs typeface="Times New Roman" panose="02020603050405020304" pitchFamily="18" charset="0"/>
              </a:rPr>
              <a:t>Emotion</a:t>
            </a:r>
            <a:r>
              <a:rPr lang="it-IT" sz="3200" dirty="0">
                <a:latin typeface="Times New Roman" panose="02020603050405020304" pitchFamily="18" charset="0"/>
                <a:cs typeface="Times New Roman" panose="02020603050405020304" pitchFamily="18" charset="0"/>
              </a:rPr>
              <a:t> – Sentimenti     </a:t>
            </a:r>
          </a:p>
          <a:p>
            <a:pPr marL="0" indent="0">
              <a:buNone/>
            </a:pPr>
            <a:endParaRPr lang="it-IT" sz="3200" i="1" dirty="0">
              <a:latin typeface="Times New Roman" panose="02020603050405020304" pitchFamily="18" charset="0"/>
              <a:cs typeface="Times New Roman" panose="02020603050405020304" pitchFamily="18" charset="0"/>
            </a:endParaRPr>
          </a:p>
          <a:p>
            <a:pPr marL="0" indent="0">
              <a:buNone/>
            </a:pPr>
            <a:endParaRPr lang="it-IT" sz="3200" i="1" dirty="0">
              <a:latin typeface="Times New Roman" panose="02020603050405020304" pitchFamily="18" charset="0"/>
              <a:cs typeface="Times New Roman" panose="02020603050405020304" pitchFamily="18" charset="0"/>
            </a:endParaRPr>
          </a:p>
          <a:p>
            <a:pPr marL="0" indent="0">
              <a:buNone/>
            </a:pPr>
            <a:endParaRPr lang="it-IT" sz="3200" i="1" dirty="0">
              <a:latin typeface="Times New Roman" panose="02020603050405020304" pitchFamily="18" charset="0"/>
              <a:cs typeface="Times New Roman" panose="02020603050405020304" pitchFamily="18" charset="0"/>
            </a:endParaRPr>
          </a:p>
          <a:p>
            <a:pPr marL="0" indent="0">
              <a:buNone/>
            </a:pPr>
            <a:r>
              <a:rPr lang="it-IT" sz="3200" i="1" dirty="0">
                <a:latin typeface="Times New Roman" panose="02020603050405020304" pitchFamily="18" charset="0"/>
                <a:cs typeface="Times New Roman" panose="02020603050405020304" pitchFamily="18" charset="0"/>
              </a:rPr>
              <a:t>  </a:t>
            </a:r>
            <a:r>
              <a:rPr lang="it-IT" sz="3200" i="1" dirty="0" err="1">
                <a:latin typeface="Times New Roman" panose="02020603050405020304" pitchFamily="18" charset="0"/>
                <a:cs typeface="Times New Roman" panose="02020603050405020304" pitchFamily="18" charset="0"/>
              </a:rPr>
              <a:t>Practical</a:t>
            </a:r>
            <a:r>
              <a:rPr lang="it-IT" sz="3200" i="1" dirty="0">
                <a:latin typeface="Times New Roman" panose="02020603050405020304" pitchFamily="18" charset="0"/>
                <a:cs typeface="Times New Roman" panose="02020603050405020304" pitchFamily="18" charset="0"/>
              </a:rPr>
              <a:t> </a:t>
            </a:r>
            <a:r>
              <a:rPr lang="it-IT" sz="3200" i="1" dirty="0" err="1">
                <a:latin typeface="Times New Roman" panose="02020603050405020304" pitchFamily="18" charset="0"/>
                <a:cs typeface="Times New Roman" panose="02020603050405020304" pitchFamily="18" charset="0"/>
              </a:rPr>
              <a:t>reason</a:t>
            </a:r>
            <a:r>
              <a:rPr lang="it-IT" sz="3200" dirty="0">
                <a:latin typeface="Times New Roman" panose="02020603050405020304" pitchFamily="18" charset="0"/>
                <a:cs typeface="Times New Roman" panose="02020603050405020304" pitchFamily="18" charset="0"/>
              </a:rPr>
              <a:t>- Ragion pratica</a:t>
            </a:r>
          </a:p>
          <a:p>
            <a:endParaRPr lang="it-IT" sz="3200" dirty="0"/>
          </a:p>
          <a:p>
            <a:r>
              <a:rPr lang="it-IT" sz="3200" dirty="0"/>
              <a:t> </a:t>
            </a:r>
          </a:p>
        </p:txBody>
      </p:sp>
      <p:pic>
        <p:nvPicPr>
          <p:cNvPr id="2050" name="Picture 2" descr="Affettività e sessualità nella Sindrome di Down | CosìComeViene">
            <a:extLst>
              <a:ext uri="{FF2B5EF4-FFF2-40B4-BE49-F238E27FC236}">
                <a16:creationId xmlns:a16="http://schemas.microsoft.com/office/drawing/2014/main" id="{5097A1B3-8A29-4A4F-8BD1-A88135DCC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2687234"/>
            <a:ext cx="4292776" cy="2412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L'Orto a scuola si prepara adesso | Fiori e Foglie">
            <a:extLst>
              <a:ext uri="{FF2B5EF4-FFF2-40B4-BE49-F238E27FC236}">
                <a16:creationId xmlns:a16="http://schemas.microsoft.com/office/drawing/2014/main" id="{12342C36-D9DC-4863-80AA-492698A6D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483" y="177427"/>
            <a:ext cx="4356000" cy="250980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Telecamere, marciapiedi puliti e più parco giochi: la città secondo i  bambini">
            <a:extLst>
              <a:ext uri="{FF2B5EF4-FFF2-40B4-BE49-F238E27FC236}">
                <a16:creationId xmlns:a16="http://schemas.microsoft.com/office/drawing/2014/main" id="{4BD0C2ED-2FA4-414F-960A-E70E5AD61C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4957" y="4278005"/>
            <a:ext cx="4584163" cy="2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566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B9D4428-4FF8-4099-A6A9-8983CA59D212}"/>
              </a:ext>
            </a:extLst>
          </p:cNvPr>
          <p:cNvSpPr>
            <a:spLocks noGrp="1"/>
          </p:cNvSpPr>
          <p:nvPr>
            <p:ph sz="half" idx="4294967295"/>
          </p:nvPr>
        </p:nvSpPr>
        <p:spPr>
          <a:xfrm>
            <a:off x="0" y="1"/>
            <a:ext cx="12191999" cy="6710288"/>
          </a:xfrm>
        </p:spPr>
        <p:txBody>
          <a:bodyPr>
            <a:normAutofit fontScale="55000" lnSpcReduction="20000"/>
          </a:bodyPr>
          <a:lstStyle/>
          <a:p>
            <a:pPr marL="0" indent="0">
              <a:buNone/>
            </a:pPr>
            <a:endParaRPr lang="it-IT" i="1" dirty="0">
              <a:latin typeface="Times New Roman" panose="02020603050405020304" pitchFamily="18" charset="0"/>
              <a:cs typeface="Times New Roman" panose="02020603050405020304" pitchFamily="18" charset="0"/>
            </a:endParaRPr>
          </a:p>
          <a:p>
            <a:pPr marL="0" indent="0">
              <a:buNone/>
            </a:pPr>
            <a:r>
              <a:rPr lang="it-IT" i="1" dirty="0">
                <a:latin typeface="Times New Roman" panose="02020603050405020304" pitchFamily="18" charset="0"/>
                <a:cs typeface="Times New Roman" panose="02020603050405020304" pitchFamily="18" charset="0"/>
              </a:rPr>
              <a:t>                                                          </a:t>
            </a:r>
          </a:p>
          <a:p>
            <a:pPr marL="0" indent="0">
              <a:buNone/>
            </a:pPr>
            <a:r>
              <a:rPr lang="it-IT" sz="4000" i="1" dirty="0">
                <a:latin typeface="Times New Roman" panose="02020603050405020304" pitchFamily="18" charset="0"/>
                <a:cs typeface="Times New Roman" panose="02020603050405020304" pitchFamily="18" charset="0"/>
              </a:rPr>
              <a:t>                                                                               </a:t>
            </a:r>
            <a:r>
              <a:rPr lang="it-IT" sz="5800" i="1" dirty="0" err="1">
                <a:latin typeface="Times New Roman" panose="02020603050405020304" pitchFamily="18" charset="0"/>
                <a:cs typeface="Times New Roman" panose="02020603050405020304" pitchFamily="18" charset="0"/>
              </a:rPr>
              <a:t>Affiliation</a:t>
            </a:r>
            <a:r>
              <a:rPr lang="it-IT" sz="5800" dirty="0">
                <a:latin typeface="Times New Roman" panose="02020603050405020304" pitchFamily="18" charset="0"/>
                <a:cs typeface="Times New Roman" panose="02020603050405020304" pitchFamily="18" charset="0"/>
              </a:rPr>
              <a:t>- </a:t>
            </a:r>
            <a:r>
              <a:rPr lang="it-IT" sz="5800" dirty="0" err="1">
                <a:latin typeface="Times New Roman" panose="02020603050405020304" pitchFamily="18" charset="0"/>
                <a:cs typeface="Times New Roman" panose="02020603050405020304" pitchFamily="18" charset="0"/>
              </a:rPr>
              <a:t>Appartenza</a:t>
            </a:r>
            <a:endParaRPr lang="it-IT" sz="5800" dirty="0">
              <a:latin typeface="Times New Roman" panose="02020603050405020304" pitchFamily="18" charset="0"/>
              <a:cs typeface="Times New Roman" panose="02020603050405020304" pitchFamily="18" charset="0"/>
            </a:endParaRPr>
          </a:p>
          <a:p>
            <a:pPr marL="0" indent="0">
              <a:buNone/>
            </a:pPr>
            <a:endParaRPr lang="it-IT" i="1" dirty="0">
              <a:latin typeface="Times New Roman" panose="02020603050405020304" pitchFamily="18" charset="0"/>
              <a:cs typeface="Times New Roman" panose="02020603050405020304" pitchFamily="18" charset="0"/>
            </a:endParaRPr>
          </a:p>
          <a:p>
            <a:pPr marL="0" indent="0">
              <a:buNone/>
            </a:pPr>
            <a:endParaRPr lang="it-IT" i="1" dirty="0">
              <a:latin typeface="Times New Roman" panose="02020603050405020304" pitchFamily="18" charset="0"/>
              <a:cs typeface="Times New Roman" panose="02020603050405020304" pitchFamily="18" charset="0"/>
            </a:endParaRPr>
          </a:p>
          <a:p>
            <a:pPr marL="0" indent="0">
              <a:buNone/>
            </a:pPr>
            <a:r>
              <a:rPr lang="it-IT" i="1" dirty="0">
                <a:latin typeface="Times New Roman" panose="02020603050405020304" pitchFamily="18" charset="0"/>
                <a:cs typeface="Times New Roman" panose="02020603050405020304" pitchFamily="18" charset="0"/>
              </a:rPr>
              <a:t>                                                                                 </a:t>
            </a:r>
            <a:r>
              <a:rPr lang="it-IT" sz="5800" i="1" dirty="0" err="1">
                <a:latin typeface="Times New Roman" panose="02020603050405020304" pitchFamily="18" charset="0"/>
                <a:cs typeface="Times New Roman" panose="02020603050405020304" pitchFamily="18" charset="0"/>
              </a:rPr>
              <a:t>Other</a:t>
            </a:r>
            <a:r>
              <a:rPr lang="it-IT" sz="5800" i="1" dirty="0">
                <a:latin typeface="Times New Roman" panose="02020603050405020304" pitchFamily="18" charset="0"/>
                <a:cs typeface="Times New Roman" panose="02020603050405020304" pitchFamily="18" charset="0"/>
              </a:rPr>
              <a:t> </a:t>
            </a:r>
            <a:r>
              <a:rPr lang="it-IT" sz="5800" i="1" dirty="0" err="1">
                <a:latin typeface="Times New Roman" panose="02020603050405020304" pitchFamily="18" charset="0"/>
                <a:cs typeface="Times New Roman" panose="02020603050405020304" pitchFamily="18" charset="0"/>
              </a:rPr>
              <a:t>species</a:t>
            </a:r>
            <a:r>
              <a:rPr lang="it-IT" sz="5800" i="1" dirty="0">
                <a:latin typeface="Times New Roman" panose="02020603050405020304" pitchFamily="18" charset="0"/>
                <a:cs typeface="Times New Roman" panose="02020603050405020304" pitchFamily="18" charset="0"/>
              </a:rPr>
              <a:t>- </a:t>
            </a:r>
            <a:r>
              <a:rPr lang="it-IT" sz="5800" dirty="0">
                <a:latin typeface="Times New Roman" panose="02020603050405020304" pitchFamily="18" charset="0"/>
                <a:cs typeface="Times New Roman" panose="02020603050405020304" pitchFamily="18" charset="0"/>
              </a:rPr>
              <a:t>Altre specie</a:t>
            </a:r>
          </a:p>
          <a:p>
            <a:pPr marL="0" indent="0">
              <a:buNone/>
            </a:pPr>
            <a:r>
              <a:rPr lang="it-IT" i="1" dirty="0">
                <a:latin typeface="Times New Roman" panose="02020603050405020304" pitchFamily="18" charset="0"/>
                <a:cs typeface="Times New Roman" panose="02020603050405020304" pitchFamily="18" charset="0"/>
              </a:rPr>
              <a:t>                  </a:t>
            </a:r>
          </a:p>
          <a:p>
            <a:pPr marL="0" indent="0">
              <a:buNone/>
            </a:pPr>
            <a:r>
              <a:rPr lang="it-IT" i="1" dirty="0">
                <a:latin typeface="Times New Roman" panose="02020603050405020304" pitchFamily="18" charset="0"/>
                <a:cs typeface="Times New Roman" panose="02020603050405020304" pitchFamily="18" charset="0"/>
              </a:rPr>
              <a:t>                                                                                                                                                                     </a:t>
            </a:r>
          </a:p>
          <a:p>
            <a:pPr marL="0" indent="0">
              <a:buNone/>
            </a:pPr>
            <a:r>
              <a:rPr lang="it-IT" i="1" dirty="0">
                <a:latin typeface="Times New Roman" panose="02020603050405020304" pitchFamily="18" charset="0"/>
                <a:cs typeface="Times New Roman" panose="02020603050405020304" pitchFamily="18" charset="0"/>
              </a:rPr>
              <a:t>                                                                                    </a:t>
            </a:r>
          </a:p>
          <a:p>
            <a:pPr marL="0" indent="0">
              <a:buNone/>
            </a:pPr>
            <a:r>
              <a:rPr lang="it-IT" i="1" dirty="0">
                <a:latin typeface="Times New Roman" panose="02020603050405020304" pitchFamily="18" charset="0"/>
                <a:cs typeface="Times New Roman" panose="02020603050405020304" pitchFamily="18" charset="0"/>
              </a:rPr>
              <a:t>                                                                                           </a:t>
            </a:r>
          </a:p>
          <a:p>
            <a:pPr marL="0" indent="0">
              <a:buNone/>
            </a:pPr>
            <a:r>
              <a:rPr lang="it-IT" i="1" dirty="0">
                <a:latin typeface="Times New Roman" panose="02020603050405020304" pitchFamily="18" charset="0"/>
                <a:cs typeface="Times New Roman" panose="02020603050405020304" pitchFamily="18" charset="0"/>
              </a:rPr>
              <a:t>                                                                                          </a:t>
            </a:r>
          </a:p>
          <a:p>
            <a:pPr marL="0" indent="0">
              <a:buNone/>
            </a:pPr>
            <a:endParaRPr lang="it-IT" i="1" dirty="0">
              <a:latin typeface="Times New Roman" panose="02020603050405020304" pitchFamily="18" charset="0"/>
              <a:cs typeface="Times New Roman" panose="02020603050405020304" pitchFamily="18" charset="0"/>
            </a:endParaRPr>
          </a:p>
          <a:p>
            <a:pPr marL="0" indent="0">
              <a:buNone/>
            </a:pPr>
            <a:endParaRPr lang="it-IT" i="1" dirty="0">
              <a:latin typeface="Times New Roman" panose="02020603050405020304" pitchFamily="18" charset="0"/>
              <a:cs typeface="Times New Roman" panose="02020603050405020304" pitchFamily="18" charset="0"/>
            </a:endParaRPr>
          </a:p>
          <a:p>
            <a:pPr marL="0" indent="0">
              <a:buNone/>
            </a:pPr>
            <a:r>
              <a:rPr lang="it-IT" i="1" dirty="0">
                <a:latin typeface="Times New Roman" panose="02020603050405020304" pitchFamily="18" charset="0"/>
                <a:cs typeface="Times New Roman" panose="02020603050405020304" pitchFamily="18" charset="0"/>
              </a:rPr>
              <a:t> </a:t>
            </a:r>
          </a:p>
          <a:p>
            <a:pPr marL="0" indent="0">
              <a:buNone/>
            </a:pPr>
            <a:r>
              <a:rPr lang="it-IT" i="1" dirty="0">
                <a:latin typeface="Times New Roman" panose="02020603050405020304" pitchFamily="18" charset="0"/>
                <a:cs typeface="Times New Roman" panose="02020603050405020304" pitchFamily="18" charset="0"/>
              </a:rPr>
              <a:t>                                                                                                                                                  </a:t>
            </a:r>
            <a:r>
              <a:rPr lang="it-IT" sz="5800" i="1" dirty="0">
                <a:latin typeface="Times New Roman" panose="02020603050405020304" pitchFamily="18" charset="0"/>
                <a:cs typeface="Times New Roman" panose="02020603050405020304" pitchFamily="18" charset="0"/>
              </a:rPr>
              <a:t>Play</a:t>
            </a:r>
            <a:r>
              <a:rPr lang="it-IT" sz="5800" dirty="0">
                <a:latin typeface="Times New Roman" panose="02020603050405020304" pitchFamily="18" charset="0"/>
                <a:cs typeface="Times New Roman" panose="02020603050405020304" pitchFamily="18" charset="0"/>
              </a:rPr>
              <a:t>- Gioco </a:t>
            </a:r>
          </a:p>
          <a:p>
            <a:pPr marL="0" indent="0">
              <a:buNone/>
            </a:pPr>
            <a:endParaRPr lang="it-IT" i="1" dirty="0">
              <a:latin typeface="Times New Roman" panose="02020603050405020304" pitchFamily="18" charset="0"/>
              <a:cs typeface="Times New Roman" panose="02020603050405020304" pitchFamily="18" charset="0"/>
            </a:endParaRPr>
          </a:p>
          <a:p>
            <a:pPr marL="0" indent="0">
              <a:buNone/>
            </a:pPr>
            <a:endParaRPr lang="it-IT" i="1" dirty="0">
              <a:latin typeface="Times New Roman" panose="02020603050405020304" pitchFamily="18" charset="0"/>
              <a:cs typeface="Times New Roman" panose="02020603050405020304" pitchFamily="18" charset="0"/>
            </a:endParaRPr>
          </a:p>
          <a:p>
            <a:pPr marL="0" indent="0">
              <a:buNone/>
            </a:pPr>
            <a:r>
              <a:rPr lang="it-IT" i="1" dirty="0">
                <a:latin typeface="Times New Roman" panose="02020603050405020304" pitchFamily="18" charset="0"/>
                <a:cs typeface="Times New Roman" panose="02020603050405020304" pitchFamily="18" charset="0"/>
              </a:rPr>
              <a:t>                                                                      </a:t>
            </a:r>
            <a:r>
              <a:rPr lang="it-IT" sz="5800" i="1" dirty="0">
                <a:latin typeface="Times New Roman" panose="02020603050405020304" pitchFamily="18" charset="0"/>
                <a:cs typeface="Times New Roman" panose="02020603050405020304" pitchFamily="18" charset="0"/>
              </a:rPr>
              <a:t>Control over </a:t>
            </a:r>
            <a:r>
              <a:rPr lang="it-IT" sz="5800" i="1" dirty="0" err="1">
                <a:latin typeface="Times New Roman" panose="02020603050405020304" pitchFamily="18" charset="0"/>
                <a:cs typeface="Times New Roman" panose="02020603050405020304" pitchFamily="18" charset="0"/>
              </a:rPr>
              <a:t>one’s</a:t>
            </a:r>
            <a:r>
              <a:rPr lang="it-IT" sz="5800" i="1" dirty="0">
                <a:latin typeface="Times New Roman" panose="02020603050405020304" pitchFamily="18" charset="0"/>
                <a:cs typeface="Times New Roman" panose="02020603050405020304" pitchFamily="18" charset="0"/>
              </a:rPr>
              <a:t> </a:t>
            </a:r>
            <a:r>
              <a:rPr lang="it-IT" sz="5800" i="1" dirty="0" err="1">
                <a:latin typeface="Times New Roman" panose="02020603050405020304" pitchFamily="18" charset="0"/>
                <a:cs typeface="Times New Roman" panose="02020603050405020304" pitchFamily="18" charset="0"/>
              </a:rPr>
              <a:t>environment</a:t>
            </a:r>
            <a:r>
              <a:rPr lang="it-IT" sz="5800" i="1" dirty="0">
                <a:latin typeface="Times New Roman" panose="02020603050405020304" pitchFamily="18" charset="0"/>
                <a:cs typeface="Times New Roman" panose="02020603050405020304" pitchFamily="18" charset="0"/>
              </a:rPr>
              <a:t> -</a:t>
            </a:r>
          </a:p>
          <a:p>
            <a:pPr marL="0" indent="0">
              <a:buNone/>
            </a:pPr>
            <a:r>
              <a:rPr lang="it-IT" i="1" dirty="0">
                <a:latin typeface="Times New Roman" panose="02020603050405020304" pitchFamily="18" charset="0"/>
                <a:cs typeface="Times New Roman" panose="02020603050405020304" pitchFamily="18" charset="0"/>
              </a:rPr>
              <a:t>                                                                      </a:t>
            </a:r>
            <a:r>
              <a:rPr lang="it-IT" sz="5800" dirty="0">
                <a:latin typeface="Times New Roman" panose="02020603050405020304" pitchFamily="18" charset="0"/>
                <a:cs typeface="Times New Roman" panose="02020603050405020304" pitchFamily="18" charset="0"/>
              </a:rPr>
              <a:t>Controllo del proprio ambiente</a:t>
            </a:r>
          </a:p>
          <a:p>
            <a:endParaRPr lang="it-IT" dirty="0"/>
          </a:p>
        </p:txBody>
      </p:sp>
      <p:pic>
        <p:nvPicPr>
          <p:cNvPr id="3076" name="Picture 4" descr="Come insegnare ai bambini a vivere (e giocare) con un gatto -  Nostrofiglio.it">
            <a:extLst>
              <a:ext uri="{FF2B5EF4-FFF2-40B4-BE49-F238E27FC236}">
                <a16:creationId xmlns:a16="http://schemas.microsoft.com/office/drawing/2014/main" id="{5A922790-FBB4-49E0-B159-8955D99AA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5584"/>
            <a:ext cx="3888000" cy="2592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anipolazione bambini">
            <a:extLst>
              <a:ext uri="{FF2B5EF4-FFF2-40B4-BE49-F238E27FC236}">
                <a16:creationId xmlns:a16="http://schemas.microsoft.com/office/drawing/2014/main" id="{C4511477-7BD0-4E68-9C47-0C8F995C68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289" y="3813846"/>
            <a:ext cx="2304000" cy="23040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bimbibus — Comune di Formigine">
            <a:extLst>
              <a:ext uri="{FF2B5EF4-FFF2-40B4-BE49-F238E27FC236}">
                <a16:creationId xmlns:a16="http://schemas.microsoft.com/office/drawing/2014/main" id="{ABEEB294-CEA2-4462-87ED-0D02659368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072" y="3719188"/>
            <a:ext cx="2229855" cy="2988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B8D7B157-1497-4F9F-A289-EE3B030CDD2F}"/>
              </a:ext>
            </a:extLst>
          </p:cNvPr>
          <p:cNvPicPr>
            <a:picLocks noChangeAspect="1"/>
          </p:cNvPicPr>
          <p:nvPr/>
        </p:nvPicPr>
        <p:blipFill>
          <a:blip r:embed="rId5"/>
          <a:stretch>
            <a:fillRect/>
          </a:stretch>
        </p:blipFill>
        <p:spPr>
          <a:xfrm>
            <a:off x="9455289" y="223145"/>
            <a:ext cx="2569228" cy="3132000"/>
          </a:xfrm>
          <a:prstGeom prst="rect">
            <a:avLst/>
          </a:prstGeom>
        </p:spPr>
      </p:pic>
    </p:spTree>
    <p:extLst>
      <p:ext uri="{BB962C8B-B14F-4D97-AF65-F5344CB8AC3E}">
        <p14:creationId xmlns:p14="http://schemas.microsoft.com/office/powerpoint/2010/main" val="3249411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208C18-0D65-427C-94D1-AB217331712B}"/>
              </a:ext>
            </a:extLst>
          </p:cNvPr>
          <p:cNvSpPr>
            <a:spLocks noGrp="1"/>
          </p:cNvSpPr>
          <p:nvPr>
            <p:ph type="title"/>
          </p:nvPr>
        </p:nvSpPr>
        <p:spPr>
          <a:xfrm>
            <a:off x="838200" y="422031"/>
            <a:ext cx="10515600" cy="562707"/>
          </a:xfrm>
        </p:spPr>
        <p:txBody>
          <a:bodyPr>
            <a:normAutofit fontScale="90000"/>
          </a:bodyPr>
          <a:lstStyle/>
          <a:p>
            <a:pPr algn="ctr"/>
            <a:br>
              <a:rPr lang="it-IT" dirty="0">
                <a:latin typeface="Times New Roman" panose="02020603050405020304" pitchFamily="18" charset="0"/>
                <a:cs typeface="Times New Roman" panose="02020603050405020304" pitchFamily="18" charset="0"/>
              </a:rPr>
            </a:br>
            <a:r>
              <a:rPr lang="it-IT" dirty="0">
                <a:solidFill>
                  <a:srgbClr val="FF0000"/>
                </a:solidFill>
                <a:latin typeface="Times New Roman" panose="02020603050405020304" pitchFamily="18" charset="0"/>
                <a:cs typeface="Times New Roman" panose="02020603050405020304" pitchFamily="18" charset="0"/>
              </a:rPr>
              <a:t>Che cosa sono le </a:t>
            </a:r>
            <a:r>
              <a:rPr lang="it-IT" i="1" dirty="0">
                <a:solidFill>
                  <a:srgbClr val="FF0000"/>
                </a:solidFill>
                <a:latin typeface="Times New Roman" panose="02020603050405020304" pitchFamily="18" charset="0"/>
                <a:cs typeface="Times New Roman" panose="02020603050405020304" pitchFamily="18" charset="0"/>
              </a:rPr>
              <a:t>capacità</a:t>
            </a:r>
            <a:r>
              <a:rPr lang="it-IT" dirty="0">
                <a:solidFill>
                  <a:srgbClr val="FF0000"/>
                </a:solidFill>
                <a:latin typeface="Times New Roman" panose="02020603050405020304" pitchFamily="18" charset="0"/>
                <a:cs typeface="Times New Roman" panose="02020603050405020304" pitchFamily="18" charset="0"/>
              </a:rPr>
              <a:t>? </a:t>
            </a:r>
            <a:br>
              <a:rPr lang="it-IT" dirty="0"/>
            </a:br>
            <a:br>
              <a:rPr lang="it-IT" dirty="0"/>
            </a:br>
            <a:endParaRPr lang="it-IT" dirty="0"/>
          </a:p>
        </p:txBody>
      </p:sp>
      <p:sp>
        <p:nvSpPr>
          <p:cNvPr id="3" name="Segnaposto contenuto 2">
            <a:extLst>
              <a:ext uri="{FF2B5EF4-FFF2-40B4-BE49-F238E27FC236}">
                <a16:creationId xmlns:a16="http://schemas.microsoft.com/office/drawing/2014/main" id="{DB5EDB25-5FA3-4165-8823-2BB86DCFE0BC}"/>
              </a:ext>
            </a:extLst>
          </p:cNvPr>
          <p:cNvSpPr>
            <a:spLocks noGrp="1"/>
          </p:cNvSpPr>
          <p:nvPr>
            <p:ph idx="1"/>
          </p:nvPr>
        </p:nvSpPr>
        <p:spPr>
          <a:xfrm>
            <a:off x="279009" y="984738"/>
            <a:ext cx="11633981" cy="5581015"/>
          </a:xfrm>
        </p:spPr>
        <p:txBody>
          <a:bodyPr>
            <a:normAutofit fontScale="92500" lnSpcReduction="20000"/>
          </a:bodyPr>
          <a:lstStyle/>
          <a:p>
            <a:pPr marL="0" indent="0" algn="just">
              <a:buNone/>
            </a:pPr>
            <a:r>
              <a:rPr lang="it-IT" sz="3000" dirty="0">
                <a:latin typeface="Times New Roman" panose="02020603050405020304" pitchFamily="18" charset="0"/>
                <a:cs typeface="Times New Roman" panose="02020603050405020304" pitchFamily="18" charset="0"/>
              </a:rPr>
              <a:t>a) Una prospettiva etico- politica non “metafisica” (= che prescinde da specifiche concezioni, filosofiche o religiose, della realtà e dell’essere umano)  </a:t>
            </a:r>
          </a:p>
          <a:p>
            <a:pPr marL="0" indent="0" algn="just">
              <a:buNone/>
            </a:pPr>
            <a:endParaRPr lang="it-IT" sz="3000" dirty="0">
              <a:latin typeface="Times New Roman" panose="02020603050405020304" pitchFamily="18" charset="0"/>
              <a:cs typeface="Times New Roman" panose="02020603050405020304" pitchFamily="18" charset="0"/>
            </a:endParaRPr>
          </a:p>
          <a:p>
            <a:pPr marL="0" indent="0" algn="just">
              <a:buNone/>
            </a:pPr>
            <a:r>
              <a:rPr lang="it-IT" sz="3000" dirty="0">
                <a:latin typeface="Times New Roman" panose="02020603050405020304" pitchFamily="18" charset="0"/>
                <a:cs typeface="Times New Roman" panose="02020603050405020304" pitchFamily="18" charset="0"/>
              </a:rPr>
              <a:t>b) Un’impostazione </a:t>
            </a:r>
            <a:r>
              <a:rPr lang="it-IT" sz="3000" i="1" dirty="0">
                <a:latin typeface="Times New Roman" panose="02020603050405020304" pitchFamily="18" charset="0"/>
                <a:cs typeface="Times New Roman" panose="02020603050405020304" pitchFamily="18" charset="0"/>
              </a:rPr>
              <a:t>universalista</a:t>
            </a:r>
            <a:r>
              <a:rPr lang="it-IT" sz="3000" dirty="0">
                <a:latin typeface="Times New Roman" panose="02020603050405020304" pitchFamily="18" charset="0"/>
                <a:cs typeface="Times New Roman" panose="02020603050405020304" pitchFamily="18" charset="0"/>
              </a:rPr>
              <a:t> che si oppone al </a:t>
            </a:r>
            <a:r>
              <a:rPr lang="it-IT" sz="3000" i="1" dirty="0">
                <a:latin typeface="Times New Roman" panose="02020603050405020304" pitchFamily="18" charset="0"/>
                <a:cs typeface="Times New Roman" panose="02020603050405020304" pitchFamily="18" charset="0"/>
              </a:rPr>
              <a:t>relativismo</a:t>
            </a:r>
            <a:r>
              <a:rPr lang="it-IT" sz="3000" dirty="0">
                <a:latin typeface="Times New Roman" panose="02020603050405020304" pitchFamily="18" charset="0"/>
                <a:cs typeface="Times New Roman" panose="02020603050405020304" pitchFamily="18" charset="0"/>
              </a:rPr>
              <a:t> nella sfera dei diritti fondamentali </a:t>
            </a:r>
          </a:p>
          <a:p>
            <a:pPr marL="0" indent="0" algn="just">
              <a:buNone/>
            </a:pPr>
            <a:endParaRPr lang="it-IT" sz="3000" dirty="0">
              <a:latin typeface="Times New Roman" panose="02020603050405020304" pitchFamily="18" charset="0"/>
              <a:cs typeface="Times New Roman" panose="02020603050405020304" pitchFamily="18" charset="0"/>
            </a:endParaRPr>
          </a:p>
          <a:p>
            <a:pPr marL="0" indent="0" algn="just">
              <a:buNone/>
            </a:pPr>
            <a:r>
              <a:rPr lang="it-IT" sz="3000" dirty="0">
                <a:latin typeface="Times New Roman" panose="02020603050405020304" pitchFamily="18" charset="0"/>
                <a:cs typeface="Times New Roman" panose="02020603050405020304" pitchFamily="18" charset="0"/>
              </a:rPr>
              <a:t>c) Una prospettiva </a:t>
            </a:r>
            <a:r>
              <a:rPr lang="it-IT" sz="3000" i="1" dirty="0">
                <a:latin typeface="Times New Roman" panose="02020603050405020304" pitchFamily="18" charset="0"/>
                <a:cs typeface="Times New Roman" panose="02020603050405020304" pitchFamily="18" charset="0"/>
              </a:rPr>
              <a:t>liberale</a:t>
            </a:r>
            <a:r>
              <a:rPr lang="it-IT" sz="3000" dirty="0">
                <a:latin typeface="Times New Roman" panose="02020603050405020304" pitchFamily="18" charset="0"/>
                <a:cs typeface="Times New Roman" panose="02020603050405020304" pitchFamily="18" charset="0"/>
              </a:rPr>
              <a:t> che mette al centro lo sviluppo del </a:t>
            </a:r>
            <a:r>
              <a:rPr lang="it-IT" sz="3000" i="1" dirty="0">
                <a:latin typeface="Times New Roman" panose="02020603050405020304" pitchFamily="18" charset="0"/>
                <a:cs typeface="Times New Roman" panose="02020603050405020304" pitchFamily="18" charset="0"/>
              </a:rPr>
              <a:t>singolo individuo </a:t>
            </a:r>
            <a:r>
              <a:rPr lang="it-IT" sz="3000" dirty="0">
                <a:latin typeface="Times New Roman" panose="02020603050405020304" pitchFamily="18" charset="0"/>
                <a:cs typeface="Times New Roman" panose="02020603050405020304" pitchFamily="18" charset="0"/>
              </a:rPr>
              <a:t>ovvero della </a:t>
            </a:r>
            <a:r>
              <a:rPr lang="it-IT" sz="3000" i="1" dirty="0">
                <a:latin typeface="Times New Roman" panose="02020603050405020304" pitchFamily="18" charset="0"/>
                <a:cs typeface="Times New Roman" panose="02020603050405020304" pitchFamily="18" charset="0"/>
              </a:rPr>
              <a:t>persona</a:t>
            </a:r>
            <a:r>
              <a:rPr lang="it-IT" sz="3000" dirty="0">
                <a:latin typeface="Times New Roman" panose="02020603050405020304" pitchFamily="18" charset="0"/>
                <a:cs typeface="Times New Roman" panose="02020603050405020304" pitchFamily="18" charset="0"/>
              </a:rPr>
              <a:t>, inserita in un contesto sociale,  ma difesa contro la prevaricazione delle tradizioni e dei valori del gruppo di appartenenza </a:t>
            </a:r>
          </a:p>
          <a:p>
            <a:pPr marL="0" indent="0" algn="just">
              <a:buNone/>
            </a:pPr>
            <a:endParaRPr lang="it-IT" sz="3000" dirty="0">
              <a:latin typeface="Times New Roman" panose="02020603050405020304" pitchFamily="18" charset="0"/>
              <a:cs typeface="Times New Roman" panose="02020603050405020304" pitchFamily="18" charset="0"/>
            </a:endParaRPr>
          </a:p>
          <a:p>
            <a:pPr marL="0" indent="0" algn="just">
              <a:buNone/>
            </a:pPr>
            <a:r>
              <a:rPr lang="it-IT" sz="3000" dirty="0">
                <a:latin typeface="Times New Roman" panose="02020603050405020304" pitchFamily="18" charset="0"/>
                <a:cs typeface="Times New Roman" panose="02020603050405020304" pitchFamily="18" charset="0"/>
              </a:rPr>
              <a:t>d) Un’ «etica della perfezione» </a:t>
            </a:r>
            <a:r>
              <a:rPr lang="it-IT" sz="3000" dirty="0" err="1">
                <a:latin typeface="Times New Roman" panose="02020603050405020304" pitchFamily="18" charset="0"/>
                <a:cs typeface="Times New Roman" panose="02020603050405020304" pitchFamily="18" charset="0"/>
              </a:rPr>
              <a:t>neoaristotelica</a:t>
            </a:r>
            <a:r>
              <a:rPr lang="it-IT" sz="3000" dirty="0">
                <a:latin typeface="Times New Roman" panose="02020603050405020304" pitchFamily="18" charset="0"/>
                <a:cs typeface="Times New Roman" panose="02020603050405020304" pitchFamily="18" charset="0"/>
              </a:rPr>
              <a:t>, oltre i limiti dell’</a:t>
            </a:r>
            <a:r>
              <a:rPr lang="it-IT" sz="3000" i="1" dirty="0">
                <a:latin typeface="Times New Roman" panose="02020603050405020304" pitchFamily="18" charset="0"/>
                <a:cs typeface="Times New Roman" panose="02020603050405020304" pitchFamily="18" charset="0"/>
              </a:rPr>
              <a:t>utilitarismo </a:t>
            </a:r>
            <a:r>
              <a:rPr lang="it-IT" sz="3000" dirty="0">
                <a:latin typeface="Times New Roman" panose="02020603050405020304" pitchFamily="18" charset="0"/>
                <a:cs typeface="Times New Roman" panose="02020603050405020304" pitchFamily="18" charset="0"/>
              </a:rPr>
              <a:t>etico. Cerca di stabilire, in modo provvisorio e rivedibile, criteri minimi o «piste» per la realizzazione o «fioritura» (</a:t>
            </a:r>
            <a:r>
              <a:rPr lang="it-IT" sz="3000" i="1" dirty="0" err="1">
                <a:latin typeface="Times New Roman" panose="02020603050405020304" pitchFamily="18" charset="0"/>
                <a:cs typeface="Times New Roman" panose="02020603050405020304" pitchFamily="18" charset="0"/>
              </a:rPr>
              <a:t>flourishing</a:t>
            </a:r>
            <a:r>
              <a:rPr lang="it-IT" sz="3000" dirty="0">
                <a:latin typeface="Times New Roman" panose="02020603050405020304" pitchFamily="18" charset="0"/>
                <a:cs typeface="Times New Roman" panose="02020603050405020304" pitchFamily="18" charset="0"/>
              </a:rPr>
              <a:t>) dell’essere umano. Il </a:t>
            </a:r>
            <a:r>
              <a:rPr lang="it-IT" sz="3000" i="1" dirty="0">
                <a:latin typeface="Times New Roman" panose="02020603050405020304" pitchFamily="18" charset="0"/>
                <a:cs typeface="Times New Roman" panose="02020603050405020304" pitchFamily="18" charset="0"/>
              </a:rPr>
              <a:t>bene </a:t>
            </a:r>
            <a:r>
              <a:rPr lang="it-IT" sz="3000" dirty="0">
                <a:latin typeface="Times New Roman" panose="02020603050405020304" pitchFamily="18" charset="0"/>
                <a:cs typeface="Times New Roman" panose="02020603050405020304" pitchFamily="18" charset="0"/>
              </a:rPr>
              <a:t>non coincide con il </a:t>
            </a:r>
            <a:r>
              <a:rPr lang="it-IT" sz="3000" i="1" dirty="0">
                <a:latin typeface="Times New Roman" panose="02020603050405020304" pitchFamily="18" charset="0"/>
                <a:cs typeface="Times New Roman" panose="02020603050405020304" pitchFamily="18" charset="0"/>
              </a:rPr>
              <a:t>piacere</a:t>
            </a:r>
            <a:r>
              <a:rPr lang="it-IT" sz="3000" dirty="0">
                <a:latin typeface="Times New Roman" panose="02020603050405020304" pitchFamily="18" charset="0"/>
                <a:cs typeface="Times New Roman" panose="02020603050405020304" pitchFamily="18" charset="0"/>
              </a:rPr>
              <a:t> e neppure con le mere </a:t>
            </a:r>
            <a:r>
              <a:rPr lang="it-IT" sz="3000" i="1" dirty="0">
                <a:latin typeface="Times New Roman" panose="02020603050405020304" pitchFamily="18" charset="0"/>
                <a:cs typeface="Times New Roman" panose="02020603050405020304" pitchFamily="18" charset="0"/>
              </a:rPr>
              <a:t>preferenze soggettive</a:t>
            </a:r>
            <a:r>
              <a:rPr lang="it-IT" sz="3000" dirty="0">
                <a:latin typeface="Times New Roman" panose="02020603050405020304" pitchFamily="18" charset="0"/>
                <a:cs typeface="Times New Roman" panose="02020603050405020304" pitchFamily="18" charset="0"/>
              </a:rPr>
              <a:t>. Il caso delle «preferenze adattive»</a:t>
            </a:r>
          </a:p>
          <a:p>
            <a:endParaRPr lang="it-IT" dirty="0"/>
          </a:p>
        </p:txBody>
      </p:sp>
    </p:spTree>
    <p:extLst>
      <p:ext uri="{BB962C8B-B14F-4D97-AF65-F5344CB8AC3E}">
        <p14:creationId xmlns:p14="http://schemas.microsoft.com/office/powerpoint/2010/main" val="115559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8156A1-CE52-4BF5-BA35-A648440F6FA6}"/>
              </a:ext>
            </a:extLst>
          </p:cNvPr>
          <p:cNvSpPr>
            <a:spLocks noGrp="1"/>
          </p:cNvSpPr>
          <p:nvPr>
            <p:ph type="title"/>
          </p:nvPr>
        </p:nvSpPr>
        <p:spPr/>
        <p:txBody>
          <a:bodyPr/>
          <a:lstStyle/>
          <a:p>
            <a:r>
              <a:rPr lang="it-IT" dirty="0">
                <a:latin typeface="Times New Roman" panose="02020603050405020304" pitchFamily="18" charset="0"/>
                <a:cs typeface="Times New Roman" panose="02020603050405020304" pitchFamily="18" charset="0"/>
              </a:rPr>
              <a:t>Esemplifichiamo….</a:t>
            </a:r>
          </a:p>
        </p:txBody>
      </p:sp>
      <p:sp>
        <p:nvSpPr>
          <p:cNvPr id="4" name="Segnaposto contenuto 3">
            <a:extLst>
              <a:ext uri="{FF2B5EF4-FFF2-40B4-BE49-F238E27FC236}">
                <a16:creationId xmlns:a16="http://schemas.microsoft.com/office/drawing/2014/main" id="{6D150A8F-D567-4C13-A4FC-7E4D206DF0C5}"/>
              </a:ext>
            </a:extLst>
          </p:cNvPr>
          <p:cNvSpPr>
            <a:spLocks noGrp="1"/>
          </p:cNvSpPr>
          <p:nvPr>
            <p:ph sz="half" idx="1"/>
          </p:nvPr>
        </p:nvSpPr>
        <p:spPr/>
        <p:txBody>
          <a:bodyPr/>
          <a:lstStyle/>
          <a:p>
            <a:pPr marL="0" indent="0">
              <a:buNone/>
            </a:pPr>
            <a:r>
              <a:rPr lang="it-IT" dirty="0">
                <a:latin typeface="Times New Roman" panose="02020603050405020304" pitchFamily="18" charset="0"/>
                <a:cs typeface="Times New Roman" panose="02020603050405020304" pitchFamily="18" charset="0"/>
              </a:rPr>
              <a:t>a) Prospettiva «non metafisica»: consenso morale minimo oltre i confini di visioni del mondo alternative</a:t>
            </a:r>
          </a:p>
        </p:txBody>
      </p:sp>
      <p:pic>
        <p:nvPicPr>
          <p:cNvPr id="1026" name="Picture 2" descr="Idea by Ian Pope on Barefoot Ladies | Amish clothing, Amish dress, Mennonite  dress">
            <a:extLst>
              <a:ext uri="{FF2B5EF4-FFF2-40B4-BE49-F238E27FC236}">
                <a16:creationId xmlns:a16="http://schemas.microsoft.com/office/drawing/2014/main" id="{A184EF3E-24BD-4A0D-8B12-E7CF21550C0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96000" y="1027916"/>
            <a:ext cx="2448000" cy="29028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a Feminist Movement Changed Ireland | by Taryn De Vere | Athena Talks |  Medium">
            <a:extLst>
              <a:ext uri="{FF2B5EF4-FFF2-40B4-BE49-F238E27FC236}">
                <a16:creationId xmlns:a16="http://schemas.microsoft.com/office/drawing/2014/main" id="{22D52FB9-68A9-4651-ACC8-E138F6827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1210" y="1027906"/>
            <a:ext cx="3065854" cy="2772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esta o croce? Non affidarti al caso! | UAAR">
            <a:extLst>
              <a:ext uri="{FF2B5EF4-FFF2-40B4-BE49-F238E27FC236}">
                <a16:creationId xmlns:a16="http://schemas.microsoft.com/office/drawing/2014/main" id="{52FE4D35-EF4B-42F4-896E-5FA6700A9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384" y="4204830"/>
            <a:ext cx="4286416" cy="2412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ristianos Gays » Kiko Argüello">
            <a:extLst>
              <a:ext uri="{FF2B5EF4-FFF2-40B4-BE49-F238E27FC236}">
                <a16:creationId xmlns:a16="http://schemas.microsoft.com/office/drawing/2014/main" id="{B758F33F-D1DF-4F8C-A0F8-644A34A623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9210" y="4097041"/>
            <a:ext cx="4464000" cy="2519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106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33641A-F9A8-448E-8DC2-CE37F93EC380}"/>
              </a:ext>
            </a:extLst>
          </p:cNvPr>
          <p:cNvSpPr>
            <a:spLocks noGrp="1"/>
          </p:cNvSpPr>
          <p:nvPr>
            <p:ph type="title"/>
          </p:nvPr>
        </p:nvSpPr>
        <p:spPr>
          <a:xfrm>
            <a:off x="960121" y="18255"/>
            <a:ext cx="10515600" cy="1325563"/>
          </a:xfrm>
        </p:spPr>
        <p:txBody>
          <a:bodyPr/>
          <a:lstStyle/>
          <a:p>
            <a:pPr algn="ctr"/>
            <a:r>
              <a:rPr lang="it-IT" dirty="0">
                <a:latin typeface="Times New Roman" panose="02020603050405020304" pitchFamily="18" charset="0"/>
                <a:cs typeface="Times New Roman" panose="02020603050405020304" pitchFamily="18" charset="0"/>
              </a:rPr>
              <a:t>Il nostro testo: </a:t>
            </a:r>
            <a:r>
              <a:rPr lang="it-IT" i="1" dirty="0" err="1">
                <a:latin typeface="Times New Roman" panose="02020603050405020304" pitchFamily="18" charset="0"/>
                <a:cs typeface="Times New Roman" panose="02020603050405020304" pitchFamily="18" charset="0"/>
              </a:rPr>
              <a:t>Frontiers</a:t>
            </a:r>
            <a:r>
              <a:rPr lang="it-IT" i="1" dirty="0">
                <a:latin typeface="Times New Roman" panose="02020603050405020304" pitchFamily="18" charset="0"/>
                <a:cs typeface="Times New Roman" panose="02020603050405020304" pitchFamily="18" charset="0"/>
              </a:rPr>
              <a:t> of Justice </a:t>
            </a:r>
            <a:r>
              <a:rPr lang="it-IT" dirty="0">
                <a:latin typeface="Times New Roman" panose="02020603050405020304" pitchFamily="18" charset="0"/>
                <a:cs typeface="Times New Roman" panose="02020603050405020304" pitchFamily="18" charset="0"/>
              </a:rPr>
              <a:t>(2006)</a:t>
            </a:r>
          </a:p>
        </p:txBody>
      </p:sp>
      <p:sp>
        <p:nvSpPr>
          <p:cNvPr id="3" name="Segnaposto contenuto 2">
            <a:extLst>
              <a:ext uri="{FF2B5EF4-FFF2-40B4-BE49-F238E27FC236}">
                <a16:creationId xmlns:a16="http://schemas.microsoft.com/office/drawing/2014/main" id="{A2195978-5251-4006-9049-FD59F0BA72A8}"/>
              </a:ext>
            </a:extLst>
          </p:cNvPr>
          <p:cNvSpPr>
            <a:spLocks noGrp="1"/>
          </p:cNvSpPr>
          <p:nvPr>
            <p:ph sz="half" idx="1"/>
          </p:nvPr>
        </p:nvSpPr>
        <p:spPr>
          <a:xfrm>
            <a:off x="247983" y="1825625"/>
            <a:ext cx="5969938" cy="4351338"/>
          </a:xfrm>
        </p:spPr>
        <p:txBody>
          <a:bodyPr>
            <a:normAutofit fontScale="92500" lnSpcReduction="20000"/>
          </a:bodyPr>
          <a:lstStyle/>
          <a:p>
            <a:endParaRPr lang="it-IT" dirty="0"/>
          </a:p>
          <a:p>
            <a:pPr marL="0" indent="0">
              <a:buNone/>
            </a:pPr>
            <a:r>
              <a:rPr lang="it-IT" sz="3200" dirty="0">
                <a:latin typeface="Times New Roman" panose="02020603050405020304" pitchFamily="18" charset="0"/>
                <a:cs typeface="Times New Roman" panose="02020603050405020304" pitchFamily="18" charset="0"/>
              </a:rPr>
              <a:t>Esamineremo in  particolare i capitoli</a:t>
            </a:r>
          </a:p>
          <a:p>
            <a:pPr marL="0" indent="0">
              <a:buNone/>
            </a:pPr>
            <a:r>
              <a:rPr lang="it-IT" sz="3200" dirty="0">
                <a:latin typeface="Times New Roman" panose="02020603050405020304" pitchFamily="18" charset="0"/>
                <a:cs typeface="Times New Roman" panose="02020603050405020304" pitchFamily="18" charset="0"/>
              </a:rPr>
              <a:t> </a:t>
            </a:r>
          </a:p>
          <a:p>
            <a:pPr marL="0" indent="0">
              <a:buNone/>
            </a:pPr>
            <a:r>
              <a:rPr lang="it-IT" sz="3200" b="1" dirty="0">
                <a:latin typeface="Times New Roman" panose="02020603050405020304" pitchFamily="18" charset="0"/>
                <a:cs typeface="Times New Roman" panose="02020603050405020304" pitchFamily="18" charset="0"/>
              </a:rPr>
              <a:t>- 2 «Disabilità e contratto sociale»; </a:t>
            </a:r>
          </a:p>
          <a:p>
            <a:pPr marL="0" indent="0">
              <a:buNone/>
            </a:pPr>
            <a:endParaRPr lang="it-IT" sz="3200" b="1" dirty="0">
              <a:latin typeface="Times New Roman" panose="02020603050405020304" pitchFamily="18" charset="0"/>
              <a:cs typeface="Times New Roman" panose="02020603050405020304" pitchFamily="18" charset="0"/>
            </a:endParaRPr>
          </a:p>
          <a:p>
            <a:pPr marL="0" indent="0">
              <a:buNone/>
            </a:pPr>
            <a:r>
              <a:rPr lang="it-IT" sz="3200" b="1" dirty="0">
                <a:latin typeface="Times New Roman" panose="02020603050405020304" pitchFamily="18" charset="0"/>
                <a:cs typeface="Times New Roman" panose="02020603050405020304" pitchFamily="18" charset="0"/>
              </a:rPr>
              <a:t>- 3 «Capacità e disabilità»;</a:t>
            </a:r>
          </a:p>
          <a:p>
            <a:pPr marL="0" indent="0">
              <a:buNone/>
            </a:pPr>
            <a:endParaRPr lang="it-IT" sz="3200" b="1" dirty="0">
              <a:latin typeface="Times New Roman" panose="02020603050405020304" pitchFamily="18" charset="0"/>
              <a:cs typeface="Times New Roman" panose="02020603050405020304" pitchFamily="18" charset="0"/>
            </a:endParaRPr>
          </a:p>
          <a:p>
            <a:pPr marL="0" indent="0">
              <a:buNone/>
            </a:pPr>
            <a:r>
              <a:rPr lang="it-IT" sz="3200" b="1" dirty="0">
                <a:latin typeface="Times New Roman" panose="02020603050405020304" pitchFamily="18" charset="0"/>
                <a:cs typeface="Times New Roman" panose="02020603050405020304" pitchFamily="18" charset="0"/>
              </a:rPr>
              <a:t>- 6 «Al di là di ‘‘compassione e umanità’’: la giustizia verso gli animali non umani»</a:t>
            </a:r>
          </a:p>
        </p:txBody>
      </p:sp>
      <p:pic>
        <p:nvPicPr>
          <p:cNvPr id="1026" name="Picture 2" descr="Frontiers of Justice: Disability, Nationality, Species Membership - Martha  C. NUSSBAUM - Google Books">
            <a:extLst>
              <a:ext uri="{FF2B5EF4-FFF2-40B4-BE49-F238E27FC236}">
                <a16:creationId xmlns:a16="http://schemas.microsoft.com/office/drawing/2014/main" id="{FE327A2B-34E2-4DB9-A3B8-9A749F2F155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57559" y="2056124"/>
            <a:ext cx="2664000" cy="41208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 nuove frontiere della giustizia. Disabilità, nazionalità, appartenenza di  specie - Martha C. Nussbaum - Libro - Il Mulino - Collezione di testi e di  studi | IBS">
            <a:extLst>
              <a:ext uri="{FF2B5EF4-FFF2-40B4-BE49-F238E27FC236}">
                <a16:creationId xmlns:a16="http://schemas.microsoft.com/office/drawing/2014/main" id="{3C1443A2-A784-4833-9965-BF917910F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1197" y="2144963"/>
            <a:ext cx="2582820" cy="40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053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F505D0-31DE-40D9-95C7-7D60E7D1DDC6}"/>
              </a:ext>
            </a:extLst>
          </p:cNvPr>
          <p:cNvSpPr>
            <a:spLocks noGrp="1"/>
          </p:cNvSpPr>
          <p:nvPr>
            <p:ph type="title"/>
          </p:nvPr>
        </p:nvSpPr>
        <p:spPr>
          <a:xfrm>
            <a:off x="838200" y="98475"/>
            <a:ext cx="10514428" cy="1604304"/>
          </a:xfrm>
        </p:spPr>
        <p:txBody>
          <a:bodyPr>
            <a:noAutofit/>
          </a:bodyPr>
          <a:lstStyle/>
          <a:p>
            <a:pPr algn="ctr"/>
            <a:r>
              <a:rPr lang="it-IT" sz="3200" dirty="0">
                <a:latin typeface="Times New Roman" panose="02020603050405020304" pitchFamily="18" charset="0"/>
                <a:cs typeface="Times New Roman" panose="02020603050405020304" pitchFamily="18" charset="0"/>
              </a:rPr>
              <a:t>b) e c)  Una prospettiva </a:t>
            </a:r>
            <a:r>
              <a:rPr lang="it-IT" sz="3200" i="1" dirty="0">
                <a:latin typeface="Times New Roman" panose="02020603050405020304" pitchFamily="18" charset="0"/>
                <a:cs typeface="Times New Roman" panose="02020603050405020304" pitchFamily="18" charset="0"/>
              </a:rPr>
              <a:t>universalista</a:t>
            </a:r>
            <a:r>
              <a:rPr lang="it-IT" sz="3200" dirty="0">
                <a:latin typeface="Times New Roman" panose="02020603050405020304" pitchFamily="18" charset="0"/>
                <a:cs typeface="Times New Roman" panose="02020603050405020304" pitchFamily="18" charset="0"/>
              </a:rPr>
              <a:t> e </a:t>
            </a:r>
            <a:r>
              <a:rPr lang="it-IT" sz="3200" i="1" dirty="0">
                <a:latin typeface="Times New Roman" panose="02020603050405020304" pitchFamily="18" charset="0"/>
                <a:cs typeface="Times New Roman" panose="02020603050405020304" pitchFamily="18" charset="0"/>
              </a:rPr>
              <a:t>liberale</a:t>
            </a:r>
            <a:r>
              <a:rPr lang="it-IT" sz="3200" dirty="0">
                <a:latin typeface="Times New Roman" panose="02020603050405020304" pitchFamily="18" charset="0"/>
                <a:cs typeface="Times New Roman" panose="02020603050405020304" pitchFamily="18" charset="0"/>
              </a:rPr>
              <a:t> in cui </a:t>
            </a:r>
            <a:br>
              <a:rPr lang="it-IT" sz="3200" dirty="0">
                <a:latin typeface="Times New Roman" panose="02020603050405020304" pitchFamily="18" charset="0"/>
                <a:cs typeface="Times New Roman" panose="02020603050405020304" pitchFamily="18" charset="0"/>
              </a:rPr>
            </a:br>
            <a:r>
              <a:rPr lang="it-IT" sz="3200" dirty="0">
                <a:latin typeface="Times New Roman" panose="02020603050405020304" pitchFamily="18" charset="0"/>
                <a:cs typeface="Times New Roman" panose="02020603050405020304" pitchFamily="18" charset="0"/>
              </a:rPr>
              <a:t>i diritti della persona prevalgono sui valori </a:t>
            </a:r>
            <a:br>
              <a:rPr lang="it-IT" sz="3200" dirty="0">
                <a:latin typeface="Times New Roman" panose="02020603050405020304" pitchFamily="18" charset="0"/>
                <a:cs typeface="Times New Roman" panose="02020603050405020304" pitchFamily="18" charset="0"/>
              </a:rPr>
            </a:br>
            <a:r>
              <a:rPr lang="it-IT" sz="3200" dirty="0">
                <a:latin typeface="Times New Roman" panose="02020603050405020304" pitchFamily="18" charset="0"/>
                <a:cs typeface="Times New Roman" panose="02020603050405020304" pitchFamily="18" charset="0"/>
              </a:rPr>
              <a:t>delle comunità di appartenenza </a:t>
            </a:r>
            <a:br>
              <a:rPr lang="it-IT" sz="3200" dirty="0"/>
            </a:br>
            <a:endParaRPr lang="it-IT" sz="3200" dirty="0"/>
          </a:p>
        </p:txBody>
      </p:sp>
      <p:pic>
        <p:nvPicPr>
          <p:cNvPr id="1028" name="Picture 4" descr="PARISIAN GETAWAY #paris #parisfashion #fashion #hijab #hijabstyle # France  #holiday #Eiffel | Parisian, Hijabista, Women">
            <a:extLst>
              <a:ext uri="{FF2B5EF4-FFF2-40B4-BE49-F238E27FC236}">
                <a16:creationId xmlns:a16="http://schemas.microsoft.com/office/drawing/2014/main" id="{53FD2BBE-1411-4DE9-B13F-B55D8371F74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096000" y="2152445"/>
            <a:ext cx="540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20 Afghanistan before war ideas | afghanistan, kabul, afghan">
            <a:extLst>
              <a:ext uri="{FF2B5EF4-FFF2-40B4-BE49-F238E27FC236}">
                <a16:creationId xmlns:a16="http://schemas.microsoft.com/office/drawing/2014/main" id="{3FE41454-EC65-4080-BADF-291515EE3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499" y="2152445"/>
            <a:ext cx="4786458"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466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F132FC-7A71-45E6-81AA-7C6E49A4EC11}"/>
              </a:ext>
            </a:extLst>
          </p:cNvPr>
          <p:cNvSpPr>
            <a:spLocks noGrp="1"/>
          </p:cNvSpPr>
          <p:nvPr>
            <p:ph type="title"/>
          </p:nvPr>
        </p:nvSpPr>
        <p:spPr>
          <a:xfrm>
            <a:off x="838200" y="126610"/>
            <a:ext cx="10515600" cy="1547446"/>
          </a:xfrm>
        </p:spPr>
        <p:txBody>
          <a:bodyPr>
            <a:normAutofit/>
          </a:bodyPr>
          <a:lstStyle/>
          <a:p>
            <a:pPr algn="ctr"/>
            <a:r>
              <a:rPr lang="it-IT" sz="3200" dirty="0">
                <a:latin typeface="Times New Roman" panose="02020603050405020304" pitchFamily="18" charset="0"/>
                <a:cs typeface="Times New Roman" panose="02020603050405020304" pitchFamily="18" charset="0"/>
              </a:rPr>
              <a:t>d) Le capacità rappresentano possibilità di «fioritura» conformi alla «natura umana», spesso ostacolate dal contesto sociale, </a:t>
            </a:r>
            <a:br>
              <a:rPr lang="it-IT" sz="3200" dirty="0">
                <a:latin typeface="Times New Roman" panose="02020603050405020304" pitchFamily="18" charset="0"/>
                <a:cs typeface="Times New Roman" panose="02020603050405020304" pitchFamily="18" charset="0"/>
              </a:rPr>
            </a:br>
            <a:r>
              <a:rPr lang="it-IT" sz="3200" dirty="0">
                <a:latin typeface="Times New Roman" panose="02020603050405020304" pitchFamily="18" charset="0"/>
                <a:cs typeface="Times New Roman" panose="02020603050405020304" pitchFamily="18" charset="0"/>
              </a:rPr>
              <a:t>e vanno oltre le preferenze soggettive </a:t>
            </a:r>
          </a:p>
        </p:txBody>
      </p:sp>
      <p:pic>
        <p:nvPicPr>
          <p:cNvPr id="2050" name="Picture 2" descr="Live oak style bonsai trees | Bonsai tree, Indoor bonsai tree, Bonsai plants">
            <a:extLst>
              <a:ext uri="{FF2B5EF4-FFF2-40B4-BE49-F238E27FC236}">
                <a16:creationId xmlns:a16="http://schemas.microsoft.com/office/drawing/2014/main" id="{E36256E2-EE02-4849-8DFE-297AA62ED9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1846" y="1547447"/>
            <a:ext cx="2844000" cy="25458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humard Oak Trees for Sale– FastGrowingTrees.com">
            <a:extLst>
              <a:ext uri="{FF2B5EF4-FFF2-40B4-BE49-F238E27FC236}">
                <a16:creationId xmlns:a16="http://schemas.microsoft.com/office/drawing/2014/main" id="{74D5659B-D596-4BBB-AB2A-AECB566CC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692" y="4219871"/>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ealth Matters: Children Swimming in contaminated and dirty water in a  river bank">
            <a:extLst>
              <a:ext uri="{FF2B5EF4-FFF2-40B4-BE49-F238E27FC236}">
                <a16:creationId xmlns:a16="http://schemas.microsoft.com/office/drawing/2014/main" id="{2083A829-0A21-4255-99BD-BB090BCE57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9339" y="2619470"/>
            <a:ext cx="3944386" cy="262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0EA736B1-0453-4560-9A69-CEDF0086AB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5692" y="2005871"/>
            <a:ext cx="2952000" cy="44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878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5667F6-378D-474D-9788-C69828E2E78C}"/>
              </a:ext>
            </a:extLst>
          </p:cNvPr>
          <p:cNvSpPr>
            <a:spLocks noGrp="1"/>
          </p:cNvSpPr>
          <p:nvPr>
            <p:ph type="title"/>
          </p:nvPr>
        </p:nvSpPr>
        <p:spPr>
          <a:xfrm>
            <a:off x="838200" y="206099"/>
            <a:ext cx="10515600" cy="1325563"/>
          </a:xfrm>
        </p:spPr>
        <p:txBody>
          <a:bodyPr>
            <a:noAutofit/>
          </a:bodyPr>
          <a:lstStyle/>
          <a:p>
            <a:pPr algn="ctr"/>
            <a:r>
              <a:rPr lang="it-IT" sz="3600" b="1" dirty="0">
                <a:solidFill>
                  <a:srgbClr val="C00000"/>
                </a:solidFill>
                <a:latin typeface="Times New Roman" panose="02020603050405020304" pitchFamily="18" charset="0"/>
                <a:cs typeface="Times New Roman" panose="02020603050405020304" pitchFamily="18" charset="0"/>
              </a:rPr>
              <a:t>1) Applicare l’approccio delle capacità </a:t>
            </a:r>
            <a:br>
              <a:rPr lang="it-IT" sz="3600" b="1" dirty="0">
                <a:solidFill>
                  <a:srgbClr val="C00000"/>
                </a:solidFill>
                <a:latin typeface="Times New Roman" panose="02020603050405020304" pitchFamily="18" charset="0"/>
                <a:cs typeface="Times New Roman" panose="02020603050405020304" pitchFamily="18" charset="0"/>
              </a:rPr>
            </a:br>
            <a:r>
              <a:rPr lang="it-IT" sz="3600" b="1" dirty="0">
                <a:solidFill>
                  <a:srgbClr val="C00000"/>
                </a:solidFill>
                <a:latin typeface="Times New Roman" panose="02020603050405020304" pitchFamily="18" charset="0"/>
                <a:cs typeface="Times New Roman" panose="02020603050405020304" pitchFamily="18" charset="0"/>
              </a:rPr>
              <a:t>alla questione della disabilità: non fungibili né monetizzabili</a:t>
            </a:r>
          </a:p>
        </p:txBody>
      </p:sp>
      <p:sp>
        <p:nvSpPr>
          <p:cNvPr id="3" name="Segnaposto contenuto 2">
            <a:extLst>
              <a:ext uri="{FF2B5EF4-FFF2-40B4-BE49-F238E27FC236}">
                <a16:creationId xmlns:a16="http://schemas.microsoft.com/office/drawing/2014/main" id="{D73A3F1A-1673-4038-94B3-ECFE745052CE}"/>
              </a:ext>
            </a:extLst>
          </p:cNvPr>
          <p:cNvSpPr>
            <a:spLocks noGrp="1"/>
          </p:cNvSpPr>
          <p:nvPr>
            <p:ph sz="half" idx="1"/>
          </p:nvPr>
        </p:nvSpPr>
        <p:spPr>
          <a:xfrm>
            <a:off x="480392" y="2024408"/>
            <a:ext cx="5257800" cy="4351338"/>
          </a:xfrm>
        </p:spPr>
        <p:txBody>
          <a:bodyPr>
            <a:normAutofit fontScale="85000" lnSpcReduction="20000"/>
          </a:bodyPr>
          <a:lstStyle/>
          <a:p>
            <a:pPr algn="just">
              <a:buFontTx/>
              <a:buChar char="-"/>
            </a:pPr>
            <a:r>
              <a:rPr lang="it-IT" dirty="0">
                <a:latin typeface="Times New Roman" panose="02020603050405020304" pitchFamily="18" charset="0"/>
                <a:cs typeface="Times New Roman" panose="02020603050405020304" pitchFamily="18" charset="0"/>
              </a:rPr>
              <a:t>Le capacità «sono beni radicalmente non fungibili: la mancanza di una capacità in un’area non può essere compensata semplicemente attribuendo alle persone capacità in misura maggiore» (p. 184).</a:t>
            </a:r>
          </a:p>
          <a:p>
            <a:pPr algn="just">
              <a:buFontTx/>
              <a:buChar char="-"/>
            </a:pPr>
            <a:r>
              <a:rPr lang="it-IT" dirty="0">
                <a:latin typeface="Times New Roman" panose="02020603050405020304" pitchFamily="18" charset="0"/>
                <a:cs typeface="Times New Roman" panose="02020603050405020304" pitchFamily="18" charset="0"/>
              </a:rPr>
              <a:t>Le capacità non sono monetizzabili: le persone disabili, anche se potessero permettersi autista ed accompagnatore, hanno piuttosto diritto ad autobus e marciapiedi con accessi adeguati. «Questa riprogettazione dello spazio pubblico è essenziale per la dignità e il rispetto di sé delle persone con menomazioni» (p. 185) </a:t>
            </a:r>
          </a:p>
          <a:p>
            <a:pPr marL="0" indent="0">
              <a:buNone/>
            </a:pPr>
            <a:endParaRPr lang="it-IT" dirty="0"/>
          </a:p>
        </p:txBody>
      </p:sp>
      <p:pic>
        <p:nvPicPr>
          <p:cNvPr id="1026" name="Picture 2" descr="Costa d'Amalfi: bus inaccessibili per disabili. L'appello-protesta di Mario  Ruggiero - Positanonews">
            <a:extLst>
              <a:ext uri="{FF2B5EF4-FFF2-40B4-BE49-F238E27FC236}">
                <a16:creationId xmlns:a16="http://schemas.microsoft.com/office/drawing/2014/main" id="{E5864A21-C566-48BF-8F26-6EDDD94CE18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305568" y="4283327"/>
            <a:ext cx="4248000" cy="2368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idenza Vittoria, Brescia - Vimar energia positiva">
            <a:extLst>
              <a:ext uri="{FF2B5EF4-FFF2-40B4-BE49-F238E27FC236}">
                <a16:creationId xmlns:a16="http://schemas.microsoft.com/office/drawing/2014/main" id="{3855C50B-4C91-4CCB-993D-A4259B5AB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9568" y="1368405"/>
            <a:ext cx="3240000" cy="2658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53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9A0BD6-68E1-4905-A7FC-B7BE5EB2F3BD}"/>
              </a:ext>
            </a:extLst>
          </p:cNvPr>
          <p:cNvSpPr>
            <a:spLocks noGrp="1"/>
          </p:cNvSpPr>
          <p:nvPr>
            <p:ph type="title"/>
          </p:nvPr>
        </p:nvSpPr>
        <p:spPr>
          <a:xfrm>
            <a:off x="269631" y="67391"/>
            <a:ext cx="10515600" cy="1325563"/>
          </a:xfrm>
        </p:spPr>
        <p:txBody>
          <a:bodyPr>
            <a:normAutofit fontScale="90000"/>
          </a:bodyPr>
          <a:lstStyle/>
          <a:p>
            <a:pPr algn="ctr"/>
            <a:r>
              <a:rPr lang="it-IT" dirty="0">
                <a:latin typeface="Times New Roman" panose="02020603050405020304" pitchFamily="18" charset="0"/>
                <a:cs typeface="Times New Roman" panose="02020603050405020304" pitchFamily="18" charset="0"/>
              </a:rPr>
              <a:t>Superare il requisito del «vantaggio  reciproco» della tradizione del contratto sociale </a:t>
            </a:r>
          </a:p>
        </p:txBody>
      </p:sp>
      <p:sp>
        <p:nvSpPr>
          <p:cNvPr id="3" name="Segnaposto contenuto 2">
            <a:extLst>
              <a:ext uri="{FF2B5EF4-FFF2-40B4-BE49-F238E27FC236}">
                <a16:creationId xmlns:a16="http://schemas.microsoft.com/office/drawing/2014/main" id="{253C03D5-9EDC-4CAF-922B-04D26521C598}"/>
              </a:ext>
            </a:extLst>
          </p:cNvPr>
          <p:cNvSpPr>
            <a:spLocks noGrp="1"/>
          </p:cNvSpPr>
          <p:nvPr>
            <p:ph sz="half" idx="1"/>
          </p:nvPr>
        </p:nvSpPr>
        <p:spPr>
          <a:xfrm>
            <a:off x="751113" y="2115911"/>
            <a:ext cx="6230257" cy="4351338"/>
          </a:xfrm>
        </p:spPr>
        <p:txBody>
          <a:bodyPr>
            <a:normAutofit fontScale="92500" lnSpcReduction="20000"/>
          </a:bodyPr>
          <a:lstStyle/>
          <a:p>
            <a:pPr marL="0" indent="0" algn="just">
              <a:buNone/>
            </a:pPr>
            <a:r>
              <a:rPr lang="it-IT" dirty="0">
                <a:latin typeface="Times New Roman" panose="02020603050405020304" pitchFamily="18" charset="0"/>
                <a:cs typeface="Times New Roman" panose="02020603050405020304" pitchFamily="18" charset="0"/>
              </a:rPr>
              <a:t>«Il problema di una cooperazione che includa Arthur, Jamie e </a:t>
            </a:r>
            <a:r>
              <a:rPr lang="it-IT" dirty="0" err="1">
                <a:latin typeface="Times New Roman" panose="02020603050405020304" pitchFamily="18" charset="0"/>
                <a:cs typeface="Times New Roman" panose="02020603050405020304" pitchFamily="18" charset="0"/>
              </a:rPr>
              <a:t>Sesha</a:t>
            </a:r>
            <a:r>
              <a:rPr lang="it-IT" dirty="0">
                <a:latin typeface="Times New Roman" panose="02020603050405020304" pitchFamily="18" charset="0"/>
                <a:cs typeface="Times New Roman" panose="02020603050405020304" pitchFamily="18" charset="0"/>
              </a:rPr>
              <a:t> […] non dovrebbe essere visto solo in termini di vantaggio reciproco nel modo in cui tale idea è tradizionalmente intesa. […] Il beneficio che la società può trarre dall’interazione con Jamie, Arthur e </a:t>
            </a:r>
            <a:r>
              <a:rPr lang="it-IT" dirty="0" err="1">
                <a:latin typeface="Times New Roman" panose="02020603050405020304" pitchFamily="18" charset="0"/>
                <a:cs typeface="Times New Roman" panose="02020603050405020304" pitchFamily="18" charset="0"/>
              </a:rPr>
              <a:t>Sesha</a:t>
            </a:r>
            <a:r>
              <a:rPr lang="it-IT" dirty="0">
                <a:latin typeface="Times New Roman" panose="02020603050405020304" pitchFamily="18" charset="0"/>
                <a:cs typeface="Times New Roman" panose="02020603050405020304" pitchFamily="18" charset="0"/>
              </a:rPr>
              <a:t> e da un supporto pieno alle loro esigenze è ampio e presenta molteplici sfaccettature» (p. 148) C’è inoltre «il vantaggio che offre ai bambini cosiddetti normali, che dello stare in classe con un bambino con menomazioni inusuali apprendono molto riguardo alle proprie debolezze e alla varietà della capacità umane» (p. 224)</a:t>
            </a:r>
          </a:p>
        </p:txBody>
      </p:sp>
      <p:pic>
        <p:nvPicPr>
          <p:cNvPr id="1026" name="Picture 2" descr="AJAM Callback: What happened next to the people who populated our stories |  Al Jazeera America">
            <a:extLst>
              <a:ext uri="{FF2B5EF4-FFF2-40B4-BE49-F238E27FC236}">
                <a16:creationId xmlns:a16="http://schemas.microsoft.com/office/drawing/2014/main" id="{52BD93B3-F725-4599-8E76-9A7BB08DA35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749229" y="1557086"/>
            <a:ext cx="3408003" cy="212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is Mother Knows Best | Sarah Lawrence College">
            <a:extLst>
              <a:ext uri="{FF2B5EF4-FFF2-40B4-BE49-F238E27FC236}">
                <a16:creationId xmlns:a16="http://schemas.microsoft.com/office/drawing/2014/main" id="{D3CEDE2F-BB2A-416D-9298-4D2784B95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1231" y="3845219"/>
            <a:ext cx="2664000" cy="294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208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241C52-A937-4A3F-83C1-39B4DB799A97}"/>
              </a:ext>
            </a:extLst>
          </p:cNvPr>
          <p:cNvSpPr>
            <a:spLocks noGrp="1"/>
          </p:cNvSpPr>
          <p:nvPr>
            <p:ph type="title"/>
          </p:nvPr>
        </p:nvSpPr>
        <p:spPr>
          <a:xfrm>
            <a:off x="838199" y="249011"/>
            <a:ext cx="10515600" cy="1325563"/>
          </a:xfrm>
        </p:spPr>
        <p:txBody>
          <a:bodyPr>
            <a:noAutofit/>
          </a:bodyPr>
          <a:lstStyle/>
          <a:p>
            <a:pPr algn="ctr"/>
            <a:r>
              <a:rPr lang="it-IT" sz="3600" dirty="0">
                <a:latin typeface="Times New Roman" panose="02020603050405020304" pitchFamily="18" charset="0"/>
                <a:cs typeface="Times New Roman" panose="02020603050405020304" pitchFamily="18" charset="0"/>
              </a:rPr>
              <a:t>Rivedere l’antropologia del «contratto sociale»: </a:t>
            </a:r>
            <a:br>
              <a:rPr lang="it-IT" sz="3600" dirty="0">
                <a:latin typeface="Times New Roman" panose="02020603050405020304" pitchFamily="18" charset="0"/>
                <a:cs typeface="Times New Roman" panose="02020603050405020304" pitchFamily="18" charset="0"/>
              </a:rPr>
            </a:br>
            <a:r>
              <a:rPr lang="it-IT" sz="3600" dirty="0">
                <a:latin typeface="Times New Roman" panose="02020603050405020304" pitchFamily="18" charset="0"/>
                <a:cs typeface="Times New Roman" panose="02020603050405020304" pitchFamily="18" charset="0"/>
              </a:rPr>
              <a:t>la cura tra i beni primari; giustizia e compassione; </a:t>
            </a:r>
            <a:br>
              <a:rPr lang="it-IT" sz="3600" dirty="0">
                <a:latin typeface="Times New Roman" panose="02020603050405020304" pitchFamily="18" charset="0"/>
                <a:cs typeface="Times New Roman" panose="02020603050405020304" pitchFamily="18" charset="0"/>
              </a:rPr>
            </a:br>
            <a:r>
              <a:rPr lang="it-IT" sz="3600" dirty="0">
                <a:latin typeface="Times New Roman" panose="02020603050405020304" pitchFamily="18" charset="0"/>
                <a:cs typeface="Times New Roman" panose="02020603050405020304" pitchFamily="18" charset="0"/>
              </a:rPr>
              <a:t> la politicità della famiglia                                                                                                                                                                                                                                                                                                                                                                                                                                                                                                      </a:t>
            </a:r>
          </a:p>
        </p:txBody>
      </p:sp>
      <p:sp>
        <p:nvSpPr>
          <p:cNvPr id="4" name="Segnaposto contenuto 3">
            <a:extLst>
              <a:ext uri="{FF2B5EF4-FFF2-40B4-BE49-F238E27FC236}">
                <a16:creationId xmlns:a16="http://schemas.microsoft.com/office/drawing/2014/main" id="{3C8215A7-FE44-4051-A1E6-25F9B105FCA3}"/>
              </a:ext>
            </a:extLst>
          </p:cNvPr>
          <p:cNvSpPr>
            <a:spLocks noGrp="1"/>
          </p:cNvSpPr>
          <p:nvPr>
            <p:ph sz="half" idx="1"/>
          </p:nvPr>
        </p:nvSpPr>
        <p:spPr>
          <a:xfrm>
            <a:off x="591457" y="1941739"/>
            <a:ext cx="7130143" cy="4667250"/>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«Il suggerimento centrale di </a:t>
            </a:r>
            <a:r>
              <a:rPr lang="it-IT" dirty="0" err="1">
                <a:latin typeface="Times New Roman" panose="02020603050405020304" pitchFamily="18" charset="0"/>
                <a:cs typeface="Times New Roman" panose="02020603050405020304" pitchFamily="18" charset="0"/>
              </a:rPr>
              <a:t>Kittay</a:t>
            </a:r>
            <a:r>
              <a:rPr lang="it-IT" dirty="0">
                <a:latin typeface="Times New Roman" panose="02020603050405020304" pitchFamily="18" charset="0"/>
                <a:cs typeface="Times New Roman" panose="02020603050405020304" pitchFamily="18" charset="0"/>
              </a:rPr>
              <a:t> è che dovremmo aggiungere il bisogno di cura in periodi di estrema e asimmetrica dipendenza alla lista </a:t>
            </a:r>
            <a:r>
              <a:rPr lang="it-IT" dirty="0" err="1">
                <a:latin typeface="Times New Roman" panose="02020603050405020304" pitchFamily="18" charset="0"/>
                <a:cs typeface="Times New Roman" panose="02020603050405020304" pitchFamily="18" charset="0"/>
              </a:rPr>
              <a:t>rawlsiana</a:t>
            </a:r>
            <a:r>
              <a:rPr lang="it-IT" dirty="0">
                <a:latin typeface="Times New Roman" panose="02020603050405020304" pitchFamily="18" charset="0"/>
                <a:cs typeface="Times New Roman" panose="02020603050405020304" pitchFamily="18" charset="0"/>
              </a:rPr>
              <a:t> dei beni primari, concependo la cura come parte dei bisogni fondamentali dei cittadini» (p. 159) «[L’approccio delle capacità] immagina gli esseri umani  cooperanti per un’ampia gamma di motivi che includono l’amore per la giustizia stessa e, in modo particolare, una compassione moralizzata per coloro che hanno meno di ciò di cui avrebbero bisogno per condurre vite soddisfacenti e dignitose» (p. 174-175) « Il riconoscimento della natura politica dell’istituzione famiglia rappresenta l’inizio di un cammino in avanti […] Una carenza evidente dell’attuale situazione giuridica consiste nel mancato riconoscimento del lavoro delle donne all’interno della famiglia»  (p. 231)</a:t>
            </a:r>
          </a:p>
        </p:txBody>
      </p:sp>
      <p:pic>
        <p:nvPicPr>
          <p:cNvPr id="3074" name="Picture 2" descr="Doppio appuntamento per i 50 anni di Anffas">
            <a:extLst>
              <a:ext uri="{FF2B5EF4-FFF2-40B4-BE49-F238E27FC236}">
                <a16:creationId xmlns:a16="http://schemas.microsoft.com/office/drawing/2014/main" id="{9B8B631F-9D19-4EC9-8263-5B7845C7C00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893002" y="2242564"/>
            <a:ext cx="4125877" cy="363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633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6A3E90-0442-43E3-876F-5915599F28E1}"/>
              </a:ext>
            </a:extLst>
          </p:cNvPr>
          <p:cNvSpPr>
            <a:spLocks noGrp="1"/>
          </p:cNvSpPr>
          <p:nvPr>
            <p:ph type="title"/>
          </p:nvPr>
        </p:nvSpPr>
        <p:spPr>
          <a:xfrm>
            <a:off x="838200" y="125974"/>
            <a:ext cx="10515600" cy="1325563"/>
          </a:xfrm>
        </p:spPr>
        <p:txBody>
          <a:bodyPr>
            <a:normAutofit fontScale="90000"/>
          </a:bodyPr>
          <a:lstStyle/>
          <a:p>
            <a:pPr algn="ctr"/>
            <a:r>
              <a:rPr lang="it-IT" dirty="0">
                <a:latin typeface="Times New Roman" panose="02020603050405020304" pitchFamily="18" charset="0"/>
                <a:cs typeface="Times New Roman" panose="02020603050405020304" pitchFamily="18" charset="0"/>
              </a:rPr>
              <a:t>Promuovere la fioritura umana e l’autonomia delle persone disabili rimuovendo gli ostacoli </a:t>
            </a:r>
            <a:r>
              <a:rPr lang="it-IT" i="1" dirty="0">
                <a:latin typeface="Times New Roman" panose="02020603050405020304" pitchFamily="18" charset="0"/>
                <a:cs typeface="Times New Roman" panose="02020603050405020304" pitchFamily="18" charset="0"/>
              </a:rPr>
              <a:t>sociali</a:t>
            </a:r>
          </a:p>
        </p:txBody>
      </p:sp>
      <p:sp>
        <p:nvSpPr>
          <p:cNvPr id="4" name="Segnaposto contenuto 3">
            <a:extLst>
              <a:ext uri="{FF2B5EF4-FFF2-40B4-BE49-F238E27FC236}">
                <a16:creationId xmlns:a16="http://schemas.microsoft.com/office/drawing/2014/main" id="{8BB78959-9E7D-425F-AFDE-FB720E5F40D7}"/>
              </a:ext>
            </a:extLst>
          </p:cNvPr>
          <p:cNvSpPr>
            <a:spLocks noGrp="1"/>
          </p:cNvSpPr>
          <p:nvPr>
            <p:ph sz="half" idx="1"/>
          </p:nvPr>
        </p:nvSpPr>
        <p:spPr>
          <a:xfrm>
            <a:off x="838200" y="1825625"/>
            <a:ext cx="6040902" cy="4351338"/>
          </a:xfrm>
        </p:spPr>
        <p:txBody>
          <a:bodyPr>
            <a:normAutofit fontScale="92500" lnSpcReduction="20000"/>
          </a:bodyPr>
          <a:lstStyle/>
          <a:p>
            <a:pPr marL="0" indent="0" algn="just">
              <a:buNone/>
            </a:pPr>
            <a:r>
              <a:rPr lang="it-IT" dirty="0">
                <a:latin typeface="Times New Roman" panose="02020603050405020304" pitchFamily="18" charset="0"/>
                <a:cs typeface="Times New Roman" panose="02020603050405020304" pitchFamily="18" charset="0"/>
              </a:rPr>
              <a:t>«Il concetto stesso di ‘‘normale’’ impiegato nella definizione delle parti e delle loro abilità […] è solo l’idea della frequenza statistica della normalità. […] Se qualcuno obiettasse che la sedia a rotelle è una protesi, potremmo allora osservare che i ‘‘normali’’ abitualmente usano protesi, come automobili e autobus, e che lo spazio pubblico è organizzato per rispondere alle esigenze di queste protesi. […] Lo spazio pubblico è un prodotto delle idee sull’inclusione: costruendo le strade in un modo e non in un altro, escludiamo una persona che può essere altamente compente e  ‘‘produttiva’’». (p. 135-136)</a:t>
            </a:r>
          </a:p>
        </p:txBody>
      </p:sp>
      <p:pic>
        <p:nvPicPr>
          <p:cNvPr id="2050" name="Picture 2" descr="Superamento barriere architettoniche: 180 milioni alle Regioni | Magazine  Dario Flaccovio">
            <a:extLst>
              <a:ext uri="{FF2B5EF4-FFF2-40B4-BE49-F238E27FC236}">
                <a16:creationId xmlns:a16="http://schemas.microsoft.com/office/drawing/2014/main" id="{65C09290-F019-474C-941A-5613D855BEE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230086" y="1603437"/>
            <a:ext cx="4680000" cy="21797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alla Cina con amore: cronaca di una quarantena – Infosec.news">
            <a:extLst>
              <a:ext uri="{FF2B5EF4-FFF2-40B4-BE49-F238E27FC236}">
                <a16:creationId xmlns:a16="http://schemas.microsoft.com/office/drawing/2014/main" id="{077E2CE4-C4D9-45DF-9CB1-FC229614E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6086" y="3935060"/>
            <a:ext cx="4428000" cy="2668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682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9DAA20-88BB-41AB-9D3D-956E3DF5F6ED}"/>
              </a:ext>
            </a:extLst>
          </p:cNvPr>
          <p:cNvSpPr>
            <a:spLocks noGrp="1"/>
          </p:cNvSpPr>
          <p:nvPr>
            <p:ph type="title"/>
          </p:nvPr>
        </p:nvSpPr>
        <p:spPr/>
        <p:txBody>
          <a:bodyPr/>
          <a:lstStyle/>
          <a:p>
            <a:r>
              <a:rPr lang="it-IT" dirty="0">
                <a:latin typeface="Times New Roman" panose="02020603050405020304" pitchFamily="18" charset="0"/>
                <a:cs typeface="Times New Roman" panose="02020603050405020304" pitchFamily="18" charset="0"/>
              </a:rPr>
              <a:t>Sostenere i diritti e le capacità dei </a:t>
            </a:r>
            <a:r>
              <a:rPr lang="it-IT" i="1" dirty="0" err="1">
                <a:latin typeface="Times New Roman" panose="02020603050405020304" pitchFamily="18" charset="0"/>
                <a:cs typeface="Times New Roman" panose="02020603050405020304" pitchFamily="18" charset="0"/>
              </a:rPr>
              <a:t>caregivers</a:t>
            </a:r>
            <a:endParaRPr lang="it-IT" i="1" dirty="0">
              <a:latin typeface="Times New Roman" panose="02020603050405020304" pitchFamily="18" charset="0"/>
              <a:cs typeface="Times New Roman" panose="02020603050405020304" pitchFamily="18" charset="0"/>
            </a:endParaRPr>
          </a:p>
        </p:txBody>
      </p:sp>
      <p:sp>
        <p:nvSpPr>
          <p:cNvPr id="3" name="Segnaposto contenuto 2">
            <a:extLst>
              <a:ext uri="{FF2B5EF4-FFF2-40B4-BE49-F238E27FC236}">
                <a16:creationId xmlns:a16="http://schemas.microsoft.com/office/drawing/2014/main" id="{738E06B8-4E6F-4E37-A702-A0627F6DABFE}"/>
              </a:ext>
            </a:extLst>
          </p:cNvPr>
          <p:cNvSpPr>
            <a:spLocks noGrp="1"/>
          </p:cNvSpPr>
          <p:nvPr>
            <p:ph sz="half" idx="1"/>
          </p:nvPr>
        </p:nvSpPr>
        <p:spPr>
          <a:xfrm>
            <a:off x="116829" y="1912711"/>
            <a:ext cx="6433457" cy="4351338"/>
          </a:xfrm>
        </p:spPr>
        <p:txBody>
          <a:bodyPr>
            <a:normAutofit fontScale="92500" lnSpcReduction="20000"/>
          </a:bodyPr>
          <a:lstStyle/>
          <a:p>
            <a:pPr marL="0" indent="0" algn="just">
              <a:buNone/>
            </a:pPr>
            <a:r>
              <a:rPr lang="it-IT" dirty="0">
                <a:latin typeface="Times New Roman" panose="02020603050405020304" pitchFamily="18" charset="0"/>
                <a:cs typeface="Times New Roman" panose="02020603050405020304" pitchFamily="18" charset="0"/>
              </a:rPr>
              <a:t>«Queste persone hanno molti bisogni: il riconoscimento della loro attività come una forma di lavoro; il sostegno, sia umano sia finanziario; la possibilità di una carriera gratificante e remunerativa e la partecipazione alla vita sociale e politica.  Questo problema è strettamente connesso alle questioni della giustizia di genere, dal momento che la cura delle persone dipendenti è svolta in gran parte dalle donne» (p. 118-119) «Organizzare il lavoro di cura in modo da non sfruttare coloro che si prendono cura degli altri sembra essere un altro compito centrale di una società giusta» (p. 120)</a:t>
            </a:r>
          </a:p>
        </p:txBody>
      </p:sp>
      <p:pic>
        <p:nvPicPr>
          <p:cNvPr id="4098" name="Picture 2" descr="In Sweden, Men Can Have It All - The New York Times">
            <a:extLst>
              <a:ext uri="{FF2B5EF4-FFF2-40B4-BE49-F238E27FC236}">
                <a16:creationId xmlns:a16="http://schemas.microsoft.com/office/drawing/2014/main" id="{D9DD099C-8B54-47A4-ABAA-F4D45643E0D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796314" y="2221636"/>
            <a:ext cx="5119200" cy="32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9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4081E4-7396-4EA3-B571-895FB410DA75}"/>
              </a:ext>
            </a:extLst>
          </p:cNvPr>
          <p:cNvSpPr>
            <a:spLocks noGrp="1"/>
          </p:cNvSpPr>
          <p:nvPr>
            <p:ph type="title"/>
          </p:nvPr>
        </p:nvSpPr>
        <p:spPr/>
        <p:txBody>
          <a:bodyPr>
            <a:noAutofit/>
          </a:bodyPr>
          <a:lstStyle/>
          <a:p>
            <a:pPr algn="ctr"/>
            <a:r>
              <a:rPr lang="it-IT" sz="3600" b="1" dirty="0">
                <a:solidFill>
                  <a:srgbClr val="C00000"/>
                </a:solidFill>
                <a:latin typeface="Times New Roman" panose="02020603050405020304" pitchFamily="18" charset="0"/>
                <a:cs typeface="Times New Roman" panose="02020603050405020304" pitchFamily="18" charset="0"/>
              </a:rPr>
              <a:t>2) La giustizia verso gli animali non umani: oltre i limiti della tradizione stoica e «biblica». Voci alternative nel pensiero classico </a:t>
            </a:r>
          </a:p>
        </p:txBody>
      </p:sp>
      <p:sp>
        <p:nvSpPr>
          <p:cNvPr id="3" name="Segnaposto contenuto 2">
            <a:extLst>
              <a:ext uri="{FF2B5EF4-FFF2-40B4-BE49-F238E27FC236}">
                <a16:creationId xmlns:a16="http://schemas.microsoft.com/office/drawing/2014/main" id="{38F6A524-1FA4-4345-BEE6-B68ADFECB6F8}"/>
              </a:ext>
            </a:extLst>
          </p:cNvPr>
          <p:cNvSpPr>
            <a:spLocks noGrp="1"/>
          </p:cNvSpPr>
          <p:nvPr>
            <p:ph sz="half" idx="1"/>
          </p:nvPr>
        </p:nvSpPr>
        <p:spPr>
          <a:xfrm>
            <a:off x="410818" y="2050912"/>
            <a:ext cx="5807102" cy="4667250"/>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Scrive </a:t>
            </a:r>
            <a:r>
              <a:rPr lang="it-IT" dirty="0" err="1">
                <a:latin typeface="Times New Roman" panose="02020603050405020304" pitchFamily="18" charset="0"/>
                <a:cs typeface="Times New Roman" panose="02020603050405020304" pitchFamily="18" charset="0"/>
              </a:rPr>
              <a:t>Nussbaum</a:t>
            </a:r>
            <a:r>
              <a:rPr lang="it-IT" dirty="0">
                <a:latin typeface="Times New Roman" panose="02020603050405020304" pitchFamily="18" charset="0"/>
                <a:cs typeface="Times New Roman" panose="02020603050405020304" pitchFamily="18" charset="0"/>
              </a:rPr>
              <a:t> nella linea di Lynn White (1967): «Tutti i filosofi della tradizione occidentale moderna […] sono stati fortemente influenzati dalla tradizione giudaico-cristiana, la quale insegna che agli esseri umani è stato affidato il dominio sugli animali e sulle piante. […] La  scuola antica di etica, che ha esercitato maggiore influenza […è] stata lo stoicismo, la scuola di meno vicina fra tutte le concezioni greco-romane all’idea che gli animali possano avere uno </a:t>
            </a:r>
            <a:r>
              <a:rPr lang="it-IT" i="1" dirty="0">
                <a:latin typeface="Times New Roman" panose="02020603050405020304" pitchFamily="18" charset="0"/>
                <a:cs typeface="Times New Roman" panose="02020603050405020304" pitchFamily="18" charset="0"/>
              </a:rPr>
              <a:t>status</a:t>
            </a:r>
            <a:r>
              <a:rPr lang="it-IT" dirty="0">
                <a:latin typeface="Times New Roman" panose="02020603050405020304" pitchFamily="18" charset="0"/>
                <a:cs typeface="Times New Roman" panose="02020603050405020304" pitchFamily="18" charset="0"/>
              </a:rPr>
              <a:t> etico. </a:t>
            </a:r>
          </a:p>
          <a:p>
            <a:pPr marL="0" indent="0" algn="just">
              <a:buNone/>
            </a:pPr>
            <a:r>
              <a:rPr lang="it-IT" dirty="0">
                <a:latin typeface="Times New Roman" panose="02020603050405020304" pitchFamily="18" charset="0"/>
                <a:cs typeface="Times New Roman" panose="02020603050405020304" pitchFamily="18" charset="0"/>
              </a:rPr>
              <a:t> Gli scrittori tardo-platonici  si sono schierati a favore di un’etica, assai complessa, del vegetarianismo e del rispetto per la vita degli animali. […] Gli aristotelici sostenevano che tutto nella natura è un </a:t>
            </a:r>
            <a:r>
              <a:rPr lang="it-IT" i="1" dirty="0">
                <a:latin typeface="Times New Roman" panose="02020603050405020304" pitchFamily="18" charset="0"/>
                <a:cs typeface="Times New Roman" panose="02020603050405020304" pitchFamily="18" charset="0"/>
              </a:rPr>
              <a:t>continuum</a:t>
            </a:r>
            <a:r>
              <a:rPr lang="it-IT" dirty="0">
                <a:latin typeface="Times New Roman" panose="02020603050405020304" pitchFamily="18" charset="0"/>
                <a:cs typeface="Times New Roman" panose="02020603050405020304" pitchFamily="18" charset="0"/>
              </a:rPr>
              <a:t> e che tutte le creature viventi sono degne di rispetto e perfino di ammirazione» (p. 344)</a:t>
            </a:r>
          </a:p>
        </p:txBody>
      </p:sp>
      <p:pic>
        <p:nvPicPr>
          <p:cNvPr id="5" name="Picture 2">
            <a:extLst>
              <a:ext uri="{FF2B5EF4-FFF2-40B4-BE49-F238E27FC236}">
                <a16:creationId xmlns:a16="http://schemas.microsoft.com/office/drawing/2014/main" id="{94AD3C7E-F684-4C03-AD9E-D312EF7841E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63300" y="1866860"/>
            <a:ext cx="1838325" cy="2486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5c. ARTE GRECA CLASSICA">
            <a:extLst>
              <a:ext uri="{FF2B5EF4-FFF2-40B4-BE49-F238E27FC236}">
                <a16:creationId xmlns:a16="http://schemas.microsoft.com/office/drawing/2014/main" id="{499633DF-ADBB-4F4C-AC60-ED7895AFBE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1800" y="1761786"/>
            <a:ext cx="1512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e virtù degli animali - Plutarco, Marsilio, Trama libro, 9788831762960 |  Libreria Universitaria">
            <a:extLst>
              <a:ext uri="{FF2B5EF4-FFF2-40B4-BE49-F238E27FC236}">
                <a16:creationId xmlns:a16="http://schemas.microsoft.com/office/drawing/2014/main" id="{C1137DBA-0E16-4361-A420-48F91E78D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7465" y="4468486"/>
            <a:ext cx="1404000" cy="21897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seudo-Plutarco - Wikipedia">
            <a:extLst>
              <a:ext uri="{FF2B5EF4-FFF2-40B4-BE49-F238E27FC236}">
                <a16:creationId xmlns:a16="http://schemas.microsoft.com/office/drawing/2014/main" id="{FEB0B7CD-235A-4396-BC81-9119555CF3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1625" y="4352885"/>
            <a:ext cx="1800000" cy="242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767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F8921E-B214-46DC-AD92-48D157DE0ACE}"/>
              </a:ext>
            </a:extLst>
          </p:cNvPr>
          <p:cNvSpPr>
            <a:spLocks noGrp="1"/>
          </p:cNvSpPr>
          <p:nvPr>
            <p:ph type="title"/>
          </p:nvPr>
        </p:nvSpPr>
        <p:spPr>
          <a:xfrm>
            <a:off x="838200" y="62205"/>
            <a:ext cx="10515600" cy="1325563"/>
          </a:xfrm>
        </p:spPr>
        <p:txBody>
          <a:bodyPr>
            <a:noAutofit/>
          </a:bodyPr>
          <a:lstStyle/>
          <a:p>
            <a:pPr algn="ctr"/>
            <a:r>
              <a:rPr lang="it-IT" sz="3200" dirty="0">
                <a:latin typeface="Times New Roman" panose="02020603050405020304" pitchFamily="18" charset="0"/>
                <a:cs typeface="Times New Roman" panose="02020603050405020304" pitchFamily="18" charset="0"/>
              </a:rPr>
              <a:t>Da Kant a </a:t>
            </a:r>
            <a:r>
              <a:rPr lang="it-IT" sz="3200" dirty="0" err="1">
                <a:latin typeface="Times New Roman" panose="02020603050405020304" pitchFamily="18" charset="0"/>
                <a:cs typeface="Times New Roman" panose="02020603050405020304" pitchFamily="18" charset="0"/>
              </a:rPr>
              <a:t>Rawls</a:t>
            </a:r>
            <a:r>
              <a:rPr lang="it-IT" sz="3200" dirty="0">
                <a:latin typeface="Times New Roman" panose="02020603050405020304" pitchFamily="18" charset="0"/>
                <a:cs typeface="Times New Roman" panose="02020603050405020304" pitchFamily="18" charset="0"/>
              </a:rPr>
              <a:t>: verso gli animali, solo doveri </a:t>
            </a:r>
            <a:r>
              <a:rPr lang="it-IT" sz="3200" i="1" dirty="0">
                <a:latin typeface="Times New Roman" panose="02020603050405020304" pitchFamily="18" charset="0"/>
                <a:cs typeface="Times New Roman" panose="02020603050405020304" pitchFamily="18" charset="0"/>
              </a:rPr>
              <a:t>indiretti</a:t>
            </a:r>
            <a:r>
              <a:rPr lang="it-IT" sz="3200" dirty="0">
                <a:latin typeface="Times New Roman" panose="02020603050405020304" pitchFamily="18" charset="0"/>
                <a:cs typeface="Times New Roman" panose="02020603050405020304" pitchFamily="18" charset="0"/>
              </a:rPr>
              <a:t>, oppure di «compassione» e «benevolenza», non di </a:t>
            </a:r>
            <a:r>
              <a:rPr lang="it-IT" sz="3200" i="1" dirty="0">
                <a:latin typeface="Times New Roman" panose="02020603050405020304" pitchFamily="18" charset="0"/>
                <a:cs typeface="Times New Roman" panose="02020603050405020304" pitchFamily="18" charset="0"/>
              </a:rPr>
              <a:t>giustizia</a:t>
            </a:r>
          </a:p>
        </p:txBody>
      </p:sp>
      <p:sp>
        <p:nvSpPr>
          <p:cNvPr id="3" name="Segnaposto contenuto 2">
            <a:extLst>
              <a:ext uri="{FF2B5EF4-FFF2-40B4-BE49-F238E27FC236}">
                <a16:creationId xmlns:a16="http://schemas.microsoft.com/office/drawing/2014/main" id="{CF9B0836-8934-4E19-9FDD-77CA7CFD9E7B}"/>
              </a:ext>
            </a:extLst>
          </p:cNvPr>
          <p:cNvSpPr>
            <a:spLocks noGrp="1"/>
          </p:cNvSpPr>
          <p:nvPr>
            <p:ph sz="half" idx="1"/>
          </p:nvPr>
        </p:nvSpPr>
        <p:spPr>
          <a:xfrm>
            <a:off x="149375" y="1558339"/>
            <a:ext cx="5083807" cy="4667250"/>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«Kant nega che noi abbiamo qualche dovere </a:t>
            </a:r>
            <a:r>
              <a:rPr lang="it-IT" i="1" dirty="0">
                <a:latin typeface="Times New Roman" panose="02020603050405020304" pitchFamily="18" charset="0"/>
                <a:cs typeface="Times New Roman" panose="02020603050405020304" pitchFamily="18" charset="0"/>
              </a:rPr>
              <a:t>direttamente</a:t>
            </a:r>
            <a:r>
              <a:rPr lang="it-IT" dirty="0">
                <a:latin typeface="Times New Roman" panose="02020603050405020304" pitchFamily="18" charset="0"/>
                <a:cs typeface="Times New Roman" panose="02020603050405020304" pitchFamily="18" charset="0"/>
              </a:rPr>
              <a:t> verso gli animali, in quanto i doveri morali riguardano gli esseri dotati di autocoscienza: gli animali non hanno coscienza di sé, perciò essi ‘‘sono soltanto un mezzo per un fine. Quel fine è l’uomo […] I nostri doveri verso gli animali sono solo doveri indiretti verso l’umanità’’». Ugualmente per </a:t>
            </a:r>
            <a:r>
              <a:rPr lang="it-IT" dirty="0" err="1">
                <a:latin typeface="Times New Roman" panose="02020603050405020304" pitchFamily="18" charset="0"/>
                <a:cs typeface="Times New Roman" panose="02020603050405020304" pitchFamily="18" charset="0"/>
              </a:rPr>
              <a:t>Rawls</a:t>
            </a:r>
            <a:r>
              <a:rPr lang="it-IT" dirty="0">
                <a:latin typeface="Times New Roman" panose="02020603050405020304" pitchFamily="18" charset="0"/>
                <a:cs typeface="Times New Roman" panose="02020603050405020304" pitchFamily="18" charset="0"/>
              </a:rPr>
              <a:t> verso gli animali abbiamo senza dubbio «doveri di compassione e di umanità», ma «queste convinzioni […] sono estranee alla teoria della giustizia» (p. 346-347)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sz="2400" b="1" dirty="0">
                <a:latin typeface="Times New Roman" panose="02020603050405020304" pitchFamily="18" charset="0"/>
                <a:cs typeface="Times New Roman" panose="02020603050405020304" pitchFamily="18" charset="0"/>
              </a:rPr>
              <a:t>Illustrazione: </a:t>
            </a:r>
            <a:r>
              <a:rPr lang="it-IT" sz="2400" b="1" i="1" dirty="0">
                <a:latin typeface="Times New Roman" panose="02020603050405020304" pitchFamily="18" charset="0"/>
                <a:cs typeface="Times New Roman" panose="02020603050405020304" pitchFamily="18" charset="0"/>
              </a:rPr>
              <a:t>The </a:t>
            </a:r>
            <a:r>
              <a:rPr lang="it-IT" sz="2400" b="1" i="1" dirty="0" err="1">
                <a:latin typeface="Times New Roman" panose="02020603050405020304" pitchFamily="18" charset="0"/>
                <a:cs typeface="Times New Roman" panose="02020603050405020304" pitchFamily="18" charset="0"/>
              </a:rPr>
              <a:t>Four</a:t>
            </a:r>
            <a:r>
              <a:rPr lang="it-IT" sz="2400" b="1" i="1" dirty="0">
                <a:latin typeface="Times New Roman" panose="02020603050405020304" pitchFamily="18" charset="0"/>
                <a:cs typeface="Times New Roman" panose="02020603050405020304" pitchFamily="18" charset="0"/>
              </a:rPr>
              <a:t> Stages of Cruelty</a:t>
            </a:r>
            <a:r>
              <a:rPr lang="it-IT" sz="2400" b="1" dirty="0">
                <a:latin typeface="Times New Roman" panose="02020603050405020304" pitchFamily="18" charset="0"/>
                <a:cs typeface="Times New Roman" panose="02020603050405020304" pitchFamily="18" charset="0"/>
              </a:rPr>
              <a:t>, William Hogarth, 1751</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endParaRPr lang="it-IT" dirty="0">
              <a:latin typeface="Times New Roman" panose="02020603050405020304" pitchFamily="18" charset="0"/>
              <a:cs typeface="Times New Roman" panose="02020603050405020304" pitchFamily="18" charset="0"/>
            </a:endParaRPr>
          </a:p>
        </p:txBody>
      </p:sp>
      <p:pic>
        <p:nvPicPr>
          <p:cNvPr id="2050" name="Picture 2" descr="Hogarth: Hogarth's Modern Moral Series, The Four Stages of Cruelty | Tate">
            <a:extLst>
              <a:ext uri="{FF2B5EF4-FFF2-40B4-BE49-F238E27FC236}">
                <a16:creationId xmlns:a16="http://schemas.microsoft.com/office/drawing/2014/main" id="{E9B3C4DF-4E5F-44C3-B2D7-0391035D41B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646420" y="1620524"/>
            <a:ext cx="3420000" cy="42269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ichelangelo and Wile E. Coyote | L'Historien Errant">
            <a:extLst>
              <a:ext uri="{FF2B5EF4-FFF2-40B4-BE49-F238E27FC236}">
                <a16:creationId xmlns:a16="http://schemas.microsoft.com/office/drawing/2014/main" id="{46B26048-C5A6-407C-A298-35AAAFC09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3182" y="1736008"/>
            <a:ext cx="3413238" cy="39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555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6ADA33-1A0D-4EF7-836B-524382A9E20D}"/>
              </a:ext>
            </a:extLst>
          </p:cNvPr>
          <p:cNvSpPr>
            <a:spLocks noGrp="1"/>
          </p:cNvSpPr>
          <p:nvPr>
            <p:ph type="title"/>
          </p:nvPr>
        </p:nvSpPr>
        <p:spPr>
          <a:xfrm>
            <a:off x="838200" y="1"/>
            <a:ext cx="10515600" cy="1690688"/>
          </a:xfrm>
        </p:spPr>
        <p:txBody>
          <a:bodyPr>
            <a:normAutofit fontScale="90000"/>
          </a:bodyPr>
          <a:lstStyle/>
          <a:p>
            <a:pPr algn="ctr"/>
            <a:r>
              <a:rPr lang="it-IT" dirty="0">
                <a:latin typeface="Times New Roman" panose="02020603050405020304" pitchFamily="18" charset="0"/>
                <a:cs typeface="Times New Roman" panose="02020603050405020304" pitchFamily="18" charset="0"/>
              </a:rPr>
              <a:t>I meriti e i limiti dell’</a:t>
            </a:r>
            <a:r>
              <a:rPr lang="it-IT" i="1" dirty="0">
                <a:latin typeface="Times New Roman" panose="02020603050405020304" pitchFamily="18" charset="0"/>
                <a:cs typeface="Times New Roman" panose="02020603050405020304" pitchFamily="18" charset="0"/>
              </a:rPr>
              <a:t>utilitarismo</a:t>
            </a:r>
            <a:r>
              <a:rPr lang="it-IT" dirty="0">
                <a:latin typeface="Times New Roman" panose="02020603050405020304" pitchFamily="18" charset="0"/>
                <a:cs typeface="Times New Roman" panose="02020603050405020304" pitchFamily="18" charset="0"/>
              </a:rPr>
              <a:t>: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Bentham, </a:t>
            </a:r>
            <a:r>
              <a:rPr lang="it-IT" dirty="0" err="1">
                <a:latin typeface="Times New Roman" panose="02020603050405020304" pitchFamily="18" charset="0"/>
                <a:cs typeface="Times New Roman" panose="02020603050405020304" pitchFamily="18" charset="0"/>
              </a:rPr>
              <a:t>Mill</a:t>
            </a:r>
            <a:r>
              <a:rPr lang="it-IT" dirty="0">
                <a:latin typeface="Times New Roman" panose="02020603050405020304" pitchFamily="18" charset="0"/>
                <a:cs typeface="Times New Roman" panose="02020603050405020304" pitchFamily="18" charset="0"/>
              </a:rPr>
              <a:t>, Singer</a:t>
            </a:r>
            <a:br>
              <a:rPr lang="it-IT" dirty="0"/>
            </a:br>
            <a:endParaRPr lang="it-IT" dirty="0"/>
          </a:p>
        </p:txBody>
      </p:sp>
      <p:sp>
        <p:nvSpPr>
          <p:cNvPr id="3" name="Segnaposto contenuto 2">
            <a:extLst>
              <a:ext uri="{FF2B5EF4-FFF2-40B4-BE49-F238E27FC236}">
                <a16:creationId xmlns:a16="http://schemas.microsoft.com/office/drawing/2014/main" id="{29464592-392C-4734-9E79-752C6FD04B3A}"/>
              </a:ext>
            </a:extLst>
          </p:cNvPr>
          <p:cNvSpPr>
            <a:spLocks noGrp="1"/>
          </p:cNvSpPr>
          <p:nvPr>
            <p:ph sz="half" idx="1"/>
          </p:nvPr>
        </p:nvSpPr>
        <p:spPr>
          <a:xfrm>
            <a:off x="172278" y="1285461"/>
            <a:ext cx="5923722" cy="5327374"/>
          </a:xfrm>
        </p:spPr>
        <p:txBody>
          <a:bodyPr>
            <a:normAutofit fontScale="92500" lnSpcReduction="20000"/>
          </a:bodyPr>
          <a:lstStyle/>
          <a:p>
            <a:pPr marL="0" indent="0" algn="just">
              <a:buNone/>
            </a:pPr>
            <a:r>
              <a:rPr lang="it-IT" sz="3000" dirty="0">
                <a:latin typeface="Times New Roman" panose="02020603050405020304" pitchFamily="18" charset="0"/>
                <a:cs typeface="Times New Roman" panose="02020603050405020304" pitchFamily="18" charset="0"/>
              </a:rPr>
              <a:t>- Gli utilitaristi stabiliscono come criterio per il riconoscimento morale  la </a:t>
            </a:r>
            <a:r>
              <a:rPr lang="it-IT" sz="3000" i="1" dirty="0">
                <a:latin typeface="Times New Roman" panose="02020603050405020304" pitchFamily="18" charset="0"/>
                <a:cs typeface="Times New Roman" panose="02020603050405020304" pitchFamily="18" charset="0"/>
              </a:rPr>
              <a:t>sensazione/ il piacere </a:t>
            </a:r>
            <a:r>
              <a:rPr lang="it-IT" sz="3000" dirty="0">
                <a:latin typeface="Times New Roman" panose="02020603050405020304" pitchFamily="18" charset="0"/>
                <a:cs typeface="Times New Roman" panose="02020603050405020304" pitchFamily="18" charset="0"/>
              </a:rPr>
              <a:t>(J. Bentham - 1748-1832) oppure  le </a:t>
            </a:r>
            <a:r>
              <a:rPr lang="it-IT" sz="3000" i="1" dirty="0">
                <a:latin typeface="Times New Roman" panose="02020603050405020304" pitchFamily="18" charset="0"/>
                <a:cs typeface="Times New Roman" panose="02020603050405020304" pitchFamily="18" charset="0"/>
              </a:rPr>
              <a:t>preferenze</a:t>
            </a:r>
            <a:r>
              <a:rPr lang="it-IT" sz="3000" dirty="0">
                <a:latin typeface="Times New Roman" panose="02020603050405020304" pitchFamily="18" charset="0"/>
                <a:cs typeface="Times New Roman" panose="02020603050405020304" pitchFamily="18" charset="0"/>
              </a:rPr>
              <a:t> soggettive (P. Singer, 1946)</a:t>
            </a:r>
          </a:p>
          <a:p>
            <a:pPr marL="0" indent="0" algn="just">
              <a:buNone/>
            </a:pPr>
            <a:r>
              <a:rPr lang="it-IT" sz="3000" dirty="0">
                <a:latin typeface="Times New Roman" panose="02020603050405020304" pitchFamily="18" charset="0"/>
                <a:cs typeface="Times New Roman" panose="02020603050405020304" pitchFamily="18" charset="0"/>
              </a:rPr>
              <a:t>- Questa impostazione favorisce l’anticonformismo etico e promuove la </a:t>
            </a:r>
            <a:r>
              <a:rPr lang="it-IT" sz="3000" i="1" dirty="0">
                <a:latin typeface="Times New Roman" panose="02020603050405020304" pitchFamily="18" charset="0"/>
                <a:cs typeface="Times New Roman" panose="02020603050405020304" pitchFamily="18" charset="0"/>
              </a:rPr>
              <a:t>qualità della vita </a:t>
            </a:r>
            <a:r>
              <a:rPr lang="it-IT" sz="3000" dirty="0">
                <a:latin typeface="Times New Roman" panose="02020603050405020304" pitchFamily="18" charset="0"/>
                <a:cs typeface="Times New Roman" panose="02020603050405020304" pitchFamily="18" charset="0"/>
              </a:rPr>
              <a:t>degli animali</a:t>
            </a:r>
          </a:p>
          <a:p>
            <a:pPr marL="0" indent="0" algn="just">
              <a:buNone/>
            </a:pPr>
            <a:r>
              <a:rPr lang="it-IT" sz="3000" dirty="0">
                <a:latin typeface="Times New Roman" panose="02020603050405020304" pitchFamily="18" charset="0"/>
                <a:cs typeface="Times New Roman" panose="02020603050405020304" pitchFamily="18" charset="0"/>
              </a:rPr>
              <a:t>- Più problematica è la tendenza degli utilitaristi ad un «calcolo» sociale della massima soddisfazione complessiva (a rischio di essere sacrificati sono i diritti dei singoli) </a:t>
            </a:r>
          </a:p>
          <a:p>
            <a:pPr marL="0" indent="0" algn="just">
              <a:buNone/>
            </a:pPr>
            <a:r>
              <a:rPr lang="it-IT" sz="3000" dirty="0">
                <a:latin typeface="Times New Roman" panose="02020603050405020304" pitchFamily="18" charset="0"/>
                <a:cs typeface="Times New Roman" panose="02020603050405020304" pitchFamily="18" charset="0"/>
              </a:rPr>
              <a:t>- L’utilitarismo non salvaguarda a sufficienza la </a:t>
            </a:r>
            <a:r>
              <a:rPr lang="it-IT" sz="3000" i="1" dirty="0">
                <a:latin typeface="Times New Roman" panose="02020603050405020304" pitchFamily="18" charset="0"/>
                <a:cs typeface="Times New Roman" panose="02020603050405020304" pitchFamily="18" charset="0"/>
              </a:rPr>
              <a:t>vita</a:t>
            </a:r>
            <a:r>
              <a:rPr lang="it-IT" sz="3000" dirty="0">
                <a:latin typeface="Times New Roman" panose="02020603050405020304" pitchFamily="18" charset="0"/>
                <a:cs typeface="Times New Roman" panose="02020603050405020304" pitchFamily="18" charset="0"/>
              </a:rPr>
              <a:t> e le </a:t>
            </a:r>
            <a:r>
              <a:rPr lang="it-IT" sz="3000" i="1" dirty="0">
                <a:latin typeface="Times New Roman" panose="02020603050405020304" pitchFamily="18" charset="0"/>
                <a:cs typeface="Times New Roman" panose="02020603050405020304" pitchFamily="18" charset="0"/>
              </a:rPr>
              <a:t>capacità innate </a:t>
            </a:r>
            <a:r>
              <a:rPr lang="it-IT" sz="3000" dirty="0">
                <a:latin typeface="Times New Roman" panose="02020603050405020304" pitchFamily="18" charset="0"/>
                <a:cs typeface="Times New Roman" panose="02020603050405020304" pitchFamily="18" charset="0"/>
              </a:rPr>
              <a:t>il cui mancato sviluppo non è avvertito</a:t>
            </a:r>
          </a:p>
          <a:p>
            <a:pPr marL="0" indent="0">
              <a:buNone/>
            </a:pPr>
            <a:endParaRPr lang="it-IT" dirty="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p:txBody>
      </p:sp>
      <p:pic>
        <p:nvPicPr>
          <p:cNvPr id="1026" name="Picture 2" descr="Circo, niente più animali nel Regno Unito. E in Italia?">
            <a:extLst>
              <a:ext uri="{FF2B5EF4-FFF2-40B4-BE49-F238E27FC236}">
                <a16:creationId xmlns:a16="http://schemas.microsoft.com/office/drawing/2014/main" id="{17B9AFA0-568B-4FC0-A0C8-DC3B7A42C0D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05885" y="3244321"/>
            <a:ext cx="3204000" cy="1922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noscere bene il culatello - La Cucina Italiana">
            <a:extLst>
              <a:ext uri="{FF2B5EF4-FFF2-40B4-BE49-F238E27FC236}">
                <a16:creationId xmlns:a16="http://schemas.microsoft.com/office/drawing/2014/main" id="{44D86D8D-F34F-4DA3-A9EE-290DD956E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9717" y="4408515"/>
            <a:ext cx="3312000" cy="22043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sa dice la Legge sul maltrattamento e l'abbandono degli animali |  Normative | Aspetti Legali | Magazine">
            <a:extLst>
              <a:ext uri="{FF2B5EF4-FFF2-40B4-BE49-F238E27FC236}">
                <a16:creationId xmlns:a16="http://schemas.microsoft.com/office/drawing/2014/main" id="{12089971-2580-4CED-9886-4ED2E22608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1403" y="1285461"/>
            <a:ext cx="2700000"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712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83B138-6543-40BA-91B0-8D650541A74C}"/>
              </a:ext>
            </a:extLst>
          </p:cNvPr>
          <p:cNvSpPr>
            <a:spLocks noGrp="1"/>
          </p:cNvSpPr>
          <p:nvPr>
            <p:ph type="title"/>
          </p:nvPr>
        </p:nvSpPr>
        <p:spPr>
          <a:xfrm>
            <a:off x="992945" y="0"/>
            <a:ext cx="10515600" cy="1325563"/>
          </a:xfrm>
        </p:spPr>
        <p:txBody>
          <a:bodyPr>
            <a:normAutofit fontScale="90000"/>
          </a:bodyPr>
          <a:lstStyle/>
          <a:p>
            <a:pPr algn="ctr"/>
            <a:r>
              <a:rPr lang="it-IT" dirty="0">
                <a:latin typeface="Times New Roman" panose="02020603050405020304" pitchFamily="18" charset="0"/>
                <a:cs typeface="Times New Roman" panose="02020603050405020304" pitchFamily="18" charset="0"/>
              </a:rPr>
              <a:t>Altre opere interessanti (e di più facile lettura) dal punto di vista educativo (1997 e 2010) </a:t>
            </a:r>
          </a:p>
        </p:txBody>
      </p:sp>
      <p:pic>
        <p:nvPicPr>
          <p:cNvPr id="2050" name="Picture 2" descr="Non per profitto. Perché le democrazie hanno bisogno della cultura  umanistica - Nussbaum Martha C. - Il mulino - Libro Librerie Università  Cattolica del Sacro Cuore">
            <a:extLst>
              <a:ext uri="{FF2B5EF4-FFF2-40B4-BE49-F238E27FC236}">
                <a16:creationId xmlns:a16="http://schemas.microsoft.com/office/drawing/2014/main" id="{3333C59C-CD24-46EF-8F64-EC8537E99C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396568" y="1684388"/>
            <a:ext cx="2952000" cy="4944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ltivare L'Umanita' I Classici Il Multiculturalismo L'Educazione  Contemporanea - Nussbaum Martha C., Zanetti G. - Carocci">
            <a:extLst>
              <a:ext uri="{FF2B5EF4-FFF2-40B4-BE49-F238E27FC236}">
                <a16:creationId xmlns:a16="http://schemas.microsoft.com/office/drawing/2014/main" id="{DAC05A1E-6BA4-4191-AB2C-AEAAF3025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896" y="1690688"/>
            <a:ext cx="3614312" cy="49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222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A5417C-32D0-4B11-A38D-B6C89D1179C7}"/>
              </a:ext>
            </a:extLst>
          </p:cNvPr>
          <p:cNvSpPr>
            <a:spLocks noGrp="1"/>
          </p:cNvSpPr>
          <p:nvPr>
            <p:ph type="title"/>
          </p:nvPr>
        </p:nvSpPr>
        <p:spPr>
          <a:xfrm>
            <a:off x="219221" y="198448"/>
            <a:ext cx="10233074" cy="1325563"/>
          </a:xfrm>
        </p:spPr>
        <p:txBody>
          <a:bodyPr>
            <a:normAutofit fontScale="90000"/>
          </a:bodyPr>
          <a:lstStyle/>
          <a:p>
            <a:pPr algn="ctr"/>
            <a:r>
              <a:rPr lang="it-IT" dirty="0">
                <a:latin typeface="Times New Roman" panose="02020603050405020304" pitchFamily="18" charset="0"/>
                <a:cs typeface="Times New Roman" panose="02020603050405020304" pitchFamily="18" charset="0"/>
              </a:rPr>
              <a:t>Con Aristotele, verso l’approccio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delle capacità: coltivare rispetto e stupore. L’autorealizzazione dei viventi</a:t>
            </a:r>
          </a:p>
        </p:txBody>
      </p:sp>
      <p:sp>
        <p:nvSpPr>
          <p:cNvPr id="3" name="Segnaposto contenuto 2">
            <a:extLst>
              <a:ext uri="{FF2B5EF4-FFF2-40B4-BE49-F238E27FC236}">
                <a16:creationId xmlns:a16="http://schemas.microsoft.com/office/drawing/2014/main" id="{CF17C446-5571-4E3D-A1F4-507992CB956E}"/>
              </a:ext>
            </a:extLst>
          </p:cNvPr>
          <p:cNvSpPr>
            <a:spLocks noGrp="1"/>
          </p:cNvSpPr>
          <p:nvPr>
            <p:ph sz="half" idx="1"/>
          </p:nvPr>
        </p:nvSpPr>
        <p:spPr>
          <a:xfrm>
            <a:off x="407963" y="1811557"/>
            <a:ext cx="5688037" cy="4847995"/>
          </a:xfrm>
        </p:spPr>
        <p:txBody>
          <a:bodyPr>
            <a:normAutofit fontScale="85000" lnSpcReduction="10000"/>
          </a:bodyPr>
          <a:lstStyle/>
          <a:p>
            <a:pPr marL="0" indent="0" algn="just">
              <a:buNone/>
            </a:pPr>
            <a:r>
              <a:rPr lang="it-IT" dirty="0">
                <a:latin typeface="Times New Roman" panose="02020603050405020304" pitchFamily="18" charset="0"/>
                <a:cs typeface="Times New Roman" panose="02020603050405020304" pitchFamily="18" charset="0"/>
              </a:rPr>
              <a:t>«E perfino circa quegli esseri che non presentano attrattive sensibili, tuttavia, al livello dell’osservazione scientifica, la natura che li ha foggiati offre grandissime gioie a chi sappia  comprenderne le cause, cioè sia autenticamente filosofo…[…] Non si deve nutrire un infantile disgusto  verso lo studio dei viventi più umili: in tutte le realtà naturali vi è qualcosa di meraviglioso» (</a:t>
            </a:r>
            <a:r>
              <a:rPr lang="it-IT" i="1" dirty="0">
                <a:latin typeface="Times New Roman" panose="02020603050405020304" pitchFamily="18" charset="0"/>
                <a:cs typeface="Times New Roman" panose="02020603050405020304" pitchFamily="18" charset="0"/>
              </a:rPr>
              <a:t>Le parti degli animali</a:t>
            </a:r>
            <a:r>
              <a:rPr lang="it-IT" dirty="0">
                <a:latin typeface="Times New Roman" panose="02020603050405020304" pitchFamily="18" charset="0"/>
                <a:cs typeface="Times New Roman" panose="02020603050405020304" pitchFamily="18" charset="0"/>
              </a:rPr>
              <a:t> 645a, 22)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Per Aristotele ogni essere vivente ha un fine interno (</a:t>
            </a:r>
            <a:r>
              <a:rPr lang="it-IT" i="1" dirty="0" err="1">
                <a:latin typeface="Times New Roman" panose="02020603050405020304" pitchFamily="18" charset="0"/>
                <a:cs typeface="Times New Roman" panose="02020603050405020304" pitchFamily="18" charset="0"/>
              </a:rPr>
              <a:t>tèlos</a:t>
            </a:r>
            <a:r>
              <a:rPr lang="it-IT" dirty="0">
                <a:latin typeface="Times New Roman" panose="02020603050405020304" pitchFamily="18" charset="0"/>
                <a:cs typeface="Times New Roman" panose="02020603050405020304" pitchFamily="18" charset="0"/>
              </a:rPr>
              <a:t>), una propria legge  di autorealizzazione che ne guida lo sviluppo </a:t>
            </a:r>
          </a:p>
        </p:txBody>
      </p:sp>
      <p:pic>
        <p:nvPicPr>
          <p:cNvPr id="1026" name="Picture 2" descr="ARISTOTELE">
            <a:extLst>
              <a:ext uri="{FF2B5EF4-FFF2-40B4-BE49-F238E27FC236}">
                <a16:creationId xmlns:a16="http://schemas.microsoft.com/office/drawing/2014/main" id="{A1F15D6E-7EA2-4493-B88F-F78F9CD26EA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0224601" y="198448"/>
            <a:ext cx="1728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lcoming a Class Pet, a Living Mascot | Scholastic.com | Class pet,  Classroom pets, Teaching blogs">
            <a:extLst>
              <a:ext uri="{FF2B5EF4-FFF2-40B4-BE49-F238E27FC236}">
                <a16:creationId xmlns:a16="http://schemas.microsoft.com/office/drawing/2014/main" id="{EE79E24E-D017-4EB0-AB8A-0CECDE003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9914" y="2519553"/>
            <a:ext cx="5004123" cy="39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794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2EB055-4428-4BEA-87CC-C18C6F6C7BAF}"/>
              </a:ext>
            </a:extLst>
          </p:cNvPr>
          <p:cNvSpPr>
            <a:spLocks noGrp="1"/>
          </p:cNvSpPr>
          <p:nvPr>
            <p:ph type="title"/>
          </p:nvPr>
        </p:nvSpPr>
        <p:spPr>
          <a:xfrm>
            <a:off x="838200" y="133938"/>
            <a:ext cx="10515600" cy="1325563"/>
          </a:xfrm>
        </p:spPr>
        <p:txBody>
          <a:bodyPr/>
          <a:lstStyle/>
          <a:p>
            <a:pPr algn="ctr"/>
            <a:r>
              <a:rPr lang="it-IT" dirty="0">
                <a:latin typeface="Times New Roman" panose="02020603050405020304" pitchFamily="18" charset="0"/>
                <a:cs typeface="Times New Roman" panose="02020603050405020304" pitchFamily="18" charset="0"/>
              </a:rPr>
              <a:t>Aggiunta etica: consentire la </a:t>
            </a:r>
            <a:r>
              <a:rPr lang="it-IT" i="1" dirty="0">
                <a:latin typeface="Times New Roman" panose="02020603050405020304" pitchFamily="18" charset="0"/>
                <a:cs typeface="Times New Roman" panose="02020603050405020304" pitchFamily="18" charset="0"/>
              </a:rPr>
              <a:t>fioritura</a:t>
            </a:r>
            <a:r>
              <a:rPr lang="it-IT" dirty="0">
                <a:latin typeface="Times New Roman" panose="02020603050405020304" pitchFamily="18" charset="0"/>
                <a:cs typeface="Times New Roman" panose="02020603050405020304" pitchFamily="18" charset="0"/>
              </a:rPr>
              <a:t>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di ogni essere vivente</a:t>
            </a:r>
          </a:p>
        </p:txBody>
      </p:sp>
      <p:sp>
        <p:nvSpPr>
          <p:cNvPr id="3" name="Segnaposto contenuto 2">
            <a:extLst>
              <a:ext uri="{FF2B5EF4-FFF2-40B4-BE49-F238E27FC236}">
                <a16:creationId xmlns:a16="http://schemas.microsoft.com/office/drawing/2014/main" id="{1C480226-A7EF-4D21-8670-A36FCF97252F}"/>
              </a:ext>
            </a:extLst>
          </p:cNvPr>
          <p:cNvSpPr>
            <a:spLocks noGrp="1"/>
          </p:cNvSpPr>
          <p:nvPr>
            <p:ph sz="half" idx="1"/>
          </p:nvPr>
        </p:nvSpPr>
        <p:spPr>
          <a:xfrm>
            <a:off x="599049" y="1688123"/>
            <a:ext cx="5647005" cy="4804752"/>
          </a:xfrm>
        </p:spPr>
        <p:txBody>
          <a:bodyPr>
            <a:normAutofit/>
          </a:bodyPr>
          <a:lstStyle/>
          <a:p>
            <a:pPr marL="0" indent="0" algn="just">
              <a:buNone/>
            </a:pPr>
            <a:r>
              <a:rPr lang="it-IT" dirty="0">
                <a:latin typeface="Times New Roman" panose="02020603050405020304" pitchFamily="18" charset="0"/>
                <a:cs typeface="Times New Roman" panose="02020603050405020304" pitchFamily="18" charset="0"/>
              </a:rPr>
              <a:t>Oltre il contrattualismo, l’utilitarismo e lo stesso Aristotele, l’approccio delle capacità aggiunge «un requisito etico tale per cui non vengano ostacolate le funzioni della vita e quindi non venga violata la dignità degli organismi viventi» (p. 367). Esso «implica che a nessun animale senziente venga negata la possibilità di avere una vita fiorente, una vita con una dignità relativa a quella specie» (p. 368).</a:t>
            </a:r>
          </a:p>
        </p:txBody>
      </p:sp>
      <p:pic>
        <p:nvPicPr>
          <p:cNvPr id="2052" name="Picture 4" descr="Free-range pigs integrated with energy crops - Agforward - Română">
            <a:extLst>
              <a:ext uri="{FF2B5EF4-FFF2-40B4-BE49-F238E27FC236}">
                <a16:creationId xmlns:a16="http://schemas.microsoft.com/office/drawing/2014/main" id="{9156DDE1-CAFE-4359-AA79-2665D0BF90A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84901" y="4447251"/>
            <a:ext cx="4242863" cy="2376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ntensive indoor pig farming | Compassion in Food Business">
            <a:extLst>
              <a:ext uri="{FF2B5EF4-FFF2-40B4-BE49-F238E27FC236}">
                <a16:creationId xmlns:a16="http://schemas.microsoft.com/office/drawing/2014/main" id="{6942AF4C-3365-4AA4-9B85-A528CA344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130" y="1840469"/>
            <a:ext cx="3276000" cy="245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082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E6C970C6-E57D-43C8-91D4-EAF8A03E443A}"/>
              </a:ext>
            </a:extLst>
          </p:cNvPr>
          <p:cNvSpPr>
            <a:spLocks noGrp="1"/>
          </p:cNvSpPr>
          <p:nvPr>
            <p:ph type="title"/>
          </p:nvPr>
        </p:nvSpPr>
        <p:spPr>
          <a:xfrm>
            <a:off x="838200" y="-29873"/>
            <a:ext cx="10515600" cy="1325563"/>
          </a:xfrm>
        </p:spPr>
        <p:txBody>
          <a:bodyPr>
            <a:normAutofit/>
          </a:bodyPr>
          <a:lstStyle/>
          <a:p>
            <a:pPr algn="ctr"/>
            <a:r>
              <a:rPr lang="it-IT" sz="3600" dirty="0">
                <a:latin typeface="Times New Roman" panose="02020603050405020304" pitchFamily="18" charset="0"/>
                <a:cs typeface="Times New Roman" panose="02020603050405020304" pitchFamily="18" charset="0"/>
              </a:rPr>
              <a:t>La rilevanza della </a:t>
            </a:r>
            <a:r>
              <a:rPr lang="it-IT" sz="3600" i="1" dirty="0">
                <a:latin typeface="Times New Roman" panose="02020603050405020304" pitchFamily="18" charset="0"/>
                <a:cs typeface="Times New Roman" panose="02020603050405020304" pitchFamily="18" charset="0"/>
              </a:rPr>
              <a:t>specie</a:t>
            </a:r>
            <a:r>
              <a:rPr lang="it-IT" sz="3600" dirty="0">
                <a:latin typeface="Times New Roman" panose="02020603050405020304" pitchFamily="18" charset="0"/>
                <a:cs typeface="Times New Roman" panose="02020603050405020304" pitchFamily="18" charset="0"/>
              </a:rPr>
              <a:t>: approccio «individualistico» e conseguenze morali delle differenze interspecifiche</a:t>
            </a:r>
          </a:p>
        </p:txBody>
      </p:sp>
      <p:sp>
        <p:nvSpPr>
          <p:cNvPr id="6" name="Segnaposto contenuto 5">
            <a:extLst>
              <a:ext uri="{FF2B5EF4-FFF2-40B4-BE49-F238E27FC236}">
                <a16:creationId xmlns:a16="http://schemas.microsoft.com/office/drawing/2014/main" id="{35DA3405-FCBA-4861-9A01-79B6F9AE0A0A}"/>
              </a:ext>
            </a:extLst>
          </p:cNvPr>
          <p:cNvSpPr>
            <a:spLocks noGrp="1"/>
          </p:cNvSpPr>
          <p:nvPr>
            <p:ph sz="half" idx="1"/>
          </p:nvPr>
        </p:nvSpPr>
        <p:spPr>
          <a:xfrm>
            <a:off x="328458" y="1547446"/>
            <a:ext cx="4581167" cy="4784262"/>
          </a:xfrm>
        </p:spPr>
        <p:txBody>
          <a:bodyPr>
            <a:normAutofit lnSpcReduction="10000"/>
          </a:bodyPr>
          <a:lstStyle/>
          <a:p>
            <a:pPr marL="0" indent="0" algn="just">
              <a:buNone/>
            </a:pPr>
            <a:r>
              <a:rPr lang="it-IT" dirty="0">
                <a:latin typeface="Times New Roman" panose="02020603050405020304" pitchFamily="18" charset="0"/>
                <a:cs typeface="Times New Roman" panose="02020603050405020304" pitchFamily="18" charset="0"/>
              </a:rPr>
              <a:t>- L’approccio delle capacità </a:t>
            </a:r>
            <a:r>
              <a:rPr lang="it-IT" i="1" dirty="0">
                <a:latin typeface="Times New Roman" panose="02020603050405020304" pitchFamily="18" charset="0"/>
                <a:cs typeface="Times New Roman" panose="02020603050405020304" pitchFamily="18" charset="0"/>
              </a:rPr>
              <a:t>non</a:t>
            </a:r>
            <a:r>
              <a:rPr lang="it-IT" dirty="0">
                <a:latin typeface="Times New Roman" panose="02020603050405020304" pitchFamily="18" charset="0"/>
                <a:cs typeface="Times New Roman" panose="02020603050405020304" pitchFamily="18" charset="0"/>
              </a:rPr>
              <a:t> copre le specie in quanto tali e gli ecosistemi. «Gli animali andranno considerati soggetti di </a:t>
            </a:r>
            <a:r>
              <a:rPr lang="it-IT" i="1" dirty="0">
                <a:latin typeface="Times New Roman" panose="02020603050405020304" pitchFamily="18" charset="0"/>
                <a:cs typeface="Times New Roman" panose="02020603050405020304" pitchFamily="18" charset="0"/>
              </a:rPr>
              <a:t>giustizia</a:t>
            </a:r>
            <a:r>
              <a:rPr lang="it-IT" dirty="0">
                <a:latin typeface="Times New Roman" panose="02020603050405020304" pitchFamily="18" charset="0"/>
                <a:cs typeface="Times New Roman" panose="02020603050405020304" pitchFamily="18" charset="0"/>
              </a:rPr>
              <a:t> nella misura in cui </a:t>
            </a:r>
            <a:r>
              <a:rPr lang="it-IT" i="1" dirty="0">
                <a:latin typeface="Times New Roman" panose="02020603050405020304" pitchFamily="18" charset="0"/>
                <a:cs typeface="Times New Roman" panose="02020603050405020304" pitchFamily="18" charset="0"/>
              </a:rPr>
              <a:t>ogni singolo animale </a:t>
            </a:r>
            <a:r>
              <a:rPr lang="it-IT" dirty="0">
                <a:latin typeface="Times New Roman" panose="02020603050405020304" pitchFamily="18" charset="0"/>
                <a:cs typeface="Times New Roman" panose="02020603050405020304" pitchFamily="18" charset="0"/>
              </a:rPr>
              <a:t>si trova in condizioni di dolore e di privazione» (p.  375)</a:t>
            </a:r>
          </a:p>
          <a:p>
            <a:pPr marL="0" indent="0" algn="just">
              <a:buNone/>
            </a:pPr>
            <a:r>
              <a:rPr lang="it-IT" dirty="0">
                <a:latin typeface="Times New Roman" panose="02020603050405020304" pitchFamily="18" charset="0"/>
                <a:cs typeface="Times New Roman" panose="02020603050405020304" pitchFamily="18" charset="0"/>
              </a:rPr>
              <a:t>- La rilevanza morale della diversa   complessità/ capacità di sentire degli organismi</a:t>
            </a:r>
          </a:p>
        </p:txBody>
      </p:sp>
      <p:pic>
        <p:nvPicPr>
          <p:cNvPr id="1026" name="Picture 2" descr="Spugne Marine. Caratteristiche, riproduzione e habitat">
            <a:extLst>
              <a:ext uri="{FF2B5EF4-FFF2-40B4-BE49-F238E27FC236}">
                <a16:creationId xmlns:a16="http://schemas.microsoft.com/office/drawing/2014/main" id="{D7D0D53D-B61D-4DB8-99C3-2EEA17DDA60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416889" y="3307526"/>
            <a:ext cx="2988000" cy="17172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rché è importante lasciare libertà ai gatti (ma non senza regole) -  Corriere.it">
            <a:extLst>
              <a:ext uri="{FF2B5EF4-FFF2-40B4-BE49-F238E27FC236}">
                <a16:creationId xmlns:a16="http://schemas.microsoft.com/office/drawing/2014/main" id="{59946836-C147-4FB8-B718-B55FD8A142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7800" y="3288596"/>
            <a:ext cx="2376000" cy="1782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me · Amazonia Expeditions">
            <a:extLst>
              <a:ext uri="{FF2B5EF4-FFF2-40B4-BE49-F238E27FC236}">
                <a16:creationId xmlns:a16="http://schemas.microsoft.com/office/drawing/2014/main" id="{C9097E86-C5B8-483C-8943-F68FE24967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3880" y="1295690"/>
            <a:ext cx="2448000" cy="18262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arrello Veterinario Sedia a Rotelle per cani disabili | eBay">
            <a:extLst>
              <a:ext uri="{FF2B5EF4-FFF2-40B4-BE49-F238E27FC236}">
                <a16:creationId xmlns:a16="http://schemas.microsoft.com/office/drawing/2014/main" id="{AA7EA404-69D9-4DDA-A214-24F1B2B287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3880" y="5116437"/>
            <a:ext cx="2308882" cy="169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22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5E4745-DC2F-4075-8C7E-331683109385}"/>
              </a:ext>
            </a:extLst>
          </p:cNvPr>
          <p:cNvSpPr>
            <a:spLocks noGrp="1"/>
          </p:cNvSpPr>
          <p:nvPr>
            <p:ph type="title"/>
          </p:nvPr>
        </p:nvSpPr>
        <p:spPr>
          <a:xfrm>
            <a:off x="838200" y="196312"/>
            <a:ext cx="10515600" cy="1325563"/>
          </a:xfrm>
        </p:spPr>
        <p:txBody>
          <a:bodyPr>
            <a:noAutofit/>
          </a:bodyPr>
          <a:lstStyle/>
          <a:p>
            <a:pPr algn="ctr"/>
            <a:r>
              <a:rPr lang="it-IT" sz="3600" dirty="0">
                <a:latin typeface="Times New Roman" panose="02020603050405020304" pitchFamily="18" charset="0"/>
                <a:cs typeface="Times New Roman" panose="02020603050405020304" pitchFamily="18" charset="0"/>
              </a:rPr>
              <a:t>La natura non coincide con il bene morale </a:t>
            </a:r>
            <a:br>
              <a:rPr lang="it-IT" sz="3600" dirty="0">
                <a:latin typeface="Times New Roman" panose="02020603050405020304" pitchFamily="18" charset="0"/>
                <a:cs typeface="Times New Roman" panose="02020603050405020304" pitchFamily="18" charset="0"/>
              </a:rPr>
            </a:br>
            <a:r>
              <a:rPr lang="it-IT" sz="3600" dirty="0">
                <a:latin typeface="Times New Roman" panose="02020603050405020304" pitchFamily="18" charset="0"/>
                <a:cs typeface="Times New Roman" panose="02020603050405020304" pitchFamily="18" charset="0"/>
              </a:rPr>
              <a:t>e non va idealizzata: quindi non </a:t>
            </a:r>
            <a:r>
              <a:rPr lang="it-IT" sz="3600" i="1" dirty="0" err="1">
                <a:latin typeface="Times New Roman" panose="02020603050405020304" pitchFamily="18" charset="0"/>
                <a:cs typeface="Times New Roman" panose="02020603050405020304" pitchFamily="18" charset="0"/>
              </a:rPr>
              <a:t>naturam</a:t>
            </a:r>
            <a:r>
              <a:rPr lang="it-IT" sz="3600" i="1" dirty="0">
                <a:latin typeface="Times New Roman" panose="02020603050405020304" pitchFamily="18" charset="0"/>
                <a:cs typeface="Times New Roman" panose="02020603050405020304" pitchFamily="18" charset="0"/>
              </a:rPr>
              <a:t> </a:t>
            </a:r>
            <a:r>
              <a:rPr lang="it-IT" sz="3600" i="1" dirty="0" err="1">
                <a:latin typeface="Times New Roman" panose="02020603050405020304" pitchFamily="18" charset="0"/>
                <a:cs typeface="Times New Roman" panose="02020603050405020304" pitchFamily="18" charset="0"/>
              </a:rPr>
              <a:t>sequi</a:t>
            </a:r>
            <a:r>
              <a:rPr lang="it-IT" sz="3600" dirty="0">
                <a:latin typeface="Times New Roman" panose="02020603050405020304" pitchFamily="18" charset="0"/>
                <a:cs typeface="Times New Roman" panose="02020603050405020304" pitchFamily="18" charset="0"/>
              </a:rPr>
              <a:t>, </a:t>
            </a:r>
            <a:br>
              <a:rPr lang="it-IT" sz="3600" dirty="0">
                <a:latin typeface="Times New Roman" panose="02020603050405020304" pitchFamily="18" charset="0"/>
                <a:cs typeface="Times New Roman" panose="02020603050405020304" pitchFamily="18" charset="0"/>
              </a:rPr>
            </a:br>
            <a:r>
              <a:rPr lang="it-IT" sz="3600" dirty="0">
                <a:latin typeface="Times New Roman" panose="02020603050405020304" pitchFamily="18" charset="0"/>
                <a:cs typeface="Times New Roman" panose="02020603050405020304" pitchFamily="18" charset="0"/>
              </a:rPr>
              <a:t>ma </a:t>
            </a:r>
            <a:r>
              <a:rPr lang="it-IT" sz="3600" b="1" i="1" dirty="0" err="1">
                <a:latin typeface="Times New Roman" panose="02020603050405020304" pitchFamily="18" charset="0"/>
                <a:cs typeface="Times New Roman" panose="02020603050405020304" pitchFamily="18" charset="0"/>
              </a:rPr>
              <a:t>iustitiam</a:t>
            </a:r>
            <a:r>
              <a:rPr lang="it-IT" sz="3600" i="1" dirty="0">
                <a:latin typeface="Times New Roman" panose="02020603050405020304" pitchFamily="18" charset="0"/>
                <a:cs typeface="Times New Roman" panose="02020603050405020304" pitchFamily="18" charset="0"/>
              </a:rPr>
              <a:t> </a:t>
            </a:r>
            <a:r>
              <a:rPr lang="it-IT" sz="3600" i="1" dirty="0" err="1">
                <a:latin typeface="Times New Roman" panose="02020603050405020304" pitchFamily="18" charset="0"/>
                <a:cs typeface="Times New Roman" panose="02020603050405020304" pitchFamily="18" charset="0"/>
              </a:rPr>
              <a:t>sequi</a:t>
            </a:r>
            <a:endParaRPr lang="it-IT" sz="3600" i="1" dirty="0">
              <a:latin typeface="Times New Roman" panose="02020603050405020304" pitchFamily="18" charset="0"/>
              <a:cs typeface="Times New Roman" panose="02020603050405020304" pitchFamily="18" charset="0"/>
            </a:endParaRPr>
          </a:p>
        </p:txBody>
      </p:sp>
      <p:sp>
        <p:nvSpPr>
          <p:cNvPr id="3" name="Segnaposto contenuto 2">
            <a:extLst>
              <a:ext uri="{FF2B5EF4-FFF2-40B4-BE49-F238E27FC236}">
                <a16:creationId xmlns:a16="http://schemas.microsoft.com/office/drawing/2014/main" id="{18FE6C85-73B2-48F7-A871-C461CEC92D61}"/>
              </a:ext>
            </a:extLst>
          </p:cNvPr>
          <p:cNvSpPr>
            <a:spLocks noGrp="1"/>
          </p:cNvSpPr>
          <p:nvPr>
            <p:ph sz="half" idx="1"/>
          </p:nvPr>
        </p:nvSpPr>
        <p:spPr>
          <a:xfrm>
            <a:off x="295422" y="1988254"/>
            <a:ext cx="5373857" cy="4525088"/>
          </a:xfrm>
        </p:spPr>
        <p:txBody>
          <a:bodyPr>
            <a:normAutofit fontScale="92500"/>
          </a:bodyPr>
          <a:lstStyle/>
          <a:p>
            <a:pPr marL="0" indent="0" algn="just">
              <a:buNone/>
            </a:pPr>
            <a:r>
              <a:rPr lang="it-IT" dirty="0">
                <a:latin typeface="Times New Roman" panose="02020603050405020304" pitchFamily="18" charset="0"/>
                <a:cs typeface="Times New Roman" panose="02020603050405020304" pitchFamily="18" charset="0"/>
              </a:rPr>
              <a:t>«In almeno una parte della letteratura ambientalista, è implicita un’immagine della natura come armonia e saggezza, mentre gli uomini vengono dipinti come individui avidi, che desiderano avere la supremazia su tutto e che, pertanto, vivrebbero molto meglio se entrassero in armonia con la natura»  (p. 385). «Il rispetto per la natura non dovrebbe e non può significare semplicemente che la natura va lasciata così com’è» (p. 387)</a:t>
            </a:r>
          </a:p>
        </p:txBody>
      </p:sp>
      <p:pic>
        <p:nvPicPr>
          <p:cNvPr id="2050" name="Picture 2" descr="Icneumonidi: piccole vespe tra fede e scienza - BioPills">
            <a:extLst>
              <a:ext uri="{FF2B5EF4-FFF2-40B4-BE49-F238E27FC236}">
                <a16:creationId xmlns:a16="http://schemas.microsoft.com/office/drawing/2014/main" id="{99F333A9-E7B6-4770-BB9E-5735F1AC784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438000" y="1988254"/>
            <a:ext cx="27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ccia ai topi: a Cervia è attivo il servizio di derattizzazione">
            <a:extLst>
              <a:ext uri="{FF2B5EF4-FFF2-40B4-BE49-F238E27FC236}">
                <a16:creationId xmlns:a16="http://schemas.microsoft.com/office/drawing/2014/main" id="{D0F4445B-E7A0-464B-A156-6857072CC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8639" y="2916945"/>
            <a:ext cx="3456000" cy="19468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utrie e tutela degli argini: i dati sui piani di controllo nel 2019.  Incontro con i presidenti degli Atc | Bologna 2000">
            <a:extLst>
              <a:ext uri="{FF2B5EF4-FFF2-40B4-BE49-F238E27FC236}">
                <a16:creationId xmlns:a16="http://schemas.microsoft.com/office/drawing/2014/main" id="{328F62B8-314B-4256-B44F-FCA1AFD75A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4000" y="4713229"/>
            <a:ext cx="2808000" cy="210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233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6E4D24-3065-4B0E-9421-C3F39E55C847}"/>
              </a:ext>
            </a:extLst>
          </p:cNvPr>
          <p:cNvSpPr>
            <a:spLocks noGrp="1"/>
          </p:cNvSpPr>
          <p:nvPr>
            <p:ph type="title"/>
          </p:nvPr>
        </p:nvSpPr>
        <p:spPr/>
        <p:txBody>
          <a:bodyPr>
            <a:normAutofit fontScale="90000"/>
          </a:bodyPr>
          <a:lstStyle/>
          <a:p>
            <a:r>
              <a:rPr lang="it-IT" dirty="0">
                <a:solidFill>
                  <a:schemeClr val="accent1"/>
                </a:solidFill>
                <a:latin typeface="Times New Roman" panose="02020603050405020304" pitchFamily="18" charset="0"/>
                <a:cs typeface="Times New Roman" panose="02020603050405020304" pitchFamily="18" charset="0"/>
              </a:rPr>
              <a:t>Applicazione dell’approccio delle capacità agli animali non umani  (soprattutto domestici o sotto il controllo dell’uomo )</a:t>
            </a:r>
            <a:r>
              <a:rPr lang="it-IT" dirty="0">
                <a:latin typeface="Times New Roman" panose="02020603050405020304" pitchFamily="18" charset="0"/>
                <a:cs typeface="Times New Roman" panose="02020603050405020304" pitchFamily="18" charset="0"/>
              </a:rPr>
              <a:t>  1) Vita</a:t>
            </a:r>
          </a:p>
        </p:txBody>
      </p:sp>
      <p:sp>
        <p:nvSpPr>
          <p:cNvPr id="3" name="Segnaposto contenuto 2">
            <a:extLst>
              <a:ext uri="{FF2B5EF4-FFF2-40B4-BE49-F238E27FC236}">
                <a16:creationId xmlns:a16="http://schemas.microsoft.com/office/drawing/2014/main" id="{492820CB-543D-4BF5-B6FB-A7E4A6EEB722}"/>
              </a:ext>
            </a:extLst>
          </p:cNvPr>
          <p:cNvSpPr>
            <a:spLocks noGrp="1"/>
          </p:cNvSpPr>
          <p:nvPr>
            <p:ph sz="half" idx="1"/>
          </p:nvPr>
        </p:nvSpPr>
        <p:spPr>
          <a:xfrm>
            <a:off x="487119" y="2141537"/>
            <a:ext cx="5353597" cy="4351338"/>
          </a:xfrm>
        </p:spPr>
        <p:txBody>
          <a:bodyPr>
            <a:normAutofit fontScale="85000" lnSpcReduction="20000"/>
          </a:bodyPr>
          <a:lstStyle/>
          <a:p>
            <a:pPr algn="just">
              <a:buFontTx/>
              <a:buChar char="-"/>
            </a:pPr>
            <a:r>
              <a:rPr lang="it-IT" dirty="0">
                <a:latin typeface="Times New Roman" panose="02020603050405020304" pitchFamily="18" charset="0"/>
                <a:cs typeface="Times New Roman" panose="02020603050405020304" pitchFamily="18" charset="0"/>
              </a:rPr>
              <a:t>Diritto alla vita commisurato alla sensibilità</a:t>
            </a:r>
          </a:p>
          <a:p>
            <a:pPr algn="just">
              <a:buFontTx/>
              <a:buChar char="-"/>
            </a:pPr>
            <a:r>
              <a:rPr lang="it-IT" dirty="0">
                <a:latin typeface="Times New Roman" panose="02020603050405020304" pitchFamily="18" charset="0"/>
                <a:cs typeface="Times New Roman" panose="02020603050405020304" pitchFamily="18" charset="0"/>
              </a:rPr>
              <a:t>Vietare l’uccisione per mere ragioni voluttuarie (es. industria delle pellicce)</a:t>
            </a:r>
          </a:p>
          <a:p>
            <a:pPr algn="just">
              <a:buFontTx/>
              <a:buChar char="-"/>
            </a:pPr>
            <a:r>
              <a:rPr lang="it-IT" dirty="0">
                <a:latin typeface="Times New Roman" panose="02020603050405020304" pitchFamily="18" charset="0"/>
                <a:cs typeface="Times New Roman" panose="02020603050405020304" pitchFamily="18" charset="0"/>
              </a:rPr>
              <a:t>Uccisione per scopo alimentare; ridurre la sofferenza. Il valore del </a:t>
            </a:r>
            <a:r>
              <a:rPr lang="it-IT" dirty="0" err="1">
                <a:latin typeface="Times New Roman" panose="02020603050405020304" pitchFamily="18" charset="0"/>
                <a:cs typeface="Times New Roman" panose="02020603050405020304" pitchFamily="18" charset="0"/>
              </a:rPr>
              <a:t>semivegetarianesimo</a:t>
            </a:r>
            <a:endParaRPr lang="it-IT" dirty="0">
              <a:latin typeface="Times New Roman" panose="02020603050405020304" pitchFamily="18" charset="0"/>
              <a:cs typeface="Times New Roman" panose="02020603050405020304" pitchFamily="18" charset="0"/>
            </a:endParaRPr>
          </a:p>
          <a:p>
            <a:pPr algn="just">
              <a:buFontTx/>
              <a:buChar char="-"/>
            </a:pPr>
            <a:r>
              <a:rPr lang="it-IT" dirty="0">
                <a:latin typeface="Times New Roman" panose="02020603050405020304" pitchFamily="18" charset="0"/>
                <a:cs typeface="Times New Roman" panose="02020603050405020304" pitchFamily="18" charset="0"/>
              </a:rPr>
              <a:t>Una formulazione un po’ infelice, ma condivisibile nel contesto: «Se le persone perdono il lavoro nell’industria delle carni, questo non fa parte dei nostri interessi…visto che le persone non hanno diritto ad un lavoro teso allo sfruttamento e alla tirannia»  (p. 411)</a:t>
            </a:r>
          </a:p>
        </p:txBody>
      </p:sp>
      <p:pic>
        <p:nvPicPr>
          <p:cNvPr id="1034" name="Picture 10" descr="Coronavirus Olanda, focolaio in un allevamento di visoni: non si esclude la  trasmissione all'uomo">
            <a:extLst>
              <a:ext uri="{FF2B5EF4-FFF2-40B4-BE49-F238E27FC236}">
                <a16:creationId xmlns:a16="http://schemas.microsoft.com/office/drawing/2014/main" id="{2682EB3F-90DD-40EF-8860-0673479FAAE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556368" y="1528084"/>
            <a:ext cx="2556000" cy="170140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lowFood Piemonte – Buono, Pulito e Giusto">
            <a:extLst>
              <a:ext uri="{FF2B5EF4-FFF2-40B4-BE49-F238E27FC236}">
                <a16:creationId xmlns:a16="http://schemas.microsoft.com/office/drawing/2014/main" id="{6619B14C-1685-458E-8B1B-126AE937C1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285" y="3364249"/>
            <a:ext cx="4896000" cy="14688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oodExecutive - Studio sull'applicazione di acqua elettrolizzata nell' industria della carne">
            <a:extLst>
              <a:ext uri="{FF2B5EF4-FFF2-40B4-BE49-F238E27FC236}">
                <a16:creationId xmlns:a16="http://schemas.microsoft.com/office/drawing/2014/main" id="{57387849-F323-4938-824A-BE60D9BE37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1285" y="4967805"/>
            <a:ext cx="3276000" cy="1770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772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795970-18B8-48DE-BAA2-302A87F2D7DF}"/>
              </a:ext>
            </a:extLst>
          </p:cNvPr>
          <p:cNvSpPr>
            <a:spLocks noGrp="1"/>
          </p:cNvSpPr>
          <p:nvPr>
            <p:ph type="title"/>
          </p:nvPr>
        </p:nvSpPr>
        <p:spPr>
          <a:xfrm>
            <a:off x="661182" y="18255"/>
            <a:ext cx="10768818" cy="1325563"/>
          </a:xfrm>
        </p:spPr>
        <p:txBody>
          <a:bodyPr/>
          <a:lstStyle/>
          <a:p>
            <a:pPr algn="ctr"/>
            <a:r>
              <a:rPr lang="it-IT" dirty="0">
                <a:latin typeface="Times New Roman" panose="02020603050405020304" pitchFamily="18" charset="0"/>
                <a:cs typeface="Times New Roman" panose="02020603050405020304" pitchFamily="18" charset="0"/>
              </a:rPr>
              <a:t>2) Salute fisica    3) Integrità fisica </a:t>
            </a:r>
          </a:p>
        </p:txBody>
      </p:sp>
      <p:sp>
        <p:nvSpPr>
          <p:cNvPr id="3" name="Segnaposto contenuto 2">
            <a:extLst>
              <a:ext uri="{FF2B5EF4-FFF2-40B4-BE49-F238E27FC236}">
                <a16:creationId xmlns:a16="http://schemas.microsoft.com/office/drawing/2014/main" id="{B3389449-C990-42E0-9D4F-8E8A7AEED7D0}"/>
              </a:ext>
            </a:extLst>
          </p:cNvPr>
          <p:cNvSpPr>
            <a:spLocks noGrp="1"/>
          </p:cNvSpPr>
          <p:nvPr>
            <p:ph sz="half" idx="1"/>
          </p:nvPr>
        </p:nvSpPr>
        <p:spPr>
          <a:xfrm>
            <a:off x="280654" y="2197125"/>
            <a:ext cx="5591900" cy="4351338"/>
          </a:xfrm>
        </p:spPr>
        <p:txBody>
          <a:bodyPr/>
          <a:lstStyle/>
          <a:p>
            <a:pPr algn="just">
              <a:buFontTx/>
              <a:buChar char="-"/>
            </a:pPr>
            <a:r>
              <a:rPr lang="it-IT" dirty="0">
                <a:latin typeface="Times New Roman" panose="02020603050405020304" pitchFamily="18" charset="0"/>
                <a:cs typeface="Times New Roman" panose="02020603050405020304" pitchFamily="18" charset="0"/>
              </a:rPr>
              <a:t>Animali domestici, zoo e acquari. Il problematico intervento sulla natura selvaggia</a:t>
            </a:r>
          </a:p>
          <a:p>
            <a:pPr algn="just">
              <a:buFontTx/>
              <a:buChar char="-"/>
            </a:pPr>
            <a:r>
              <a:rPr lang="it-IT" dirty="0">
                <a:latin typeface="Times New Roman" panose="02020603050405020304" pitchFamily="18" charset="0"/>
                <a:cs typeface="Times New Roman" panose="02020603050405020304" pitchFamily="18" charset="0"/>
              </a:rPr>
              <a:t>Contro le mutilazioni «estetiche» </a:t>
            </a:r>
          </a:p>
          <a:p>
            <a:pPr algn="just">
              <a:buFontTx/>
              <a:buChar char="-"/>
            </a:pPr>
            <a:r>
              <a:rPr lang="it-IT" dirty="0">
                <a:latin typeface="Times New Roman" panose="02020603050405020304" pitchFamily="18" charset="0"/>
                <a:cs typeface="Times New Roman" panose="02020603050405020304" pitchFamily="18" charset="0"/>
              </a:rPr>
              <a:t>Il «diritto all’addestramento»</a:t>
            </a:r>
          </a:p>
          <a:p>
            <a:pPr algn="just">
              <a:buFontTx/>
              <a:buChar char="-"/>
            </a:pPr>
            <a:r>
              <a:rPr lang="it-IT" dirty="0">
                <a:latin typeface="Times New Roman" panose="02020603050405020304" pitchFamily="18" charset="0"/>
                <a:cs typeface="Times New Roman" panose="02020603050405020304" pitchFamily="18" charset="0"/>
              </a:rPr>
              <a:t>Diritto al piacere sessuale. Castrazione, sterilizzazione </a:t>
            </a:r>
          </a:p>
        </p:txBody>
      </p:sp>
      <p:pic>
        <p:nvPicPr>
          <p:cNvPr id="2050" name="Picture 2" descr="Corsi addestramento cani, educazione base, problemi comportamentali cani">
            <a:extLst>
              <a:ext uri="{FF2B5EF4-FFF2-40B4-BE49-F238E27FC236}">
                <a16:creationId xmlns:a16="http://schemas.microsoft.com/office/drawing/2014/main" id="{89EFAB42-B0D6-4779-B493-67141CCAD43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10950" y="4766357"/>
            <a:ext cx="3492000" cy="19131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utilazioni &quot;estetiche&quot; | XXI SECOLO">
            <a:extLst>
              <a:ext uri="{FF2B5EF4-FFF2-40B4-BE49-F238E27FC236}">
                <a16:creationId xmlns:a16="http://schemas.microsoft.com/office/drawing/2014/main" id="{D2A75A16-D9A2-4B12-9C48-6B618E75D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1346" y="2966357"/>
            <a:ext cx="225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15 Amazing Aquariums To Visit With Your Kids - Netmums - Netmums">
            <a:extLst>
              <a:ext uri="{FF2B5EF4-FFF2-40B4-BE49-F238E27FC236}">
                <a16:creationId xmlns:a16="http://schemas.microsoft.com/office/drawing/2014/main" id="{50F4DD9F-F32A-48FC-8B7B-F2040E2DAB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0950" y="1343818"/>
            <a:ext cx="3132000" cy="20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841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2C75E6-68E3-45A6-8E6D-BF3D32A9503D}"/>
              </a:ext>
            </a:extLst>
          </p:cNvPr>
          <p:cNvSpPr>
            <a:spLocks noGrp="1"/>
          </p:cNvSpPr>
          <p:nvPr>
            <p:ph type="title"/>
          </p:nvPr>
        </p:nvSpPr>
        <p:spPr>
          <a:xfrm>
            <a:off x="1063487" y="259108"/>
            <a:ext cx="10515600" cy="1325563"/>
          </a:xfrm>
        </p:spPr>
        <p:txBody>
          <a:bodyPr/>
          <a:lstStyle/>
          <a:p>
            <a:pPr algn="ctr"/>
            <a:r>
              <a:rPr lang="it-IT" dirty="0">
                <a:latin typeface="Times New Roman" panose="02020603050405020304" pitchFamily="18" charset="0"/>
                <a:cs typeface="Times New Roman" panose="02020603050405020304" pitchFamily="18" charset="0"/>
              </a:rPr>
              <a:t>4) Sensi, immaginazione e pensiero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5) Sentimento</a:t>
            </a:r>
          </a:p>
        </p:txBody>
      </p:sp>
      <p:sp>
        <p:nvSpPr>
          <p:cNvPr id="3" name="Segnaposto contenuto 2">
            <a:extLst>
              <a:ext uri="{FF2B5EF4-FFF2-40B4-BE49-F238E27FC236}">
                <a16:creationId xmlns:a16="http://schemas.microsoft.com/office/drawing/2014/main" id="{A541940D-58BB-408B-AAAD-AAAFD9ED2A45}"/>
              </a:ext>
            </a:extLst>
          </p:cNvPr>
          <p:cNvSpPr>
            <a:spLocks noGrp="1"/>
          </p:cNvSpPr>
          <p:nvPr>
            <p:ph sz="half" idx="1"/>
          </p:nvPr>
        </p:nvSpPr>
        <p:spPr>
          <a:xfrm>
            <a:off x="626165" y="1918390"/>
            <a:ext cx="5072270" cy="4351338"/>
          </a:xfrm>
        </p:spPr>
        <p:txBody>
          <a:bodyPr>
            <a:normAutofit fontScale="92500" lnSpcReduction="10000"/>
          </a:bodyPr>
          <a:lstStyle/>
          <a:p>
            <a:pPr algn="just">
              <a:buFontTx/>
              <a:buChar char="-"/>
            </a:pPr>
            <a:r>
              <a:rPr lang="it-IT" dirty="0">
                <a:latin typeface="Times New Roman" panose="02020603050405020304" pitchFamily="18" charset="0"/>
                <a:cs typeface="Times New Roman" panose="02020603050405020304" pitchFamily="18" charset="0"/>
              </a:rPr>
              <a:t>Vietare la caccia e la pesca sportiva</a:t>
            </a:r>
          </a:p>
          <a:p>
            <a:pPr algn="just">
              <a:buFontTx/>
              <a:buChar char="-"/>
            </a:pPr>
            <a:r>
              <a:rPr lang="it-IT" dirty="0">
                <a:latin typeface="Times New Roman" panose="02020603050405020304" pitchFamily="18" charset="0"/>
                <a:cs typeface="Times New Roman" panose="02020603050405020304" pitchFamily="18" charset="0"/>
              </a:rPr>
              <a:t>«Rifiutare la reclusione e […] regolamentare  i luoghi in cui sono rinchiusi animali di vario genere, per quel che riguarda lo spazio, la luce e l’ombra, e la varietà di opportunità che consentono all’animale un’ampia gamma di attività caratteristiche» (p. 414)</a:t>
            </a:r>
          </a:p>
          <a:p>
            <a:pPr algn="just">
              <a:buFontTx/>
              <a:buChar char="-"/>
            </a:pPr>
            <a:r>
              <a:rPr lang="it-IT" dirty="0">
                <a:latin typeface="Times New Roman" panose="02020603050405020304" pitchFamily="18" charset="0"/>
                <a:cs typeface="Times New Roman" panose="02020603050405020304" pitchFamily="18" charset="0"/>
              </a:rPr>
              <a:t>No agli esperimenti  che causano sofferenza psichica (es. Seligman)</a:t>
            </a:r>
          </a:p>
        </p:txBody>
      </p:sp>
      <p:pic>
        <p:nvPicPr>
          <p:cNvPr id="3074" name="Picture 2" descr="What is learned helplessness? Martin Seligman 1965 Experiment - YouTube">
            <a:extLst>
              <a:ext uri="{FF2B5EF4-FFF2-40B4-BE49-F238E27FC236}">
                <a16:creationId xmlns:a16="http://schemas.microsoft.com/office/drawing/2014/main" id="{4FDBFC1B-E978-4F3E-9C80-4582BC45C96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039652" y="4713710"/>
            <a:ext cx="2736000" cy="2052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acciatori vicino alle case, i residenti: &quot;Sembrano terroristi&quot;">
            <a:extLst>
              <a:ext uri="{FF2B5EF4-FFF2-40B4-BE49-F238E27FC236}">
                <a16:creationId xmlns:a16="http://schemas.microsoft.com/office/drawing/2014/main" id="{7F18A18B-3F27-415A-8203-35B328733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9652" y="1442548"/>
            <a:ext cx="286702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llevamenti intensivi animali: Rooney Mara mostra l'effetto sulla loro  salute">
            <a:extLst>
              <a:ext uri="{FF2B5EF4-FFF2-40B4-BE49-F238E27FC236}">
                <a16:creationId xmlns:a16="http://schemas.microsoft.com/office/drawing/2014/main" id="{0B5D57E3-6051-460B-A4CE-DB6AF38BD1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870703"/>
            <a:ext cx="2772000" cy="1925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841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CCCD6A-8C8B-4610-92CE-273372FAC389}"/>
              </a:ext>
            </a:extLst>
          </p:cNvPr>
          <p:cNvSpPr>
            <a:spLocks noGrp="1"/>
          </p:cNvSpPr>
          <p:nvPr>
            <p:ph type="title"/>
          </p:nvPr>
        </p:nvSpPr>
        <p:spPr>
          <a:xfrm>
            <a:off x="838200" y="49895"/>
            <a:ext cx="10515600" cy="1325563"/>
          </a:xfrm>
        </p:spPr>
        <p:txBody>
          <a:bodyPr/>
          <a:lstStyle/>
          <a:p>
            <a:pPr algn="ctr"/>
            <a:r>
              <a:rPr lang="it-IT" dirty="0">
                <a:latin typeface="Times New Roman" panose="02020603050405020304" pitchFamily="18" charset="0"/>
                <a:cs typeface="Times New Roman" panose="02020603050405020304" pitchFamily="18" charset="0"/>
              </a:rPr>
              <a:t>6) Ragion pratica  7) Appartenenza</a:t>
            </a:r>
          </a:p>
        </p:txBody>
      </p:sp>
      <p:sp>
        <p:nvSpPr>
          <p:cNvPr id="3" name="Segnaposto contenuto 2">
            <a:extLst>
              <a:ext uri="{FF2B5EF4-FFF2-40B4-BE49-F238E27FC236}">
                <a16:creationId xmlns:a16="http://schemas.microsoft.com/office/drawing/2014/main" id="{C8730B33-85C7-4769-927A-24C13E453038}"/>
              </a:ext>
            </a:extLst>
          </p:cNvPr>
          <p:cNvSpPr>
            <a:spLocks noGrp="1"/>
          </p:cNvSpPr>
          <p:nvPr>
            <p:ph sz="half" idx="1"/>
          </p:nvPr>
        </p:nvSpPr>
        <p:spPr>
          <a:xfrm>
            <a:off x="546652" y="1825625"/>
            <a:ext cx="5334000" cy="4879975"/>
          </a:xfrm>
        </p:spPr>
        <p:txBody>
          <a:bodyPr>
            <a:normAutofit lnSpcReduction="10000"/>
          </a:bodyPr>
          <a:lstStyle/>
          <a:p>
            <a:pPr algn="just">
              <a:buFontTx/>
              <a:buChar char="-"/>
            </a:pPr>
            <a:r>
              <a:rPr lang="it-IT" dirty="0">
                <a:latin typeface="Times New Roman" panose="02020603050405020304" pitchFamily="18" charset="0"/>
                <a:cs typeface="Times New Roman" panose="02020603050405020304" pitchFamily="18" charset="0"/>
              </a:rPr>
              <a:t>«Questa capacità [6] dovrebbe essere sostenuta nella misura in cui è presente» In ogni caso occorre «garantire spazio in abbondanza per spostarsi e opportunità di svolgere molteplici attività» (p. 416)</a:t>
            </a:r>
          </a:p>
          <a:p>
            <a:pPr algn="just">
              <a:buFontTx/>
              <a:buChar char="-"/>
            </a:pPr>
            <a:r>
              <a:rPr lang="it-IT" dirty="0">
                <a:latin typeface="Times New Roman" panose="02020603050405020304" pitchFamily="18" charset="0"/>
                <a:cs typeface="Times New Roman" panose="02020603050405020304" pitchFamily="18" charset="0"/>
              </a:rPr>
              <a:t>Garantire relazioni gratificanti e basate sulla reciprocità con gli esseri umani. Evitare umiliazioni</a:t>
            </a:r>
          </a:p>
          <a:p>
            <a:pPr algn="just">
              <a:buFontTx/>
              <a:buChar char="-"/>
            </a:pPr>
            <a:r>
              <a:rPr lang="it-IT" dirty="0">
                <a:latin typeface="Times New Roman" panose="02020603050405020304" pitchFamily="18" charset="0"/>
                <a:cs typeface="Times New Roman" panose="02020603050405020304" pitchFamily="18" charset="0"/>
              </a:rPr>
              <a:t>La difficoltà di intervenire sulle relazioni tra animali allo stato selvaggio</a:t>
            </a:r>
          </a:p>
        </p:txBody>
      </p:sp>
      <p:pic>
        <p:nvPicPr>
          <p:cNvPr id="4098" name="Picture 2" descr="Due bambini giocano con un gatto di Annibale Carracci, podcast di storia  dell'arte">
            <a:extLst>
              <a:ext uri="{FF2B5EF4-FFF2-40B4-BE49-F238E27FC236}">
                <a16:creationId xmlns:a16="http://schemas.microsoft.com/office/drawing/2014/main" id="{412907A5-F316-4147-9F42-35B0228ACA4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663374" y="1375458"/>
            <a:ext cx="3171819" cy="2376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 lupi per contenere i cinghiali? Chi ha ragione? - Binomania">
            <a:extLst>
              <a:ext uri="{FF2B5EF4-FFF2-40B4-BE49-F238E27FC236}">
                <a16:creationId xmlns:a16="http://schemas.microsoft.com/office/drawing/2014/main" id="{1AFA6972-07CC-4510-8C56-0992170DD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1800" y="4024152"/>
            <a:ext cx="4032000" cy="268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693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0C1819-0C90-44A4-BBF5-28BD5D9EB4F1}"/>
              </a:ext>
            </a:extLst>
          </p:cNvPr>
          <p:cNvSpPr>
            <a:spLocks noGrp="1"/>
          </p:cNvSpPr>
          <p:nvPr>
            <p:ph type="title"/>
          </p:nvPr>
        </p:nvSpPr>
        <p:spPr>
          <a:xfrm>
            <a:off x="838200" y="154337"/>
            <a:ext cx="10515600" cy="1325563"/>
          </a:xfrm>
        </p:spPr>
        <p:txBody>
          <a:bodyPr/>
          <a:lstStyle/>
          <a:p>
            <a:pPr algn="ctr"/>
            <a:r>
              <a:rPr lang="it-IT" dirty="0">
                <a:latin typeface="Times New Roman" panose="02020603050405020304" pitchFamily="18" charset="0"/>
                <a:cs typeface="Times New Roman" panose="02020603050405020304" pitchFamily="18" charset="0"/>
              </a:rPr>
              <a:t>8) Altre specie  9) Gioco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10) Controllo del proprio ambiente</a:t>
            </a:r>
          </a:p>
        </p:txBody>
      </p:sp>
      <p:sp>
        <p:nvSpPr>
          <p:cNvPr id="3" name="Segnaposto contenuto 2">
            <a:extLst>
              <a:ext uri="{FF2B5EF4-FFF2-40B4-BE49-F238E27FC236}">
                <a16:creationId xmlns:a16="http://schemas.microsoft.com/office/drawing/2014/main" id="{3C87456A-256E-44E3-98E0-1742D4E4A7C8}"/>
              </a:ext>
            </a:extLst>
          </p:cNvPr>
          <p:cNvSpPr>
            <a:spLocks noGrp="1"/>
          </p:cNvSpPr>
          <p:nvPr>
            <p:ph sz="half" idx="1"/>
          </p:nvPr>
        </p:nvSpPr>
        <p:spPr>
          <a:xfrm>
            <a:off x="397566" y="1825625"/>
            <a:ext cx="5989166" cy="4800462"/>
          </a:xfrm>
        </p:spPr>
        <p:txBody>
          <a:bodyPr>
            <a:normAutofit fontScale="92500" lnSpcReduction="20000"/>
          </a:bodyPr>
          <a:lstStyle/>
          <a:p>
            <a:pPr marL="0" indent="0" algn="just">
              <a:buNone/>
            </a:pPr>
            <a:r>
              <a:rPr lang="it-IT" dirty="0">
                <a:latin typeface="Times New Roman" panose="02020603050405020304" pitchFamily="18" charset="0"/>
                <a:cs typeface="Times New Roman" panose="02020603050405020304" pitchFamily="18" charset="0"/>
              </a:rPr>
              <a:t>- Il punto 8) punta a «un mondo interdipendente, dove tutte le specie godranno di relazioni sostenute in maniera cooperativa e reciproca. La natura non è strutturata in questo modo e non lo è mai stata: quindi […] essa richiede che gradualmente ciò che è naturale sia sostituito con ciò che è giusto» (417)</a:t>
            </a:r>
          </a:p>
          <a:p>
            <a:pPr marL="0" indent="0" algn="just">
              <a:buNone/>
            </a:pPr>
            <a:r>
              <a:rPr lang="it-IT" dirty="0">
                <a:latin typeface="Times New Roman" panose="02020603050405020304" pitchFamily="18" charset="0"/>
                <a:cs typeface="Times New Roman" panose="02020603050405020304" pitchFamily="18" charset="0"/>
              </a:rPr>
              <a:t>- «Per gli animali non umani, l’analogo del diritto di proprietà è il rispetto verso l’integrità territoriale del proprio habitat, sia domestico sia ‘’selvaggio’’. L’analogo del </a:t>
            </a:r>
            <a:r>
              <a:rPr lang="it-IT">
                <a:latin typeface="Times New Roman" panose="02020603050405020304" pitchFamily="18" charset="0"/>
                <a:cs typeface="Times New Roman" panose="02020603050405020304" pitchFamily="18" charset="0"/>
              </a:rPr>
              <a:t>diritto al </a:t>
            </a:r>
            <a:r>
              <a:rPr lang="it-IT" dirty="0">
                <a:latin typeface="Times New Roman" panose="02020603050405020304" pitchFamily="18" charset="0"/>
                <a:cs typeface="Times New Roman" panose="02020603050405020304" pitchFamily="18" charset="0"/>
              </a:rPr>
              <a:t>lavoro è il diritto degli animali impiegati nelle attività lavorative a condizioni di vita dignitose e rispettose» (p. 419)</a:t>
            </a:r>
          </a:p>
        </p:txBody>
      </p:sp>
      <p:pic>
        <p:nvPicPr>
          <p:cNvPr id="5124" name="Picture 4" descr="bella passeggiata - Recensioni su Salse di Nirano, Fiorano Modenese -  Tripadvisor">
            <a:extLst>
              <a:ext uri="{FF2B5EF4-FFF2-40B4-BE49-F238E27FC236}">
                <a16:creationId xmlns:a16="http://schemas.microsoft.com/office/drawing/2014/main" id="{757BBE77-28B2-4940-85DD-6F3857A78C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9434" y="4407782"/>
            <a:ext cx="3672000" cy="24502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LI ANIMALI – Polemica e Polemiche">
            <a:extLst>
              <a:ext uri="{FF2B5EF4-FFF2-40B4-BE49-F238E27FC236}">
                <a16:creationId xmlns:a16="http://schemas.microsoft.com/office/drawing/2014/main" id="{BB5932D1-73E9-45C7-ADA9-388A4A2787F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219434" y="1530695"/>
            <a:ext cx="3333750"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925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BCB3FC-75A4-4D97-8A21-68FF031744B6}"/>
              </a:ext>
            </a:extLst>
          </p:cNvPr>
          <p:cNvSpPr>
            <a:spLocks noGrp="1"/>
          </p:cNvSpPr>
          <p:nvPr>
            <p:ph type="title"/>
          </p:nvPr>
        </p:nvSpPr>
        <p:spPr>
          <a:xfrm>
            <a:off x="838200" y="132523"/>
            <a:ext cx="10515600" cy="1558166"/>
          </a:xfrm>
        </p:spPr>
        <p:txBody>
          <a:bodyPr>
            <a:normAutofit fontScale="90000"/>
          </a:bodyPr>
          <a:lstStyle/>
          <a:p>
            <a:pPr algn="ctr"/>
            <a:r>
              <a:rPr lang="it-IT" dirty="0">
                <a:latin typeface="Times New Roman" panose="02020603050405020304" pitchFamily="18" charset="0"/>
                <a:cs typeface="Times New Roman" panose="02020603050405020304" pitchFamily="18" charset="0"/>
              </a:rPr>
              <a:t>La questione della sperimentazione animale: l’ineliminabile «componente tragica» nella relazione uomo-animale</a:t>
            </a:r>
          </a:p>
        </p:txBody>
      </p:sp>
      <p:sp>
        <p:nvSpPr>
          <p:cNvPr id="3" name="Segnaposto contenuto 2">
            <a:extLst>
              <a:ext uri="{FF2B5EF4-FFF2-40B4-BE49-F238E27FC236}">
                <a16:creationId xmlns:a16="http://schemas.microsoft.com/office/drawing/2014/main" id="{232293E9-B406-44C8-8BB6-BBD10631F8F6}"/>
              </a:ext>
            </a:extLst>
          </p:cNvPr>
          <p:cNvSpPr>
            <a:spLocks noGrp="1"/>
          </p:cNvSpPr>
          <p:nvPr>
            <p:ph sz="half" idx="1"/>
          </p:nvPr>
        </p:nvSpPr>
        <p:spPr>
          <a:xfrm>
            <a:off x="612912" y="2050912"/>
            <a:ext cx="5483087" cy="4482410"/>
          </a:xfrm>
        </p:spPr>
        <p:txBody>
          <a:bodyPr/>
          <a:lstStyle/>
          <a:p>
            <a:pPr algn="just">
              <a:buFontTx/>
              <a:buChar char="-"/>
            </a:pPr>
            <a:r>
              <a:rPr lang="it-IT" dirty="0">
                <a:latin typeface="Times New Roman" panose="02020603050405020304" pitchFamily="18" charset="0"/>
                <a:cs typeface="Times New Roman" panose="02020603050405020304" pitchFamily="18" charset="0"/>
              </a:rPr>
              <a:t>La necessità della ricerca</a:t>
            </a:r>
          </a:p>
          <a:p>
            <a:pPr algn="just">
              <a:buFontTx/>
              <a:buChar char="-"/>
            </a:pPr>
            <a:r>
              <a:rPr lang="it-IT" dirty="0">
                <a:latin typeface="Times New Roman" panose="02020603050405020304" pitchFamily="18" charset="0"/>
                <a:cs typeface="Times New Roman" panose="02020603050405020304" pitchFamily="18" charset="0"/>
              </a:rPr>
              <a:t>Ridurre nella misura del possibile il numero degli animali coinvolti e la sofferenza inflitta</a:t>
            </a:r>
          </a:p>
          <a:p>
            <a:pPr algn="just">
              <a:buFontTx/>
              <a:buChar char="-"/>
            </a:pPr>
            <a:r>
              <a:rPr lang="it-IT" dirty="0">
                <a:latin typeface="Times New Roman" panose="02020603050405020304" pitchFamily="18" charset="0"/>
                <a:cs typeface="Times New Roman" panose="02020603050405020304" pitchFamily="18" charset="0"/>
              </a:rPr>
              <a:t>No alla ricerca per ragioni futili</a:t>
            </a:r>
          </a:p>
          <a:p>
            <a:pPr algn="just">
              <a:buFontTx/>
              <a:buChar char="-"/>
            </a:pPr>
            <a:r>
              <a:rPr lang="it-IT" dirty="0">
                <a:latin typeface="Times New Roman" panose="02020603050405020304" pitchFamily="18" charset="0"/>
                <a:cs typeface="Times New Roman" panose="02020603050405020304" pitchFamily="18" charset="0"/>
              </a:rPr>
              <a:t>Rigoroso controllo della ricerca e impegno nello sviluppo metodi alternativi</a:t>
            </a:r>
          </a:p>
        </p:txBody>
      </p:sp>
      <p:pic>
        <p:nvPicPr>
          <p:cNvPr id="6146" name="Picture 2" descr="Animal testing of cosmetics: MEPs call for worldwide ban | Attualità |  Parlamento europeo">
            <a:extLst>
              <a:ext uri="{FF2B5EF4-FFF2-40B4-BE49-F238E27FC236}">
                <a16:creationId xmlns:a16="http://schemas.microsoft.com/office/drawing/2014/main" id="{B257E9B6-C7C3-4B6D-999B-2BD24BD5639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73828" y="4226581"/>
            <a:ext cx="3780000" cy="252310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nimal Testing - Humane Society International">
            <a:extLst>
              <a:ext uri="{FF2B5EF4-FFF2-40B4-BE49-F238E27FC236}">
                <a16:creationId xmlns:a16="http://schemas.microsoft.com/office/drawing/2014/main" id="{7CC3F38D-08D7-4F95-B221-2151C1C17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828" y="1855819"/>
            <a:ext cx="4608000" cy="2205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88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571E8C-C39E-49F5-AD1E-A9BA0717F183}"/>
              </a:ext>
            </a:extLst>
          </p:cNvPr>
          <p:cNvSpPr>
            <a:spLocks noGrp="1"/>
          </p:cNvSpPr>
          <p:nvPr>
            <p:ph type="title"/>
          </p:nvPr>
        </p:nvSpPr>
        <p:spPr>
          <a:xfrm>
            <a:off x="943076" y="122656"/>
            <a:ext cx="10515600" cy="1325563"/>
          </a:xfrm>
        </p:spPr>
        <p:txBody>
          <a:bodyPr/>
          <a:lstStyle/>
          <a:p>
            <a:pPr algn="ctr"/>
            <a:r>
              <a:rPr lang="it-IT" dirty="0">
                <a:latin typeface="Times New Roman" panose="02020603050405020304" pitchFamily="18" charset="0"/>
                <a:cs typeface="Times New Roman" panose="02020603050405020304" pitchFamily="18" charset="0"/>
              </a:rPr>
              <a:t>Una pensatrice </a:t>
            </a:r>
            <a:r>
              <a:rPr lang="it-IT" i="1" dirty="0">
                <a:latin typeface="Times New Roman" panose="02020603050405020304" pitchFamily="18" charset="0"/>
                <a:cs typeface="Times New Roman" panose="02020603050405020304" pitchFamily="18" charset="0"/>
              </a:rPr>
              <a:t>liberal</a:t>
            </a:r>
            <a:r>
              <a:rPr lang="it-IT" dirty="0">
                <a:latin typeface="Times New Roman" panose="02020603050405020304" pitchFamily="18" charset="0"/>
                <a:cs typeface="Times New Roman" panose="02020603050405020304" pitchFamily="18" charset="0"/>
              </a:rPr>
              <a:t> al centro</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 di molte influenze</a:t>
            </a:r>
          </a:p>
        </p:txBody>
      </p:sp>
      <p:sp>
        <p:nvSpPr>
          <p:cNvPr id="3" name="Segnaposto contenuto 2">
            <a:extLst>
              <a:ext uri="{FF2B5EF4-FFF2-40B4-BE49-F238E27FC236}">
                <a16:creationId xmlns:a16="http://schemas.microsoft.com/office/drawing/2014/main" id="{669BF847-4717-45D8-A93D-8810FABEB6DF}"/>
              </a:ext>
            </a:extLst>
          </p:cNvPr>
          <p:cNvSpPr>
            <a:spLocks noGrp="1"/>
          </p:cNvSpPr>
          <p:nvPr>
            <p:ph sz="half" idx="1"/>
          </p:nvPr>
        </p:nvSpPr>
        <p:spPr>
          <a:xfrm>
            <a:off x="480391" y="2024407"/>
            <a:ext cx="5406888" cy="4351338"/>
          </a:xfrm>
        </p:spPr>
        <p:txBody>
          <a:bodyPr/>
          <a:lstStyle/>
          <a:p>
            <a:pPr marL="0" indent="0">
              <a:buNone/>
            </a:pPr>
            <a:r>
              <a:rPr lang="it-IT" sz="3200" dirty="0">
                <a:latin typeface="Times New Roman" panose="02020603050405020304" pitchFamily="18" charset="0"/>
                <a:cs typeface="Times New Roman" panose="02020603050405020304" pitchFamily="18" charset="0"/>
              </a:rPr>
              <a:t>- Aristotele e lo stoicismo romano</a:t>
            </a:r>
          </a:p>
          <a:p>
            <a:pPr marL="0" indent="0">
              <a:buNone/>
            </a:pPr>
            <a:endParaRPr lang="it-IT" sz="3200" dirty="0">
              <a:latin typeface="Times New Roman" panose="02020603050405020304" pitchFamily="18" charset="0"/>
              <a:cs typeface="Times New Roman" panose="02020603050405020304" pitchFamily="18" charset="0"/>
            </a:endParaRPr>
          </a:p>
          <a:p>
            <a:pPr marL="0" indent="0">
              <a:buNone/>
            </a:pPr>
            <a:endParaRPr lang="it-IT" sz="3200" dirty="0">
              <a:latin typeface="Times New Roman" panose="02020603050405020304" pitchFamily="18" charset="0"/>
              <a:cs typeface="Times New Roman" panose="02020603050405020304" pitchFamily="18" charset="0"/>
            </a:endParaRPr>
          </a:p>
          <a:p>
            <a:pPr marL="0" indent="0">
              <a:buNone/>
            </a:pPr>
            <a:endParaRPr lang="it-IT" sz="3200" dirty="0">
              <a:latin typeface="Times New Roman" panose="02020603050405020304" pitchFamily="18" charset="0"/>
              <a:cs typeface="Times New Roman" panose="02020603050405020304" pitchFamily="18" charset="0"/>
            </a:endParaRPr>
          </a:p>
          <a:p>
            <a:pPr marL="0" indent="0">
              <a:buNone/>
            </a:pPr>
            <a:r>
              <a:rPr lang="it-IT" sz="3200" dirty="0">
                <a:latin typeface="Times New Roman" panose="02020603050405020304" pitchFamily="18" charset="0"/>
                <a:cs typeface="Times New Roman" panose="02020603050405020304" pitchFamily="18" charset="0"/>
              </a:rPr>
              <a:t>- John Locke e David Hume (XVII- XVIII secolo)</a:t>
            </a:r>
          </a:p>
          <a:p>
            <a:pPr marL="0" indent="0">
              <a:buNone/>
            </a:pPr>
            <a:endParaRPr lang="it-IT" sz="3200" dirty="0">
              <a:latin typeface="Times New Roman" panose="02020603050405020304" pitchFamily="18" charset="0"/>
              <a:cs typeface="Times New Roman" panose="02020603050405020304" pitchFamily="18" charset="0"/>
            </a:endParaRPr>
          </a:p>
          <a:p>
            <a:pPr marL="0" indent="0">
              <a:buNone/>
            </a:pPr>
            <a:endParaRPr lang="it-IT" dirty="0"/>
          </a:p>
        </p:txBody>
      </p:sp>
      <p:pic>
        <p:nvPicPr>
          <p:cNvPr id="1026" name="Picture 2">
            <a:extLst>
              <a:ext uri="{FF2B5EF4-FFF2-40B4-BE49-F238E27FC236}">
                <a16:creationId xmlns:a16="http://schemas.microsoft.com/office/drawing/2014/main" id="{F40773FC-7215-4528-AF5E-984C861B752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58099" y="1462108"/>
            <a:ext cx="1872000" cy="26554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ografia di Marco Tullio Cicerone">
            <a:extLst>
              <a:ext uri="{FF2B5EF4-FFF2-40B4-BE49-F238E27FC236}">
                <a16:creationId xmlns:a16="http://schemas.microsoft.com/office/drawing/2014/main" id="{60201EA8-9066-451E-952A-072FC2B93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2085" y="1623698"/>
            <a:ext cx="1944000" cy="24938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asi di John Locke (156 frasi) | Citazioni e frasi celebri">
            <a:extLst>
              <a:ext uri="{FF2B5EF4-FFF2-40B4-BE49-F238E27FC236}">
                <a16:creationId xmlns:a16="http://schemas.microsoft.com/office/drawing/2014/main" id="{EB866A82-5869-43BA-AB20-D482D66580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4723" y="4263872"/>
            <a:ext cx="2178752"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remona misteriosa: Il mio nome è Hume...David Hume">
            <a:extLst>
              <a:ext uri="{FF2B5EF4-FFF2-40B4-BE49-F238E27FC236}">
                <a16:creationId xmlns:a16="http://schemas.microsoft.com/office/drawing/2014/main" id="{DBF385B6-D0AC-429B-A716-6D82356A70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4615" y="4300660"/>
            <a:ext cx="3124022" cy="23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233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DB92219-591F-4C90-A522-51C9662284C7}"/>
              </a:ext>
            </a:extLst>
          </p:cNvPr>
          <p:cNvSpPr>
            <a:spLocks noGrp="1"/>
          </p:cNvSpPr>
          <p:nvPr>
            <p:ph sz="half" idx="4294967295"/>
          </p:nvPr>
        </p:nvSpPr>
        <p:spPr>
          <a:xfrm>
            <a:off x="-1" y="239713"/>
            <a:ext cx="4726745" cy="5937250"/>
          </a:xfrm>
        </p:spPr>
        <p:txBody>
          <a:bodyPr>
            <a:normAutofit fontScale="92500" lnSpcReduction="10000"/>
          </a:bodyPr>
          <a:lstStyle/>
          <a:p>
            <a:pPr marL="0" indent="0">
              <a:buNone/>
            </a:pPr>
            <a:r>
              <a:rPr lang="it-IT" dirty="0">
                <a:latin typeface="Times New Roman" panose="02020603050405020304" pitchFamily="18" charset="0"/>
                <a:cs typeface="Times New Roman" panose="02020603050405020304" pitchFamily="18" charset="0"/>
              </a:rPr>
              <a:t> </a:t>
            </a:r>
            <a:r>
              <a:rPr lang="nl-NL" dirty="0">
                <a:latin typeface="Times New Roman" panose="02020603050405020304" pitchFamily="18" charset="0"/>
                <a:cs typeface="Times New Roman" panose="02020603050405020304" pitchFamily="18" charset="0"/>
              </a:rPr>
              <a:t>Immanuel Kant (1724-1804)   e John Rawls (1921-2002)</a:t>
            </a:r>
            <a:endParaRPr lang="it-IT" dirty="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a:p>
            <a:pPr>
              <a:buFontTx/>
              <a:buChar char="-"/>
            </a:pPr>
            <a:endParaRPr lang="it-IT" dirty="0">
              <a:latin typeface="Times New Roman" panose="02020603050405020304" pitchFamily="18" charset="0"/>
              <a:cs typeface="Times New Roman" panose="02020603050405020304" pitchFamily="18" charset="0"/>
            </a:endParaRPr>
          </a:p>
          <a:p>
            <a:pPr>
              <a:buFontTx/>
              <a:buChar char="-"/>
            </a:pPr>
            <a:endParaRPr lang="it-IT" dirty="0">
              <a:latin typeface="Times New Roman" panose="02020603050405020304" pitchFamily="18" charset="0"/>
              <a:cs typeface="Times New Roman" panose="02020603050405020304" pitchFamily="18" charset="0"/>
            </a:endParaRPr>
          </a:p>
          <a:p>
            <a:pPr>
              <a:buFontTx/>
              <a:buChar char="-"/>
            </a:pPr>
            <a:r>
              <a:rPr lang="it-IT" dirty="0">
                <a:latin typeface="Times New Roman" panose="02020603050405020304" pitchFamily="18" charset="0"/>
                <a:cs typeface="Times New Roman" panose="02020603050405020304" pitchFamily="18" charset="0"/>
              </a:rPr>
              <a:t>La tradizione dell’</a:t>
            </a:r>
            <a:r>
              <a:rPr lang="it-IT" i="1" dirty="0">
                <a:latin typeface="Times New Roman" panose="02020603050405020304" pitchFamily="18" charset="0"/>
                <a:cs typeface="Times New Roman" panose="02020603050405020304" pitchFamily="18" charset="0"/>
              </a:rPr>
              <a:t>utilitarismo</a:t>
            </a:r>
            <a:r>
              <a:rPr lang="it-IT" dirty="0">
                <a:latin typeface="Times New Roman" panose="02020603050405020304" pitchFamily="18" charset="0"/>
                <a:cs typeface="Times New Roman" panose="02020603050405020304" pitchFamily="18" charset="0"/>
              </a:rPr>
              <a:t> da  Jeremy Bentham (1748-1832) a Peter Singer (1946)</a:t>
            </a:r>
          </a:p>
          <a:p>
            <a:endParaRPr lang="it-IT" dirty="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a:p>
            <a:pPr marL="0" indent="0">
              <a:buNone/>
            </a:pPr>
            <a:r>
              <a:rPr lang="it-IT" dirty="0">
                <a:latin typeface="Times New Roman" panose="02020603050405020304" pitchFamily="18" charset="0"/>
                <a:cs typeface="Times New Roman" panose="02020603050405020304" pitchFamily="18" charset="0"/>
              </a:rPr>
              <a:t>- Gli studi di genere e la riflessione sulla </a:t>
            </a:r>
            <a:r>
              <a:rPr lang="it-IT" i="1" dirty="0">
                <a:latin typeface="Times New Roman" panose="02020603050405020304" pitchFamily="18" charset="0"/>
                <a:cs typeface="Times New Roman" panose="02020603050405020304" pitchFamily="18" charset="0"/>
              </a:rPr>
              <a:t>cura. </a:t>
            </a:r>
            <a:r>
              <a:rPr lang="it-IT" dirty="0">
                <a:latin typeface="Times New Roman" panose="02020603050405020304" pitchFamily="18" charset="0"/>
                <a:cs typeface="Times New Roman" panose="02020603050405020304" pitchFamily="18" charset="0"/>
              </a:rPr>
              <a:t>Collaborazione con Amartya Sen</a:t>
            </a:r>
          </a:p>
        </p:txBody>
      </p:sp>
      <p:pic>
        <p:nvPicPr>
          <p:cNvPr id="3074" name="Picture 2" descr="Il declino della democrazia secondo il The Economist e il pensiero di John  Rawls | democratici&amp;riformisti">
            <a:extLst>
              <a:ext uri="{FF2B5EF4-FFF2-40B4-BE49-F238E27FC236}">
                <a16:creationId xmlns:a16="http://schemas.microsoft.com/office/drawing/2014/main" id="{A907A1EB-6BAD-42EC-AAA5-A2F7085D5967}"/>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9245777" y="239713"/>
            <a:ext cx="2114550" cy="21621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Jeremy Bentham, il bizzarro - Siena News">
            <a:extLst>
              <a:ext uri="{FF2B5EF4-FFF2-40B4-BE49-F238E27FC236}">
                <a16:creationId xmlns:a16="http://schemas.microsoft.com/office/drawing/2014/main" id="{1A7DD966-B986-4081-8146-9BC1647EB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4887" y="2636062"/>
            <a:ext cx="2946837" cy="18856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he cosa sono “gli studi di genere” e che cosa si intende per “gender  theories” | Ontologismi">
            <a:extLst>
              <a:ext uri="{FF2B5EF4-FFF2-40B4-BE49-F238E27FC236}">
                <a16:creationId xmlns:a16="http://schemas.microsoft.com/office/drawing/2014/main" id="{5D770FDA-FB3A-4C20-93E1-3EC94400FF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6510" y="4693706"/>
            <a:ext cx="3619500" cy="20383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Etica e vita pratica, Peter Singer spiega come pensiamo e come ci  comportiamo - FIRSTonline">
            <a:extLst>
              <a:ext uri="{FF2B5EF4-FFF2-40B4-BE49-F238E27FC236}">
                <a16:creationId xmlns:a16="http://schemas.microsoft.com/office/drawing/2014/main" id="{2456A782-DC5F-4D66-B696-96B6725BBA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1052" y="2596047"/>
            <a:ext cx="3384000" cy="19035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ederalismo e Europeismo: alcune differenze - Eurobull.it">
            <a:extLst>
              <a:ext uri="{FF2B5EF4-FFF2-40B4-BE49-F238E27FC236}">
                <a16:creationId xmlns:a16="http://schemas.microsoft.com/office/drawing/2014/main" id="{0174F5A8-79EA-400C-BBC7-386B961C80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6111" y="129823"/>
            <a:ext cx="1800000" cy="23492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tica del governo. La lezione di Amartya Sen nell'epoca del Covid –  L'Iniziativa Repubblicana">
            <a:extLst>
              <a:ext uri="{FF2B5EF4-FFF2-40B4-BE49-F238E27FC236}">
                <a16:creationId xmlns:a16="http://schemas.microsoft.com/office/drawing/2014/main" id="{0970432E-D0A9-40EC-A2DF-A4A40E971E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99052" y="4693706"/>
            <a:ext cx="3096000" cy="2064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022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35856C-F529-4DF0-BA05-53F5B5EEF0FC}"/>
              </a:ext>
            </a:extLst>
          </p:cNvPr>
          <p:cNvSpPr>
            <a:spLocks noGrp="1"/>
          </p:cNvSpPr>
          <p:nvPr>
            <p:ph type="title"/>
          </p:nvPr>
        </p:nvSpPr>
        <p:spPr/>
        <p:txBody>
          <a:bodyPr>
            <a:noAutofit/>
          </a:bodyPr>
          <a:lstStyle/>
          <a:p>
            <a:pPr algn="ctr"/>
            <a:r>
              <a:rPr lang="it-IT" sz="3600" dirty="0">
                <a:latin typeface="Times New Roman" panose="02020603050405020304" pitchFamily="18" charset="0"/>
                <a:cs typeface="Times New Roman" panose="02020603050405020304" pitchFamily="18" charset="0"/>
              </a:rPr>
              <a:t>Il problema de </a:t>
            </a:r>
            <a:r>
              <a:rPr lang="it-IT" sz="3600" i="1" dirty="0">
                <a:latin typeface="Times New Roman" panose="02020603050405020304" pitchFamily="18" charset="0"/>
                <a:cs typeface="Times New Roman" panose="02020603050405020304" pitchFamily="18" charset="0"/>
              </a:rPr>
              <a:t>Le nuove frontiere della giustizia</a:t>
            </a:r>
            <a:r>
              <a:rPr lang="it-IT" sz="3600" dirty="0">
                <a:latin typeface="Times New Roman" panose="02020603050405020304" pitchFamily="18" charset="0"/>
                <a:cs typeface="Times New Roman" panose="02020603050405020304" pitchFamily="18" charset="0"/>
              </a:rPr>
              <a:t>: come estendere i </a:t>
            </a:r>
            <a:r>
              <a:rPr lang="it-IT" sz="3600" i="1" dirty="0">
                <a:latin typeface="Times New Roman" panose="02020603050405020304" pitchFamily="18" charset="0"/>
                <a:cs typeface="Times New Roman" panose="02020603050405020304" pitchFamily="18" charset="0"/>
              </a:rPr>
              <a:t>diritti</a:t>
            </a:r>
            <a:r>
              <a:rPr lang="it-IT" sz="3600" dirty="0">
                <a:latin typeface="Times New Roman" panose="02020603050405020304" pitchFamily="18" charset="0"/>
                <a:cs typeface="Times New Roman" panose="02020603050405020304" pitchFamily="18" charset="0"/>
              </a:rPr>
              <a:t> al di là dei soggetti che ne sono attualmente beneficiari? </a:t>
            </a:r>
          </a:p>
        </p:txBody>
      </p:sp>
      <p:pic>
        <p:nvPicPr>
          <p:cNvPr id="1026" name="Picture 2">
            <a:extLst>
              <a:ext uri="{FF2B5EF4-FFF2-40B4-BE49-F238E27FC236}">
                <a16:creationId xmlns:a16="http://schemas.microsoft.com/office/drawing/2014/main" id="{667A85A1-220E-4460-83F1-A7E7975C61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5110" y="1997884"/>
            <a:ext cx="4032000" cy="24176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 jour, 1 texte #33 : Déclaration des Droits de l'Homme et du Citoyen de  1789 | Licra - Antiraciste depuis 1927">
            <a:extLst>
              <a:ext uri="{FF2B5EF4-FFF2-40B4-BE49-F238E27FC236}">
                <a16:creationId xmlns:a16="http://schemas.microsoft.com/office/drawing/2014/main" id="{D0FF1724-C82E-4F23-A3C1-F16D3DFB8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149" y="1997884"/>
            <a:ext cx="4393221" cy="2376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l quarto stato - Wikipedia">
            <a:extLst>
              <a:ext uri="{FF2B5EF4-FFF2-40B4-BE49-F238E27FC236}">
                <a16:creationId xmlns:a16="http://schemas.microsoft.com/office/drawing/2014/main" id="{AB06B2CB-0887-4BA3-B887-00F1279FBA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2760" y="4508437"/>
            <a:ext cx="3960000" cy="21353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n.wikipedia.org | Diritti delle donne, Donne nella storia, Storia della  moda">
            <a:extLst>
              <a:ext uri="{FF2B5EF4-FFF2-40B4-BE49-F238E27FC236}">
                <a16:creationId xmlns:a16="http://schemas.microsoft.com/office/drawing/2014/main" id="{910793DE-D566-45F7-A885-E6053C3626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8409" y="2481252"/>
            <a:ext cx="2520000" cy="3785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80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F94630-D668-480D-AA70-06E803789AA6}"/>
              </a:ext>
            </a:extLst>
          </p:cNvPr>
          <p:cNvSpPr>
            <a:spLocks noGrp="1"/>
          </p:cNvSpPr>
          <p:nvPr>
            <p:ph type="title"/>
          </p:nvPr>
        </p:nvSpPr>
        <p:spPr/>
        <p:txBody>
          <a:bodyPr>
            <a:normAutofit fontScale="90000"/>
          </a:bodyPr>
          <a:lstStyle/>
          <a:p>
            <a:br>
              <a:rPr lang="it-IT" dirty="0">
                <a:latin typeface="Times New Roman" panose="02020603050405020304" pitchFamily="18" charset="0"/>
                <a:cs typeface="Times New Roman" panose="02020603050405020304" pitchFamily="18" charset="0"/>
              </a:rPr>
            </a:br>
            <a:br>
              <a:rPr lang="it-IT" dirty="0">
                <a:latin typeface="Times New Roman" panose="02020603050405020304" pitchFamily="18" charset="0"/>
                <a:cs typeface="Times New Roman" panose="02020603050405020304" pitchFamily="18" charset="0"/>
              </a:rPr>
            </a:br>
            <a:r>
              <a:rPr lang="it-IT" dirty="0"/>
              <a:t>  </a:t>
            </a:r>
          </a:p>
        </p:txBody>
      </p:sp>
      <p:pic>
        <p:nvPicPr>
          <p:cNvPr id="4" name="Picture 10" descr="10 Facts About Third World Countries or Developing Nations | The Borgen  Project">
            <a:extLst>
              <a:ext uri="{FF2B5EF4-FFF2-40B4-BE49-F238E27FC236}">
                <a16:creationId xmlns:a16="http://schemas.microsoft.com/office/drawing/2014/main" id="{057FB5F9-BC19-47D4-821D-5F4D19361C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157834" y="1905710"/>
            <a:ext cx="3552897" cy="2376000"/>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BD6154CE-2E9F-40E2-A85F-D1364C5A62B0}"/>
              </a:ext>
            </a:extLst>
          </p:cNvPr>
          <p:cNvSpPr txBox="1"/>
          <p:nvPr/>
        </p:nvSpPr>
        <p:spPr>
          <a:xfrm>
            <a:off x="838200" y="18642"/>
            <a:ext cx="10744200" cy="1754326"/>
          </a:xfrm>
          <a:prstGeom prst="rect">
            <a:avLst/>
          </a:prstGeom>
          <a:noFill/>
        </p:spPr>
        <p:txBody>
          <a:bodyPr wrap="square">
            <a:spAutoFit/>
          </a:bodyPr>
          <a:lstStyle/>
          <a:p>
            <a:pPr algn="ctr"/>
            <a:r>
              <a:rPr lang="it-IT" sz="3600" dirty="0">
                <a:solidFill>
                  <a:srgbClr val="FF0000"/>
                </a:solidFill>
                <a:latin typeface="Times New Roman" panose="02020603050405020304" pitchFamily="18" charset="0"/>
                <a:cs typeface="Times New Roman" panose="02020603050405020304" pitchFamily="18" charset="0"/>
              </a:rPr>
              <a:t>La «nuove frontiere della giustizia»: </a:t>
            </a:r>
          </a:p>
          <a:p>
            <a:pPr algn="ctr"/>
            <a:r>
              <a:rPr lang="it-IT" sz="3600" dirty="0">
                <a:latin typeface="Times New Roman" panose="02020603050405020304" pitchFamily="18" charset="0"/>
                <a:cs typeface="Times New Roman" panose="02020603050405020304" pitchFamily="18" charset="0"/>
              </a:rPr>
              <a:t>1) Giustizia oltre i confini nazionali </a:t>
            </a:r>
          </a:p>
          <a:p>
            <a:pPr algn="ctr"/>
            <a:r>
              <a:rPr lang="it-IT" sz="3600" b="1" dirty="0">
                <a:latin typeface="Times New Roman" panose="02020603050405020304" pitchFamily="18" charset="0"/>
                <a:cs typeface="Times New Roman" panose="02020603050405020304" pitchFamily="18" charset="0"/>
              </a:rPr>
              <a:t>2) Persone disabili 3) Animali non umani</a:t>
            </a:r>
          </a:p>
        </p:txBody>
      </p:sp>
      <p:pic>
        <p:nvPicPr>
          <p:cNvPr id="1026" name="Picture 2" descr="Discriminazioni a scuola. Il Garante dei Disabili della Campania: “A  settembre l'apertura sia davvero per tutti.” |">
            <a:extLst>
              <a:ext uri="{FF2B5EF4-FFF2-40B4-BE49-F238E27FC236}">
                <a16:creationId xmlns:a16="http://schemas.microsoft.com/office/drawing/2014/main" id="{3ED09893-8402-4A40-B7E0-223968DE9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271" y="1940865"/>
            <a:ext cx="3852000" cy="23056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sta Animali in Gabbia! | Il Blog di Beppe Grillo">
            <a:extLst>
              <a:ext uri="{FF2B5EF4-FFF2-40B4-BE49-F238E27FC236}">
                <a16:creationId xmlns:a16="http://schemas.microsoft.com/office/drawing/2014/main" id="{4666D9AF-D0C7-4140-BF71-08C65EC6DF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4000" y="4617504"/>
            <a:ext cx="3744000" cy="219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972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8BC7DB-516C-45EB-8053-928B5EA65034}"/>
              </a:ext>
            </a:extLst>
          </p:cNvPr>
          <p:cNvSpPr>
            <a:spLocks noGrp="1"/>
          </p:cNvSpPr>
          <p:nvPr>
            <p:ph type="title"/>
          </p:nvPr>
        </p:nvSpPr>
        <p:spPr/>
        <p:txBody>
          <a:bodyPr>
            <a:normAutofit fontScale="90000"/>
          </a:bodyPr>
          <a:lstStyle/>
          <a:p>
            <a:pPr algn="ctr"/>
            <a:r>
              <a:rPr lang="it-IT" dirty="0" err="1">
                <a:latin typeface="Times New Roman" panose="02020603050405020304" pitchFamily="18" charset="0"/>
                <a:cs typeface="Times New Roman" panose="02020603050405020304" pitchFamily="18" charset="0"/>
              </a:rPr>
              <a:t>Nussbaum</a:t>
            </a:r>
            <a:r>
              <a:rPr lang="it-IT" dirty="0">
                <a:latin typeface="Times New Roman" panose="02020603050405020304" pitchFamily="18" charset="0"/>
                <a:cs typeface="Times New Roman" panose="02020603050405020304" pitchFamily="18" charset="0"/>
              </a:rPr>
              <a:t> prende le mosse dalla tradizione del </a:t>
            </a:r>
            <a:r>
              <a:rPr lang="it-IT" i="1" dirty="0">
                <a:latin typeface="Times New Roman" panose="02020603050405020304" pitchFamily="18" charset="0"/>
                <a:cs typeface="Times New Roman" panose="02020603050405020304" pitchFamily="18" charset="0"/>
              </a:rPr>
              <a:t>contrattualismo </a:t>
            </a:r>
            <a:r>
              <a:rPr lang="it-IT" dirty="0">
                <a:latin typeface="Times New Roman" panose="02020603050405020304" pitchFamily="18" charset="0"/>
                <a:cs typeface="Times New Roman" panose="02020603050405020304" pitchFamily="18" charset="0"/>
              </a:rPr>
              <a:t>di scuola liberale (Locke, </a:t>
            </a:r>
            <a:r>
              <a:rPr lang="it-IT" dirty="0" err="1">
                <a:latin typeface="Times New Roman" panose="02020603050405020304" pitchFamily="18" charset="0"/>
                <a:cs typeface="Times New Roman" panose="02020603050405020304" pitchFamily="18" charset="0"/>
              </a:rPr>
              <a:t>Rawls</a:t>
            </a:r>
            <a:r>
              <a:rPr lang="it-IT" dirty="0">
                <a:latin typeface="Times New Roman" panose="02020603050405020304" pitchFamily="18" charset="0"/>
                <a:cs typeface="Times New Roman" panose="02020603050405020304" pitchFamily="18" charset="0"/>
              </a:rPr>
              <a:t>)</a:t>
            </a:r>
          </a:p>
        </p:txBody>
      </p:sp>
      <p:pic>
        <p:nvPicPr>
          <p:cNvPr id="3074" name="Picture 2" descr="Two Treatises of Government - Wikipedia">
            <a:extLst>
              <a:ext uri="{FF2B5EF4-FFF2-40B4-BE49-F238E27FC236}">
                <a16:creationId xmlns:a16="http://schemas.microsoft.com/office/drawing/2014/main" id="{55D1F2AD-7922-41A4-9CC5-DB37B14DBAA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9077" y="2100875"/>
            <a:ext cx="2859547" cy="4392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 Theory of Justice : John Rawls : 9780674000780">
            <a:extLst>
              <a:ext uri="{FF2B5EF4-FFF2-40B4-BE49-F238E27FC236}">
                <a16:creationId xmlns:a16="http://schemas.microsoft.com/office/drawing/2014/main" id="{694E523D-F798-4B3E-BAA3-1F4EA09A5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7664" y="2100875"/>
            <a:ext cx="2951200" cy="4284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Una teoria della giustizia: Amazon.it: Rawls, John, Maffettone, Sebastiano,  Santini, Ugo: Libri">
            <a:extLst>
              <a:ext uri="{FF2B5EF4-FFF2-40B4-BE49-F238E27FC236}">
                <a16:creationId xmlns:a16="http://schemas.microsoft.com/office/drawing/2014/main" id="{FF03E102-3223-4206-BDAB-6981E97688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5726" y="1957974"/>
            <a:ext cx="2772000" cy="4293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621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EF59A4-04C9-4A74-B90F-9AA31AD1B5B7}"/>
              </a:ext>
            </a:extLst>
          </p:cNvPr>
          <p:cNvSpPr>
            <a:spLocks noGrp="1"/>
          </p:cNvSpPr>
          <p:nvPr>
            <p:ph type="title"/>
          </p:nvPr>
        </p:nvSpPr>
        <p:spPr/>
        <p:txBody>
          <a:bodyPr>
            <a:noAutofit/>
          </a:bodyPr>
          <a:lstStyle/>
          <a:p>
            <a:pPr algn="ctr"/>
            <a:r>
              <a:rPr lang="it-IT" sz="3600" dirty="0">
                <a:latin typeface="Times New Roman" panose="02020603050405020304" pitchFamily="18" charset="0"/>
                <a:cs typeface="Times New Roman" panose="02020603050405020304" pitchFamily="18" charset="0"/>
              </a:rPr>
              <a:t>Alla ricerca dei fondamenti della concezione </a:t>
            </a:r>
            <a:r>
              <a:rPr lang="it-IT" sz="3600" i="1" dirty="0">
                <a:latin typeface="Times New Roman" panose="02020603050405020304" pitchFamily="18" charset="0"/>
                <a:cs typeface="Times New Roman" panose="02020603050405020304" pitchFamily="18" charset="0"/>
              </a:rPr>
              <a:t>liberale </a:t>
            </a:r>
            <a:r>
              <a:rPr lang="it-IT" sz="3600" dirty="0">
                <a:latin typeface="Times New Roman" panose="02020603050405020304" pitchFamily="18" charset="0"/>
                <a:cs typeface="Times New Roman" panose="02020603050405020304" pitchFamily="18" charset="0"/>
              </a:rPr>
              <a:t>della politica . Il «contratto sociale» contro le prevaricazioni dello Stato sugli </a:t>
            </a:r>
            <a:r>
              <a:rPr lang="it-IT" sz="3600" i="1" dirty="0">
                <a:latin typeface="Times New Roman" panose="02020603050405020304" pitchFamily="18" charset="0"/>
                <a:cs typeface="Times New Roman" panose="02020603050405020304" pitchFamily="18" charset="0"/>
              </a:rPr>
              <a:t>individui</a:t>
            </a:r>
            <a:r>
              <a:rPr lang="it-IT" sz="3600" dirty="0">
                <a:latin typeface="Times New Roman" panose="02020603050405020304" pitchFamily="18" charset="0"/>
                <a:cs typeface="Times New Roman" panose="02020603050405020304" pitchFamily="18" charset="0"/>
              </a:rPr>
              <a:t>. </a:t>
            </a:r>
          </a:p>
        </p:txBody>
      </p:sp>
      <p:pic>
        <p:nvPicPr>
          <p:cNvPr id="1026" name="Picture 2" descr="4 LUGLIO 1776: RILEGGERE LA DICHIARAZIONE D'INDIPENDENZA DEGLI STATI UNITI  | MiglioVerde">
            <a:extLst>
              <a:ext uri="{FF2B5EF4-FFF2-40B4-BE49-F238E27FC236}">
                <a16:creationId xmlns:a16="http://schemas.microsoft.com/office/drawing/2014/main" id="{84794DA7-0E9D-4F1D-8C40-0A7A020308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1756" y="2507868"/>
            <a:ext cx="3384000" cy="35620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chiarazione dei diritti dell'uomo e del cittadino - Wikipedia">
            <a:extLst>
              <a:ext uri="{FF2B5EF4-FFF2-40B4-BE49-F238E27FC236}">
                <a16:creationId xmlns:a16="http://schemas.microsoft.com/office/drawing/2014/main" id="{428C6E57-079D-48EA-A6B0-92CDDA318D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8821" y="2344918"/>
            <a:ext cx="2988000" cy="37988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viWebTv: Il Pd di Massafra propone la cittadinanza onoraria a Patrick Zaki">
            <a:extLst>
              <a:ext uri="{FF2B5EF4-FFF2-40B4-BE49-F238E27FC236}">
                <a16:creationId xmlns:a16="http://schemas.microsoft.com/office/drawing/2014/main" id="{34E01D13-8768-4E94-930E-F3A7A8ABED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9886" y="3020330"/>
            <a:ext cx="3949172" cy="26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12887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1943</TotalTime>
  <Words>3206</Words>
  <Application>Microsoft Office PowerPoint</Application>
  <PresentationFormat>Widescreen</PresentationFormat>
  <Paragraphs>166</Paragraphs>
  <Slides>39</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39</vt:i4>
      </vt:variant>
    </vt:vector>
  </HeadingPairs>
  <TitlesOfParts>
    <vt:vector size="44" baseType="lpstr">
      <vt:lpstr>Arial</vt:lpstr>
      <vt:lpstr>Calibri</vt:lpstr>
      <vt:lpstr>Calibri Light</vt:lpstr>
      <vt:lpstr>Times New Roman</vt:lpstr>
      <vt:lpstr>Tema di Office</vt:lpstr>
      <vt:lpstr>Martha C. Nussbaum (New York, 1947)</vt:lpstr>
      <vt:lpstr>Il nostro testo: Frontiers of Justice (2006)</vt:lpstr>
      <vt:lpstr>Altre opere interessanti (e di più facile lettura) dal punto di vista educativo (1997 e 2010) </vt:lpstr>
      <vt:lpstr>Una pensatrice liberal al centro  di molte influenze</vt:lpstr>
      <vt:lpstr>Presentazione standard di PowerPoint</vt:lpstr>
      <vt:lpstr>Il problema de Le nuove frontiere della giustizia: come estendere i diritti al di là dei soggetti che ne sono attualmente beneficiari? </vt:lpstr>
      <vt:lpstr>    </vt:lpstr>
      <vt:lpstr>Nussbaum prende le mosse dalla tradizione del contrattualismo di scuola liberale (Locke, Rawls)</vt:lpstr>
      <vt:lpstr>Alla ricerca dei fondamenti della concezione liberale della politica . Il «contratto sociale» contro le prevaricazioni dello Stato sugli individui. </vt:lpstr>
      <vt:lpstr>Le «finzioni» metodologiche di Rawls per stabilire i caratteri di un società giusta: la posizione originaria  e il «velo d’ignoranza» </vt:lpstr>
      <vt:lpstr>La teoria di Rawls combina contratto,  «calcolo razionale» e l’idea kantiana  della dignità della persona umana</vt:lpstr>
      <vt:lpstr>I limiti del modello «kantiano» di Rawls: il contratto presuppone un soggetto adulto razionale,  nel pieno possesso delle proprie facoltà</vt:lpstr>
      <vt:lpstr>Conseguenze della rimozione di «animalità» e vulnerabilità nell’essere umano  (negli stoici, in Kant e sino a Rawls)</vt:lpstr>
      <vt:lpstr>Un visione più completa e realistica dell’essere umano</vt:lpstr>
      <vt:lpstr>L’alternativa di Nussbaum: l’approccio delle capacità. Requisito di una società giusta: garantire a tutti  queste ambiti di piena «fioritura»:</vt:lpstr>
      <vt:lpstr>Presentazione standard di PowerPoint</vt:lpstr>
      <vt:lpstr>Presentazione standard di PowerPoint</vt:lpstr>
      <vt:lpstr> Che cosa sono le capacità?   </vt:lpstr>
      <vt:lpstr>Esemplifichiamo….</vt:lpstr>
      <vt:lpstr>b) e c)  Una prospettiva universalista e liberale in cui  i diritti della persona prevalgono sui valori  delle comunità di appartenenza  </vt:lpstr>
      <vt:lpstr>d) Le capacità rappresentano possibilità di «fioritura» conformi alla «natura umana», spesso ostacolate dal contesto sociale,  e vanno oltre le preferenze soggettive </vt:lpstr>
      <vt:lpstr>1) Applicare l’approccio delle capacità  alla questione della disabilità: non fungibili né monetizzabili</vt:lpstr>
      <vt:lpstr>Superare il requisito del «vantaggio  reciproco» della tradizione del contratto sociale </vt:lpstr>
      <vt:lpstr>Rivedere l’antropologia del «contratto sociale»:  la cura tra i beni primari; giustizia e compassione;   la politicità della famiglia                                                                                                                                                                                                                                                                                                                                                                                                                                                                                                      </vt:lpstr>
      <vt:lpstr>Promuovere la fioritura umana e l’autonomia delle persone disabili rimuovendo gli ostacoli sociali</vt:lpstr>
      <vt:lpstr>Sostenere i diritti e le capacità dei caregivers</vt:lpstr>
      <vt:lpstr>2) La giustizia verso gli animali non umani: oltre i limiti della tradizione stoica e «biblica». Voci alternative nel pensiero classico </vt:lpstr>
      <vt:lpstr>Da Kant a Rawls: verso gli animali, solo doveri indiretti, oppure di «compassione» e «benevolenza», non di giustizia</vt:lpstr>
      <vt:lpstr>I meriti e i limiti dell’utilitarismo:  Bentham, Mill, Singer </vt:lpstr>
      <vt:lpstr>Con Aristotele, verso l’approccio  delle capacità: coltivare rispetto e stupore. L’autorealizzazione dei viventi</vt:lpstr>
      <vt:lpstr>Aggiunta etica: consentire la fioritura  di ogni essere vivente</vt:lpstr>
      <vt:lpstr>La rilevanza della specie: approccio «individualistico» e conseguenze morali delle differenze interspecifiche</vt:lpstr>
      <vt:lpstr>La natura non coincide con il bene morale  e non va idealizzata: quindi non naturam sequi,  ma iustitiam sequi</vt:lpstr>
      <vt:lpstr>Applicazione dell’approccio delle capacità agli animali non umani  (soprattutto domestici o sotto il controllo dell’uomo )  1) Vita</vt:lpstr>
      <vt:lpstr>2) Salute fisica    3) Integrità fisica </vt:lpstr>
      <vt:lpstr>4) Sensi, immaginazione e pensiero  5) Sentimento</vt:lpstr>
      <vt:lpstr>6) Ragion pratica  7) Appartenenza</vt:lpstr>
      <vt:lpstr>8) Altre specie  9) Gioco  10) Controllo del proprio ambiente</vt:lpstr>
      <vt:lpstr>La questione della sperimentazione animale: l’ineliminabile «componente tragica» nella relazione uomo-animale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Martha C. Nussbaum (New York, 1947)</dc:title>
  <dc:creator>Giuseppe Ferrari</dc:creator>
  <cp:lastModifiedBy>Giuseppe Ferrari</cp:lastModifiedBy>
  <cp:revision>172</cp:revision>
  <dcterms:created xsi:type="dcterms:W3CDTF">2021-04-02T10:20:21Z</dcterms:created>
  <dcterms:modified xsi:type="dcterms:W3CDTF">2021-04-21T21:25:54Z</dcterms:modified>
</cp:coreProperties>
</file>