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useppe Ferrari" initials="GF" lastIdx="2" clrIdx="0">
    <p:extLst>
      <p:ext uri="{19B8F6BF-5375-455C-9EA6-DF929625EA0E}">
        <p15:presenceInfo xmlns:p15="http://schemas.microsoft.com/office/powerpoint/2012/main" userId="80f997aafe3e776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75" autoAdjust="0"/>
    <p:restoredTop sz="94660"/>
  </p:normalViewPr>
  <p:slideViewPr>
    <p:cSldViewPr snapToGrid="0">
      <p:cViewPr varScale="1">
        <p:scale>
          <a:sx n="102" d="100"/>
          <a:sy n="102" d="100"/>
        </p:scale>
        <p:origin x="150" y="2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6-04-28T04:11:11.418" idx="1">
    <p:pos x="4273" y="1170"/>
    <p:text/>
    <p:extLst>
      <p:ext uri="{C676402C-5697-4E1C-873F-D02D1690AC5C}">
        <p15:threadingInfo xmlns:p15="http://schemas.microsoft.com/office/powerpoint/2012/main" timeZoneBias="-12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C0F952-C495-FB5A-EE50-0BED156E97E2}"/>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4F4BD3BE-59E3-E0A7-C9F6-83A1A228F8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9D16DAD4-14CF-10EA-5361-BAEF57E6034E}"/>
              </a:ext>
            </a:extLst>
          </p:cNvPr>
          <p:cNvSpPr>
            <a:spLocks noGrp="1"/>
          </p:cNvSpPr>
          <p:nvPr>
            <p:ph type="dt" sz="half" idx="10"/>
          </p:nvPr>
        </p:nvSpPr>
        <p:spPr/>
        <p:txBody>
          <a:bodyPr/>
          <a:lstStyle/>
          <a:p>
            <a:fld id="{94BDA123-66CD-4D7E-9A63-A10791158FA8}" type="datetimeFigureOut">
              <a:rPr lang="it-IT" smtClean="0"/>
              <a:t>27/04/2026</a:t>
            </a:fld>
            <a:endParaRPr lang="it-IT"/>
          </a:p>
        </p:txBody>
      </p:sp>
      <p:sp>
        <p:nvSpPr>
          <p:cNvPr id="5" name="Segnaposto piè di pagina 4">
            <a:extLst>
              <a:ext uri="{FF2B5EF4-FFF2-40B4-BE49-F238E27FC236}">
                <a16:creationId xmlns:a16="http://schemas.microsoft.com/office/drawing/2014/main" id="{FD66F978-CBEE-CA02-3D59-5C6D5F6125D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8430D34-4F18-8DEA-E631-AC316EB3C7EF}"/>
              </a:ext>
            </a:extLst>
          </p:cNvPr>
          <p:cNvSpPr>
            <a:spLocks noGrp="1"/>
          </p:cNvSpPr>
          <p:nvPr>
            <p:ph type="sldNum" sz="quarter" idx="12"/>
          </p:nvPr>
        </p:nvSpPr>
        <p:spPr/>
        <p:txBody>
          <a:bodyPr/>
          <a:lstStyle/>
          <a:p>
            <a:fld id="{B965105B-25EB-4B45-85EE-B1F3E501A363}" type="slidenum">
              <a:rPr lang="it-IT" smtClean="0"/>
              <a:t>‹N›</a:t>
            </a:fld>
            <a:endParaRPr lang="it-IT"/>
          </a:p>
        </p:txBody>
      </p:sp>
    </p:spTree>
    <p:extLst>
      <p:ext uri="{BB962C8B-B14F-4D97-AF65-F5344CB8AC3E}">
        <p14:creationId xmlns:p14="http://schemas.microsoft.com/office/powerpoint/2010/main" val="2917454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139F98-140D-4F1F-47C3-F6CCB31BC16B}"/>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DD1AAB29-EB11-5169-7DAB-24F3E9CCDF6B}"/>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04EA1BB-85CE-0EC5-8D24-B1CE7A4CF941}"/>
              </a:ext>
            </a:extLst>
          </p:cNvPr>
          <p:cNvSpPr>
            <a:spLocks noGrp="1"/>
          </p:cNvSpPr>
          <p:nvPr>
            <p:ph type="dt" sz="half" idx="10"/>
          </p:nvPr>
        </p:nvSpPr>
        <p:spPr/>
        <p:txBody>
          <a:bodyPr/>
          <a:lstStyle/>
          <a:p>
            <a:fld id="{94BDA123-66CD-4D7E-9A63-A10791158FA8}" type="datetimeFigureOut">
              <a:rPr lang="it-IT" smtClean="0"/>
              <a:t>27/04/2026</a:t>
            </a:fld>
            <a:endParaRPr lang="it-IT"/>
          </a:p>
        </p:txBody>
      </p:sp>
      <p:sp>
        <p:nvSpPr>
          <p:cNvPr id="5" name="Segnaposto piè di pagina 4">
            <a:extLst>
              <a:ext uri="{FF2B5EF4-FFF2-40B4-BE49-F238E27FC236}">
                <a16:creationId xmlns:a16="http://schemas.microsoft.com/office/drawing/2014/main" id="{DCFE7AE2-2595-C563-6E2A-73B40141EE5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6A8D7AA-E08E-4F24-6B40-968299525D28}"/>
              </a:ext>
            </a:extLst>
          </p:cNvPr>
          <p:cNvSpPr>
            <a:spLocks noGrp="1"/>
          </p:cNvSpPr>
          <p:nvPr>
            <p:ph type="sldNum" sz="quarter" idx="12"/>
          </p:nvPr>
        </p:nvSpPr>
        <p:spPr/>
        <p:txBody>
          <a:bodyPr/>
          <a:lstStyle/>
          <a:p>
            <a:fld id="{B965105B-25EB-4B45-85EE-B1F3E501A363}" type="slidenum">
              <a:rPr lang="it-IT" smtClean="0"/>
              <a:t>‹N›</a:t>
            </a:fld>
            <a:endParaRPr lang="it-IT"/>
          </a:p>
        </p:txBody>
      </p:sp>
    </p:spTree>
    <p:extLst>
      <p:ext uri="{BB962C8B-B14F-4D97-AF65-F5344CB8AC3E}">
        <p14:creationId xmlns:p14="http://schemas.microsoft.com/office/powerpoint/2010/main" val="2225212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35F388CA-10C4-92F0-2095-0A1776AA2086}"/>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545BEDF-37E1-A381-8A44-76ED539F3EB0}"/>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627A1FC-8597-1C15-5603-47E994727D9B}"/>
              </a:ext>
            </a:extLst>
          </p:cNvPr>
          <p:cNvSpPr>
            <a:spLocks noGrp="1"/>
          </p:cNvSpPr>
          <p:nvPr>
            <p:ph type="dt" sz="half" idx="10"/>
          </p:nvPr>
        </p:nvSpPr>
        <p:spPr/>
        <p:txBody>
          <a:bodyPr/>
          <a:lstStyle/>
          <a:p>
            <a:fld id="{94BDA123-66CD-4D7E-9A63-A10791158FA8}" type="datetimeFigureOut">
              <a:rPr lang="it-IT" smtClean="0"/>
              <a:t>27/04/2026</a:t>
            </a:fld>
            <a:endParaRPr lang="it-IT"/>
          </a:p>
        </p:txBody>
      </p:sp>
      <p:sp>
        <p:nvSpPr>
          <p:cNvPr id="5" name="Segnaposto piè di pagina 4">
            <a:extLst>
              <a:ext uri="{FF2B5EF4-FFF2-40B4-BE49-F238E27FC236}">
                <a16:creationId xmlns:a16="http://schemas.microsoft.com/office/drawing/2014/main" id="{3CBC5FA9-34B1-8F4D-0517-C29523FA23A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C43F205-E445-95BE-C06A-422F688271C1}"/>
              </a:ext>
            </a:extLst>
          </p:cNvPr>
          <p:cNvSpPr>
            <a:spLocks noGrp="1"/>
          </p:cNvSpPr>
          <p:nvPr>
            <p:ph type="sldNum" sz="quarter" idx="12"/>
          </p:nvPr>
        </p:nvSpPr>
        <p:spPr/>
        <p:txBody>
          <a:bodyPr/>
          <a:lstStyle/>
          <a:p>
            <a:fld id="{B965105B-25EB-4B45-85EE-B1F3E501A363}" type="slidenum">
              <a:rPr lang="it-IT" smtClean="0"/>
              <a:t>‹N›</a:t>
            </a:fld>
            <a:endParaRPr lang="it-IT"/>
          </a:p>
        </p:txBody>
      </p:sp>
    </p:spTree>
    <p:extLst>
      <p:ext uri="{BB962C8B-B14F-4D97-AF65-F5344CB8AC3E}">
        <p14:creationId xmlns:p14="http://schemas.microsoft.com/office/powerpoint/2010/main" val="1172781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A09439-2874-FA2B-09A1-9BC000136C6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D4743C7-9340-A175-F337-EEFA6D0FBCF1}"/>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B8415F0-C28C-60C5-C13C-84743B767409}"/>
              </a:ext>
            </a:extLst>
          </p:cNvPr>
          <p:cNvSpPr>
            <a:spLocks noGrp="1"/>
          </p:cNvSpPr>
          <p:nvPr>
            <p:ph type="dt" sz="half" idx="10"/>
          </p:nvPr>
        </p:nvSpPr>
        <p:spPr/>
        <p:txBody>
          <a:bodyPr/>
          <a:lstStyle/>
          <a:p>
            <a:fld id="{94BDA123-66CD-4D7E-9A63-A10791158FA8}" type="datetimeFigureOut">
              <a:rPr lang="it-IT" smtClean="0"/>
              <a:t>27/04/2026</a:t>
            </a:fld>
            <a:endParaRPr lang="it-IT"/>
          </a:p>
        </p:txBody>
      </p:sp>
      <p:sp>
        <p:nvSpPr>
          <p:cNvPr id="5" name="Segnaposto piè di pagina 4">
            <a:extLst>
              <a:ext uri="{FF2B5EF4-FFF2-40B4-BE49-F238E27FC236}">
                <a16:creationId xmlns:a16="http://schemas.microsoft.com/office/drawing/2014/main" id="{B9E8C152-36F0-B6F5-3B3D-0C1EAC6FAE2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961B715-1FC2-FBB4-EC62-D32101700EFA}"/>
              </a:ext>
            </a:extLst>
          </p:cNvPr>
          <p:cNvSpPr>
            <a:spLocks noGrp="1"/>
          </p:cNvSpPr>
          <p:nvPr>
            <p:ph type="sldNum" sz="quarter" idx="12"/>
          </p:nvPr>
        </p:nvSpPr>
        <p:spPr/>
        <p:txBody>
          <a:bodyPr/>
          <a:lstStyle/>
          <a:p>
            <a:fld id="{B965105B-25EB-4B45-85EE-B1F3E501A363}" type="slidenum">
              <a:rPr lang="it-IT" smtClean="0"/>
              <a:t>‹N›</a:t>
            </a:fld>
            <a:endParaRPr lang="it-IT"/>
          </a:p>
        </p:txBody>
      </p:sp>
    </p:spTree>
    <p:extLst>
      <p:ext uri="{BB962C8B-B14F-4D97-AF65-F5344CB8AC3E}">
        <p14:creationId xmlns:p14="http://schemas.microsoft.com/office/powerpoint/2010/main" val="546673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ADD0B3-5E8D-7F14-075C-C0E1C9284FD0}"/>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5ED3447-4B18-1434-F181-B1D2C6510A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AD0D4AFE-9535-57C7-CAF6-FB4903FB46A6}"/>
              </a:ext>
            </a:extLst>
          </p:cNvPr>
          <p:cNvSpPr>
            <a:spLocks noGrp="1"/>
          </p:cNvSpPr>
          <p:nvPr>
            <p:ph type="dt" sz="half" idx="10"/>
          </p:nvPr>
        </p:nvSpPr>
        <p:spPr/>
        <p:txBody>
          <a:bodyPr/>
          <a:lstStyle/>
          <a:p>
            <a:fld id="{94BDA123-66CD-4D7E-9A63-A10791158FA8}" type="datetimeFigureOut">
              <a:rPr lang="it-IT" smtClean="0"/>
              <a:t>27/04/2026</a:t>
            </a:fld>
            <a:endParaRPr lang="it-IT"/>
          </a:p>
        </p:txBody>
      </p:sp>
      <p:sp>
        <p:nvSpPr>
          <p:cNvPr id="5" name="Segnaposto piè di pagina 4">
            <a:extLst>
              <a:ext uri="{FF2B5EF4-FFF2-40B4-BE49-F238E27FC236}">
                <a16:creationId xmlns:a16="http://schemas.microsoft.com/office/drawing/2014/main" id="{FFED8972-C200-F1A1-2E1B-CCC6358A951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352D4D8-1C96-6875-4B44-71024CCF3BBF}"/>
              </a:ext>
            </a:extLst>
          </p:cNvPr>
          <p:cNvSpPr>
            <a:spLocks noGrp="1"/>
          </p:cNvSpPr>
          <p:nvPr>
            <p:ph type="sldNum" sz="quarter" idx="12"/>
          </p:nvPr>
        </p:nvSpPr>
        <p:spPr/>
        <p:txBody>
          <a:bodyPr/>
          <a:lstStyle/>
          <a:p>
            <a:fld id="{B965105B-25EB-4B45-85EE-B1F3E501A363}" type="slidenum">
              <a:rPr lang="it-IT" smtClean="0"/>
              <a:t>‹N›</a:t>
            </a:fld>
            <a:endParaRPr lang="it-IT"/>
          </a:p>
        </p:txBody>
      </p:sp>
    </p:spTree>
    <p:extLst>
      <p:ext uri="{BB962C8B-B14F-4D97-AF65-F5344CB8AC3E}">
        <p14:creationId xmlns:p14="http://schemas.microsoft.com/office/powerpoint/2010/main" val="3531336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37C65C-BE72-597A-B655-DDE8D9B960F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D6319B6-16EC-F262-1112-B09C01AAA202}"/>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D40B7CE-403C-6C29-62B9-B76419FB0F99}"/>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EEB69417-8F52-0B90-4BC2-93E6B7D2E248}"/>
              </a:ext>
            </a:extLst>
          </p:cNvPr>
          <p:cNvSpPr>
            <a:spLocks noGrp="1"/>
          </p:cNvSpPr>
          <p:nvPr>
            <p:ph type="dt" sz="half" idx="10"/>
          </p:nvPr>
        </p:nvSpPr>
        <p:spPr/>
        <p:txBody>
          <a:bodyPr/>
          <a:lstStyle/>
          <a:p>
            <a:fld id="{94BDA123-66CD-4D7E-9A63-A10791158FA8}" type="datetimeFigureOut">
              <a:rPr lang="it-IT" smtClean="0"/>
              <a:t>27/04/2026</a:t>
            </a:fld>
            <a:endParaRPr lang="it-IT"/>
          </a:p>
        </p:txBody>
      </p:sp>
      <p:sp>
        <p:nvSpPr>
          <p:cNvPr id="6" name="Segnaposto piè di pagina 5">
            <a:extLst>
              <a:ext uri="{FF2B5EF4-FFF2-40B4-BE49-F238E27FC236}">
                <a16:creationId xmlns:a16="http://schemas.microsoft.com/office/drawing/2014/main" id="{FD894662-4CD7-9731-05D8-E9C5A20F7EF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77A4752-DE91-C890-FC66-D4CDBC97B43A}"/>
              </a:ext>
            </a:extLst>
          </p:cNvPr>
          <p:cNvSpPr>
            <a:spLocks noGrp="1"/>
          </p:cNvSpPr>
          <p:nvPr>
            <p:ph type="sldNum" sz="quarter" idx="12"/>
          </p:nvPr>
        </p:nvSpPr>
        <p:spPr/>
        <p:txBody>
          <a:bodyPr/>
          <a:lstStyle/>
          <a:p>
            <a:fld id="{B965105B-25EB-4B45-85EE-B1F3E501A363}" type="slidenum">
              <a:rPr lang="it-IT" smtClean="0"/>
              <a:t>‹N›</a:t>
            </a:fld>
            <a:endParaRPr lang="it-IT"/>
          </a:p>
        </p:txBody>
      </p:sp>
    </p:spTree>
    <p:extLst>
      <p:ext uri="{BB962C8B-B14F-4D97-AF65-F5344CB8AC3E}">
        <p14:creationId xmlns:p14="http://schemas.microsoft.com/office/powerpoint/2010/main" val="1785318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710E87-3038-4182-8349-C017951D8901}"/>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CDBA3E1-E9FF-00F4-9C3A-3321068BEB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59B04B47-C0DC-B018-FA27-26D8CAADC538}"/>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4EF4CA1C-E556-37BC-E9C2-35568A5526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8F767845-C71F-4700-AF48-143EA9005774}"/>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BFDABC6C-D13C-8B9A-8EEB-855558E6BC00}"/>
              </a:ext>
            </a:extLst>
          </p:cNvPr>
          <p:cNvSpPr>
            <a:spLocks noGrp="1"/>
          </p:cNvSpPr>
          <p:nvPr>
            <p:ph type="dt" sz="half" idx="10"/>
          </p:nvPr>
        </p:nvSpPr>
        <p:spPr/>
        <p:txBody>
          <a:bodyPr/>
          <a:lstStyle/>
          <a:p>
            <a:fld id="{94BDA123-66CD-4D7E-9A63-A10791158FA8}" type="datetimeFigureOut">
              <a:rPr lang="it-IT" smtClean="0"/>
              <a:t>27/04/2026</a:t>
            </a:fld>
            <a:endParaRPr lang="it-IT"/>
          </a:p>
        </p:txBody>
      </p:sp>
      <p:sp>
        <p:nvSpPr>
          <p:cNvPr id="8" name="Segnaposto piè di pagina 7">
            <a:extLst>
              <a:ext uri="{FF2B5EF4-FFF2-40B4-BE49-F238E27FC236}">
                <a16:creationId xmlns:a16="http://schemas.microsoft.com/office/drawing/2014/main" id="{DF1E9B8E-038A-DEC8-FF07-19E1D652A32C}"/>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EDC3120B-5926-A190-5847-E0CCD9477B24}"/>
              </a:ext>
            </a:extLst>
          </p:cNvPr>
          <p:cNvSpPr>
            <a:spLocks noGrp="1"/>
          </p:cNvSpPr>
          <p:nvPr>
            <p:ph type="sldNum" sz="quarter" idx="12"/>
          </p:nvPr>
        </p:nvSpPr>
        <p:spPr/>
        <p:txBody>
          <a:bodyPr/>
          <a:lstStyle/>
          <a:p>
            <a:fld id="{B965105B-25EB-4B45-85EE-B1F3E501A363}" type="slidenum">
              <a:rPr lang="it-IT" smtClean="0"/>
              <a:t>‹N›</a:t>
            </a:fld>
            <a:endParaRPr lang="it-IT"/>
          </a:p>
        </p:txBody>
      </p:sp>
    </p:spTree>
    <p:extLst>
      <p:ext uri="{BB962C8B-B14F-4D97-AF65-F5344CB8AC3E}">
        <p14:creationId xmlns:p14="http://schemas.microsoft.com/office/powerpoint/2010/main" val="596123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7CCF0E-8614-F871-9438-10E94BF3BECC}"/>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9E7BE086-F697-08F8-93A9-4DBAA034423B}"/>
              </a:ext>
            </a:extLst>
          </p:cNvPr>
          <p:cNvSpPr>
            <a:spLocks noGrp="1"/>
          </p:cNvSpPr>
          <p:nvPr>
            <p:ph type="dt" sz="half" idx="10"/>
          </p:nvPr>
        </p:nvSpPr>
        <p:spPr/>
        <p:txBody>
          <a:bodyPr/>
          <a:lstStyle/>
          <a:p>
            <a:fld id="{94BDA123-66CD-4D7E-9A63-A10791158FA8}" type="datetimeFigureOut">
              <a:rPr lang="it-IT" smtClean="0"/>
              <a:t>27/04/2026</a:t>
            </a:fld>
            <a:endParaRPr lang="it-IT"/>
          </a:p>
        </p:txBody>
      </p:sp>
      <p:sp>
        <p:nvSpPr>
          <p:cNvPr id="4" name="Segnaposto piè di pagina 3">
            <a:extLst>
              <a:ext uri="{FF2B5EF4-FFF2-40B4-BE49-F238E27FC236}">
                <a16:creationId xmlns:a16="http://schemas.microsoft.com/office/drawing/2014/main" id="{2554CCE2-0DF1-0EA6-EBA4-EF1333E31AE0}"/>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EDD8B649-FD86-82B9-856A-E3AE9B8D3B92}"/>
              </a:ext>
            </a:extLst>
          </p:cNvPr>
          <p:cNvSpPr>
            <a:spLocks noGrp="1"/>
          </p:cNvSpPr>
          <p:nvPr>
            <p:ph type="sldNum" sz="quarter" idx="12"/>
          </p:nvPr>
        </p:nvSpPr>
        <p:spPr/>
        <p:txBody>
          <a:bodyPr/>
          <a:lstStyle/>
          <a:p>
            <a:fld id="{B965105B-25EB-4B45-85EE-B1F3E501A363}" type="slidenum">
              <a:rPr lang="it-IT" smtClean="0"/>
              <a:t>‹N›</a:t>
            </a:fld>
            <a:endParaRPr lang="it-IT"/>
          </a:p>
        </p:txBody>
      </p:sp>
    </p:spTree>
    <p:extLst>
      <p:ext uri="{BB962C8B-B14F-4D97-AF65-F5344CB8AC3E}">
        <p14:creationId xmlns:p14="http://schemas.microsoft.com/office/powerpoint/2010/main" val="154888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26035A58-1DB0-0444-8002-B6A29777BA57}"/>
              </a:ext>
            </a:extLst>
          </p:cNvPr>
          <p:cNvSpPr>
            <a:spLocks noGrp="1"/>
          </p:cNvSpPr>
          <p:nvPr>
            <p:ph type="dt" sz="half" idx="10"/>
          </p:nvPr>
        </p:nvSpPr>
        <p:spPr/>
        <p:txBody>
          <a:bodyPr/>
          <a:lstStyle/>
          <a:p>
            <a:fld id="{94BDA123-66CD-4D7E-9A63-A10791158FA8}" type="datetimeFigureOut">
              <a:rPr lang="it-IT" smtClean="0"/>
              <a:t>27/04/2026</a:t>
            </a:fld>
            <a:endParaRPr lang="it-IT"/>
          </a:p>
        </p:txBody>
      </p:sp>
      <p:sp>
        <p:nvSpPr>
          <p:cNvPr id="3" name="Segnaposto piè di pagina 2">
            <a:extLst>
              <a:ext uri="{FF2B5EF4-FFF2-40B4-BE49-F238E27FC236}">
                <a16:creationId xmlns:a16="http://schemas.microsoft.com/office/drawing/2014/main" id="{D3F3B9CF-A953-29B2-B5E5-7C6E9E0D4F6C}"/>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C4F2D899-D5CB-E15E-AAE7-4E64106F2D0C}"/>
              </a:ext>
            </a:extLst>
          </p:cNvPr>
          <p:cNvSpPr>
            <a:spLocks noGrp="1"/>
          </p:cNvSpPr>
          <p:nvPr>
            <p:ph type="sldNum" sz="quarter" idx="12"/>
          </p:nvPr>
        </p:nvSpPr>
        <p:spPr/>
        <p:txBody>
          <a:bodyPr/>
          <a:lstStyle/>
          <a:p>
            <a:fld id="{B965105B-25EB-4B45-85EE-B1F3E501A363}" type="slidenum">
              <a:rPr lang="it-IT" smtClean="0"/>
              <a:t>‹N›</a:t>
            </a:fld>
            <a:endParaRPr lang="it-IT"/>
          </a:p>
        </p:txBody>
      </p:sp>
    </p:spTree>
    <p:extLst>
      <p:ext uri="{BB962C8B-B14F-4D97-AF65-F5344CB8AC3E}">
        <p14:creationId xmlns:p14="http://schemas.microsoft.com/office/powerpoint/2010/main" val="329575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EC5A59-9280-7402-272F-698555D277A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54A60A7-CDE1-A26B-1553-D86D180E88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474B4C74-187C-90FC-784F-A18F21771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F162AEA-6FDC-E479-6799-28FEA1AF6896}"/>
              </a:ext>
            </a:extLst>
          </p:cNvPr>
          <p:cNvSpPr>
            <a:spLocks noGrp="1"/>
          </p:cNvSpPr>
          <p:nvPr>
            <p:ph type="dt" sz="half" idx="10"/>
          </p:nvPr>
        </p:nvSpPr>
        <p:spPr/>
        <p:txBody>
          <a:bodyPr/>
          <a:lstStyle/>
          <a:p>
            <a:fld id="{94BDA123-66CD-4D7E-9A63-A10791158FA8}" type="datetimeFigureOut">
              <a:rPr lang="it-IT" smtClean="0"/>
              <a:t>27/04/2026</a:t>
            </a:fld>
            <a:endParaRPr lang="it-IT"/>
          </a:p>
        </p:txBody>
      </p:sp>
      <p:sp>
        <p:nvSpPr>
          <p:cNvPr id="6" name="Segnaposto piè di pagina 5">
            <a:extLst>
              <a:ext uri="{FF2B5EF4-FFF2-40B4-BE49-F238E27FC236}">
                <a16:creationId xmlns:a16="http://schemas.microsoft.com/office/drawing/2014/main" id="{CA4E093D-333B-912A-545C-2CF5F67B0C4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863E06E-6C6F-BACA-3A1A-82531025685F}"/>
              </a:ext>
            </a:extLst>
          </p:cNvPr>
          <p:cNvSpPr>
            <a:spLocks noGrp="1"/>
          </p:cNvSpPr>
          <p:nvPr>
            <p:ph type="sldNum" sz="quarter" idx="12"/>
          </p:nvPr>
        </p:nvSpPr>
        <p:spPr/>
        <p:txBody>
          <a:bodyPr/>
          <a:lstStyle/>
          <a:p>
            <a:fld id="{B965105B-25EB-4B45-85EE-B1F3E501A363}" type="slidenum">
              <a:rPr lang="it-IT" smtClean="0"/>
              <a:t>‹N›</a:t>
            </a:fld>
            <a:endParaRPr lang="it-IT"/>
          </a:p>
        </p:txBody>
      </p:sp>
    </p:spTree>
    <p:extLst>
      <p:ext uri="{BB962C8B-B14F-4D97-AF65-F5344CB8AC3E}">
        <p14:creationId xmlns:p14="http://schemas.microsoft.com/office/powerpoint/2010/main" val="1584750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7A3D87-B88A-E90E-F447-7021855637F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363C4225-62C1-4EF1-00F4-15689140BC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18C8BB15-E015-8FCC-4263-23A9CF8134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079B697-AC0E-4713-55FF-BEDB0C05C7FC}"/>
              </a:ext>
            </a:extLst>
          </p:cNvPr>
          <p:cNvSpPr>
            <a:spLocks noGrp="1"/>
          </p:cNvSpPr>
          <p:nvPr>
            <p:ph type="dt" sz="half" idx="10"/>
          </p:nvPr>
        </p:nvSpPr>
        <p:spPr/>
        <p:txBody>
          <a:bodyPr/>
          <a:lstStyle/>
          <a:p>
            <a:fld id="{94BDA123-66CD-4D7E-9A63-A10791158FA8}" type="datetimeFigureOut">
              <a:rPr lang="it-IT" smtClean="0"/>
              <a:t>27/04/2026</a:t>
            </a:fld>
            <a:endParaRPr lang="it-IT"/>
          </a:p>
        </p:txBody>
      </p:sp>
      <p:sp>
        <p:nvSpPr>
          <p:cNvPr id="6" name="Segnaposto piè di pagina 5">
            <a:extLst>
              <a:ext uri="{FF2B5EF4-FFF2-40B4-BE49-F238E27FC236}">
                <a16:creationId xmlns:a16="http://schemas.microsoft.com/office/drawing/2014/main" id="{08F47EB4-1501-5C79-27D5-C4DCBC50218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4C499BB-66F0-4A02-8D8C-0090063B3EF4}"/>
              </a:ext>
            </a:extLst>
          </p:cNvPr>
          <p:cNvSpPr>
            <a:spLocks noGrp="1"/>
          </p:cNvSpPr>
          <p:nvPr>
            <p:ph type="sldNum" sz="quarter" idx="12"/>
          </p:nvPr>
        </p:nvSpPr>
        <p:spPr/>
        <p:txBody>
          <a:bodyPr/>
          <a:lstStyle/>
          <a:p>
            <a:fld id="{B965105B-25EB-4B45-85EE-B1F3E501A363}" type="slidenum">
              <a:rPr lang="it-IT" smtClean="0"/>
              <a:t>‹N›</a:t>
            </a:fld>
            <a:endParaRPr lang="it-IT"/>
          </a:p>
        </p:txBody>
      </p:sp>
    </p:spTree>
    <p:extLst>
      <p:ext uri="{BB962C8B-B14F-4D97-AF65-F5344CB8AC3E}">
        <p14:creationId xmlns:p14="http://schemas.microsoft.com/office/powerpoint/2010/main" val="1871586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9DC59413-CFD7-8F77-875F-81EF44CA9D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AB053D0-ECBE-0DAE-4662-80D7B39A65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3D7F37C-8965-55F6-B2B0-3AA5327872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BDA123-66CD-4D7E-9A63-A10791158FA8}" type="datetimeFigureOut">
              <a:rPr lang="it-IT" smtClean="0"/>
              <a:t>27/04/2026</a:t>
            </a:fld>
            <a:endParaRPr lang="it-IT"/>
          </a:p>
        </p:txBody>
      </p:sp>
      <p:sp>
        <p:nvSpPr>
          <p:cNvPr id="5" name="Segnaposto piè di pagina 4">
            <a:extLst>
              <a:ext uri="{FF2B5EF4-FFF2-40B4-BE49-F238E27FC236}">
                <a16:creationId xmlns:a16="http://schemas.microsoft.com/office/drawing/2014/main" id="{24B0AC2C-2641-EF2D-951C-01E8B78808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6A7E6411-2FA3-9C08-616B-EC140DAB87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65105B-25EB-4B45-85EE-B1F3E501A363}" type="slidenum">
              <a:rPr lang="it-IT" smtClean="0"/>
              <a:t>‹N›</a:t>
            </a:fld>
            <a:endParaRPr lang="it-IT"/>
          </a:p>
        </p:txBody>
      </p:sp>
    </p:spTree>
    <p:extLst>
      <p:ext uri="{BB962C8B-B14F-4D97-AF65-F5344CB8AC3E}">
        <p14:creationId xmlns:p14="http://schemas.microsoft.com/office/powerpoint/2010/main" val="9817176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 Id="rId5" Type="http://schemas.openxmlformats.org/officeDocument/2006/relationships/comments" Target="../comments/comment1.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A7A694B8-C24D-5F10-2C26-1DD0EA6F927C}"/>
              </a:ext>
            </a:extLst>
          </p:cNvPr>
          <p:cNvSpPr>
            <a:spLocks noGrp="1"/>
          </p:cNvSpPr>
          <p:nvPr>
            <p:ph type="title"/>
          </p:nvPr>
        </p:nvSpPr>
        <p:spPr>
          <a:xfrm>
            <a:off x="17929" y="148393"/>
            <a:ext cx="12156141" cy="1791478"/>
          </a:xfrm>
        </p:spPr>
        <p:txBody>
          <a:bodyPr>
            <a:noAutofit/>
          </a:bodyPr>
          <a:lstStyle/>
          <a:p>
            <a:pPr algn="ctr"/>
            <a:r>
              <a:rPr lang="it-IT" sz="4800" b="1" dirty="0">
                <a:latin typeface="Times New Roman" panose="02020603050405020304" pitchFamily="18" charset="0"/>
                <a:cs typeface="Times New Roman" panose="02020603050405020304" pitchFamily="18" charset="0"/>
              </a:rPr>
              <a:t>Donna </a:t>
            </a:r>
            <a:r>
              <a:rPr lang="it-IT" sz="4800" b="1" dirty="0" err="1">
                <a:latin typeface="Times New Roman" panose="02020603050405020304" pitchFamily="18" charset="0"/>
                <a:cs typeface="Times New Roman" panose="02020603050405020304" pitchFamily="18" charset="0"/>
              </a:rPr>
              <a:t>Haraway</a:t>
            </a:r>
            <a:br>
              <a:rPr lang="it-IT" sz="4800" b="1" dirty="0">
                <a:latin typeface="Times New Roman" panose="02020603050405020304" pitchFamily="18" charset="0"/>
                <a:cs typeface="Times New Roman" panose="02020603050405020304" pitchFamily="18" charset="0"/>
              </a:rPr>
            </a:br>
            <a:r>
              <a:rPr lang="it-IT" sz="4800" b="1" i="1" dirty="0" err="1">
                <a:latin typeface="Times New Roman" panose="02020603050405020304" pitchFamily="18" charset="0"/>
                <a:cs typeface="Times New Roman" panose="02020603050405020304" pitchFamily="18" charset="0"/>
              </a:rPr>
              <a:t>Chthulucene</a:t>
            </a:r>
            <a:r>
              <a:rPr lang="it-IT" sz="4800" b="1" i="1" dirty="0">
                <a:latin typeface="Times New Roman" panose="02020603050405020304" pitchFamily="18" charset="0"/>
                <a:cs typeface="Times New Roman" panose="02020603050405020304" pitchFamily="18" charset="0"/>
              </a:rPr>
              <a:t>+. Sopravvivere </a:t>
            </a:r>
            <a:br>
              <a:rPr lang="it-IT" sz="4800" b="1" i="1" dirty="0">
                <a:latin typeface="Times New Roman" panose="02020603050405020304" pitchFamily="18" charset="0"/>
                <a:cs typeface="Times New Roman" panose="02020603050405020304" pitchFamily="18" charset="0"/>
              </a:rPr>
            </a:br>
            <a:r>
              <a:rPr lang="it-IT" sz="4800" b="1" i="1" dirty="0">
                <a:latin typeface="Times New Roman" panose="02020603050405020304" pitchFamily="18" charset="0"/>
                <a:cs typeface="Times New Roman" panose="02020603050405020304" pitchFamily="18" charset="0"/>
              </a:rPr>
              <a:t>su un pianeta infetto </a:t>
            </a:r>
            <a:r>
              <a:rPr lang="it-IT" sz="4800" b="1" dirty="0">
                <a:latin typeface="Times New Roman" panose="02020603050405020304" pitchFamily="18" charset="0"/>
                <a:cs typeface="Times New Roman" panose="02020603050405020304" pitchFamily="18" charset="0"/>
              </a:rPr>
              <a:t>(2016)</a:t>
            </a:r>
          </a:p>
        </p:txBody>
      </p:sp>
      <p:pic>
        <p:nvPicPr>
          <p:cNvPr id="7" name="Segnaposto contenuto 6">
            <a:extLst>
              <a:ext uri="{FF2B5EF4-FFF2-40B4-BE49-F238E27FC236}">
                <a16:creationId xmlns:a16="http://schemas.microsoft.com/office/drawing/2014/main" id="{054547A1-1139-DFA5-9864-4BE233055838}"/>
              </a:ext>
            </a:extLst>
          </p:cNvPr>
          <p:cNvPicPr>
            <a:picLocks noGrp="1" noChangeAspect="1"/>
          </p:cNvPicPr>
          <p:nvPr>
            <p:ph sz="half" idx="1"/>
          </p:nvPr>
        </p:nvPicPr>
        <p:blipFill>
          <a:blip r:embed="rId2"/>
          <a:stretch>
            <a:fillRect/>
          </a:stretch>
        </p:blipFill>
        <p:spPr>
          <a:xfrm>
            <a:off x="694114" y="2302901"/>
            <a:ext cx="3481070" cy="4351338"/>
          </a:xfrm>
          <a:prstGeom prst="rect">
            <a:avLst/>
          </a:prstGeom>
        </p:spPr>
      </p:pic>
      <p:pic>
        <p:nvPicPr>
          <p:cNvPr id="8" name="Segnaposto contenuto 7">
            <a:extLst>
              <a:ext uri="{FF2B5EF4-FFF2-40B4-BE49-F238E27FC236}">
                <a16:creationId xmlns:a16="http://schemas.microsoft.com/office/drawing/2014/main" id="{2B4EA6E7-1731-46C9-09E8-A5445781C90E}"/>
              </a:ext>
            </a:extLst>
          </p:cNvPr>
          <p:cNvPicPr>
            <a:picLocks noGrp="1" noChangeAspect="1"/>
          </p:cNvPicPr>
          <p:nvPr>
            <p:ph sz="half" idx="2"/>
          </p:nvPr>
        </p:nvPicPr>
        <p:blipFill>
          <a:blip r:embed="rId3"/>
          <a:stretch>
            <a:fillRect/>
          </a:stretch>
        </p:blipFill>
        <p:spPr>
          <a:xfrm>
            <a:off x="5175974" y="2082239"/>
            <a:ext cx="3048000" cy="4572000"/>
          </a:xfrm>
          <a:prstGeom prst="rect">
            <a:avLst/>
          </a:prstGeom>
        </p:spPr>
      </p:pic>
      <p:pic>
        <p:nvPicPr>
          <p:cNvPr id="9" name="Immagine 8">
            <a:extLst>
              <a:ext uri="{FF2B5EF4-FFF2-40B4-BE49-F238E27FC236}">
                <a16:creationId xmlns:a16="http://schemas.microsoft.com/office/drawing/2014/main" id="{710B6834-CC0C-43C2-F114-AC1BFAA410D5}"/>
              </a:ext>
            </a:extLst>
          </p:cNvPr>
          <p:cNvPicPr>
            <a:picLocks noChangeAspect="1"/>
          </p:cNvPicPr>
          <p:nvPr/>
        </p:nvPicPr>
        <p:blipFill>
          <a:blip r:embed="rId4"/>
          <a:stretch>
            <a:fillRect/>
          </a:stretch>
        </p:blipFill>
        <p:spPr>
          <a:xfrm>
            <a:off x="8895453" y="1939871"/>
            <a:ext cx="2910436" cy="4572000"/>
          </a:xfrm>
          <a:prstGeom prst="rect">
            <a:avLst/>
          </a:prstGeom>
        </p:spPr>
      </p:pic>
    </p:spTree>
    <p:extLst>
      <p:ext uri="{BB962C8B-B14F-4D97-AF65-F5344CB8AC3E}">
        <p14:creationId xmlns:p14="http://schemas.microsoft.com/office/powerpoint/2010/main" val="2415591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2042B6-BC53-13C7-FEB2-78ABFFBBBDC3}"/>
              </a:ext>
            </a:extLst>
          </p:cNvPr>
          <p:cNvSpPr>
            <a:spLocks noGrp="1"/>
          </p:cNvSpPr>
          <p:nvPr>
            <p:ph type="title"/>
          </p:nvPr>
        </p:nvSpPr>
        <p:spPr>
          <a:xfrm>
            <a:off x="838200" y="570399"/>
            <a:ext cx="10515600" cy="1325563"/>
          </a:xfrm>
        </p:spPr>
        <p:txBody>
          <a:bodyPr>
            <a:normAutofit fontScale="90000"/>
          </a:bodyPr>
          <a:lstStyle/>
          <a:p>
            <a:pPr algn="ctr" fontAlgn="auto">
              <a:spcAft>
                <a:spcPts val="1200"/>
              </a:spcAft>
            </a:pPr>
            <a:r>
              <a:rPr lang="it-IT" sz="4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«Zone di contatto» in cui le specie si incontrano (</a:t>
            </a:r>
            <a:r>
              <a:rPr lang="it-IT" sz="4400"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When</a:t>
            </a:r>
            <a:r>
              <a:rPr lang="it-IT" sz="44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it-IT" sz="4400"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Species</a:t>
            </a:r>
            <a:r>
              <a:rPr lang="it-IT" sz="44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Meet</a:t>
            </a:r>
            <a:r>
              <a:rPr lang="it-IT" sz="4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2007) e collaborano.  </a:t>
            </a:r>
            <a:br>
              <a:rPr lang="it-IT" sz="4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it-IT" sz="4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Primo esempio</a:t>
            </a:r>
            <a:br>
              <a:rPr lang="it-IT" sz="4400" kern="100" dirty="0">
                <a:effectLst/>
                <a:latin typeface="Calibri" panose="020F0502020204030204" pitchFamily="34" charset="0"/>
                <a:ea typeface="Calibri" panose="020F0502020204030204" pitchFamily="34" charset="0"/>
                <a:cs typeface="Times New Roman" panose="02020603050405020304" pitchFamily="18" charset="0"/>
              </a:rPr>
            </a:br>
            <a:endParaRPr lang="it-IT" dirty="0"/>
          </a:p>
        </p:txBody>
      </p:sp>
      <p:pic>
        <p:nvPicPr>
          <p:cNvPr id="5" name="Segnaposto contenuto 4">
            <a:extLst>
              <a:ext uri="{FF2B5EF4-FFF2-40B4-BE49-F238E27FC236}">
                <a16:creationId xmlns:a16="http://schemas.microsoft.com/office/drawing/2014/main" id="{D869DF91-09D2-133F-E652-54F231120ED2}"/>
              </a:ext>
            </a:extLst>
          </p:cNvPr>
          <p:cNvPicPr>
            <a:picLocks noGrp="1" noChangeAspect="1"/>
          </p:cNvPicPr>
          <p:nvPr>
            <p:ph sz="half" idx="1"/>
          </p:nvPr>
        </p:nvPicPr>
        <p:blipFill>
          <a:blip r:embed="rId2"/>
          <a:stretch>
            <a:fillRect/>
          </a:stretch>
        </p:blipFill>
        <p:spPr>
          <a:xfrm>
            <a:off x="195935" y="1547937"/>
            <a:ext cx="2449694" cy="1836000"/>
          </a:xfrm>
          <a:prstGeom prst="rect">
            <a:avLst/>
          </a:prstGeom>
        </p:spPr>
      </p:pic>
      <p:sp>
        <p:nvSpPr>
          <p:cNvPr id="4" name="Segnaposto contenuto 3">
            <a:extLst>
              <a:ext uri="{FF2B5EF4-FFF2-40B4-BE49-F238E27FC236}">
                <a16:creationId xmlns:a16="http://schemas.microsoft.com/office/drawing/2014/main" id="{6303CF23-8B85-F319-70C2-DBC4BC7E396F}"/>
              </a:ext>
            </a:extLst>
          </p:cNvPr>
          <p:cNvSpPr>
            <a:spLocks noGrp="1"/>
          </p:cNvSpPr>
          <p:nvPr>
            <p:ph sz="half" idx="2"/>
          </p:nvPr>
        </p:nvSpPr>
        <p:spPr>
          <a:xfrm>
            <a:off x="5156719" y="1874126"/>
            <a:ext cx="7035281" cy="4761787"/>
          </a:xfrm>
        </p:spPr>
        <p:txBody>
          <a:bodyPr>
            <a:normAutofit fontScale="62500" lnSpcReduction="20000"/>
          </a:bodyPr>
          <a:lstStyle/>
          <a:p>
            <a:pPr algn="just" fontAlgn="auto">
              <a:spcAft>
                <a:spcPts val="1200"/>
              </a:spcAft>
              <a:buNone/>
            </a:pPr>
            <a:r>
              <a:rPr lang="it-IT"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Nel primo capitolo, </a:t>
            </a:r>
            <a:r>
              <a:rPr lang="it-IT" sz="28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Il gioco della matassa con le specie compagne</a:t>
            </a:r>
            <a:r>
              <a:rPr lang="it-IT"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it-IT"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Haraway</a:t>
            </a:r>
            <a:r>
              <a:rPr lang="it-IT"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analizza l’interazione tra esseri umani e piccioni, uccelli che probabilmente intrattennero «processi di co-addomesticamento con gli esseri umani per circa diecimila anni» (piccione selvatico occidentale). </a:t>
            </a:r>
            <a:r>
              <a:rPr lang="it-IT"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Haraway</a:t>
            </a:r>
            <a:r>
              <a:rPr lang="it-IT"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illustra alcune esperienze di “collaborazione” reciprocamente vantaggiose (ad es. monitoraggio della qualità dell’aria, identificazione da parte della Guardia Costiera ecc.), rese possibile dalle straordinarie capacità di movimento nell’aria e di riconoscimento di oggetti proprie dei piccioni. Non mancano implicazioni sociali. Scrive </a:t>
            </a:r>
            <a:r>
              <a:rPr lang="it-IT"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Haraway</a:t>
            </a:r>
            <a:r>
              <a:rPr lang="it-IT"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 proposito del coinvolgimento di scolaresche di quartieri poveri nella classificazione dei piccioni urbani: «Né i ragazzini né i piccioni sono “fauna selvatica” urbana; entrambi sono soggetti e oggetti civici che intra-agiscono. Ma non posso dimenticare il fatto che questi piccioni e questi bambini neri che vivono a Washington D.C. si portano dietro lo stigma di un’iconografia razzista americana che li vuole indisciplinati, sporchi, fuori posto, selvaggi. I bambini passano dal considerare i piccioni “ratti con le ali” al considerarli uccelli socievoli con una vita e una morte. I bambini subiscono una trasformazione: da disturbatori di volatili, e a volte anche vandali che ne abusano fisicamente, diventano osservatori astuti e solidali con esseri che non avevano ancora imparato a vedere e a rispettare. I bambini a scuola diventano responso-abili (</a:t>
            </a:r>
            <a:r>
              <a:rPr lang="it-IT" sz="2800"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response-able</a:t>
            </a:r>
            <a:r>
              <a:rPr lang="it-IT"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(41-42) </a:t>
            </a:r>
            <a:endParaRPr lang="it-IT" sz="2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pic>
        <p:nvPicPr>
          <p:cNvPr id="6" name="Immagine 5">
            <a:extLst>
              <a:ext uri="{FF2B5EF4-FFF2-40B4-BE49-F238E27FC236}">
                <a16:creationId xmlns:a16="http://schemas.microsoft.com/office/drawing/2014/main" id="{95A059A9-5D21-540D-4D68-257CFC06659A}"/>
              </a:ext>
            </a:extLst>
          </p:cNvPr>
          <p:cNvPicPr>
            <a:picLocks noChangeAspect="1"/>
          </p:cNvPicPr>
          <p:nvPr/>
        </p:nvPicPr>
        <p:blipFill>
          <a:blip r:embed="rId3"/>
          <a:stretch>
            <a:fillRect/>
          </a:stretch>
        </p:blipFill>
        <p:spPr>
          <a:xfrm>
            <a:off x="2739595" y="2663332"/>
            <a:ext cx="2520000" cy="1921500"/>
          </a:xfrm>
          <a:prstGeom prst="rect">
            <a:avLst/>
          </a:prstGeom>
        </p:spPr>
      </p:pic>
      <p:pic>
        <p:nvPicPr>
          <p:cNvPr id="7" name="Immagine 6">
            <a:extLst>
              <a:ext uri="{FF2B5EF4-FFF2-40B4-BE49-F238E27FC236}">
                <a16:creationId xmlns:a16="http://schemas.microsoft.com/office/drawing/2014/main" id="{AD91A0FA-963B-6C88-461D-61500B05C869}"/>
              </a:ext>
            </a:extLst>
          </p:cNvPr>
          <p:cNvPicPr>
            <a:picLocks noChangeAspect="1"/>
          </p:cNvPicPr>
          <p:nvPr/>
        </p:nvPicPr>
        <p:blipFill>
          <a:blip r:embed="rId4"/>
          <a:stretch>
            <a:fillRect/>
          </a:stretch>
        </p:blipFill>
        <p:spPr>
          <a:xfrm>
            <a:off x="662849" y="4871913"/>
            <a:ext cx="3136000" cy="1764000"/>
          </a:xfrm>
          <a:prstGeom prst="rect">
            <a:avLst/>
          </a:prstGeom>
        </p:spPr>
      </p:pic>
    </p:spTree>
    <p:extLst>
      <p:ext uri="{BB962C8B-B14F-4D97-AF65-F5344CB8AC3E}">
        <p14:creationId xmlns:p14="http://schemas.microsoft.com/office/powerpoint/2010/main" val="395572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43922D-0BFA-DD18-CEE4-6746B0332325}"/>
              </a:ext>
            </a:extLst>
          </p:cNvPr>
          <p:cNvSpPr>
            <a:spLocks noGrp="1"/>
          </p:cNvSpPr>
          <p:nvPr>
            <p:ph type="title"/>
          </p:nvPr>
        </p:nvSpPr>
        <p:spPr>
          <a:xfrm>
            <a:off x="838200" y="589059"/>
            <a:ext cx="10515600" cy="1325563"/>
          </a:xfrm>
        </p:spPr>
        <p:txBody>
          <a:bodyPr>
            <a:normAutofit fontScale="90000"/>
          </a:bodyPr>
          <a:lstStyle/>
          <a:p>
            <a:pPr algn="ctr"/>
            <a:r>
              <a:rPr lang="it-IT" dirty="0">
                <a:latin typeface="Times New Roman" panose="02020603050405020304" pitchFamily="18" charset="0"/>
                <a:cs typeface="Times New Roman" panose="02020603050405020304" pitchFamily="18" charset="0"/>
              </a:rPr>
              <a:t>Un secondo esempio: dalla cagnetta Cayenne a complesse questioni scientifiche, sociali, di genere,  bioetiche e sul trattamento degli animali</a:t>
            </a:r>
            <a:br>
              <a:rPr lang="it-IT" dirty="0"/>
            </a:br>
            <a:endParaRPr lang="it-IT" dirty="0"/>
          </a:p>
        </p:txBody>
      </p:sp>
      <p:sp>
        <p:nvSpPr>
          <p:cNvPr id="3" name="Segnaposto contenuto 2">
            <a:extLst>
              <a:ext uri="{FF2B5EF4-FFF2-40B4-BE49-F238E27FC236}">
                <a16:creationId xmlns:a16="http://schemas.microsoft.com/office/drawing/2014/main" id="{41975084-ED0D-FBFF-9B73-5D274E54A610}"/>
              </a:ext>
            </a:extLst>
          </p:cNvPr>
          <p:cNvSpPr>
            <a:spLocks noGrp="1"/>
          </p:cNvSpPr>
          <p:nvPr>
            <p:ph sz="half" idx="1"/>
          </p:nvPr>
        </p:nvSpPr>
        <p:spPr>
          <a:xfrm>
            <a:off x="591020" y="2012237"/>
            <a:ext cx="5181600" cy="4351338"/>
          </a:xfrm>
        </p:spPr>
        <p:txBody>
          <a:bodyPr>
            <a:normAutofit fontScale="70000" lnSpcReduction="20000"/>
          </a:bodyPr>
          <a:lstStyle/>
          <a:p>
            <a:pPr algn="just" fontAlgn="auto">
              <a:spcAft>
                <a:spcPts val="1200"/>
              </a:spcAft>
              <a:buNone/>
            </a:pPr>
            <a:r>
              <a:rPr lang="it-IT"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Nel quinto capitolo, </a:t>
            </a:r>
            <a:r>
              <a:rPr lang="it-IT" sz="28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Ricolme di urina</a:t>
            </a:r>
            <a:r>
              <a:rPr lang="it-IT"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it-IT"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Haraway</a:t>
            </a:r>
            <a:r>
              <a:rPr lang="it-IT"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prende le mosse da un circostanza familiare a prima vista di scarsa rilevanza: la decisione di somministrare alla cagnetta Cayenne una preparazione  galenica a base di </a:t>
            </a:r>
            <a:r>
              <a:rPr lang="it-IT" sz="2800"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dietistilbetrolo</a:t>
            </a:r>
            <a:r>
              <a:rPr lang="it-IT"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(DES), per curarne l’incontinenza urinaria. Da qui inizia un’analisi per ricostruire la storia complessa e drammatica del farmaco. Emergono questioni quali la sessualità femminile e la gravidanza, il cancro e gli effetti cancerogeni di determinati farmaci, gli interessi economici coinvolti nella loro produzione, la loro somministrazione indiscriminata agli animali per accelerarne la loro crescita, lo sfruttamento di donne e in seguito soprattutto di cavalle incinte, allevate in condizioni di grave restrizione, per ottenere le sostanze necessarie alla produzione del farmaco.  (Quasi) tutto è connesso!</a:t>
            </a:r>
            <a:endParaRPr lang="it-IT" sz="2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pic>
        <p:nvPicPr>
          <p:cNvPr id="2050" name="Picture 2" descr="Premarin HRT | Fast, Discreet UK Delivery">
            <a:extLst>
              <a:ext uri="{FF2B5EF4-FFF2-40B4-BE49-F238E27FC236}">
                <a16:creationId xmlns:a16="http://schemas.microsoft.com/office/drawing/2014/main" id="{FAD37A8F-4DCE-3B72-9EB7-A8689B7BB69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419381" y="2127369"/>
            <a:ext cx="2088000" cy="208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ie Andersartigkeit entsteht | hpd">
            <a:extLst>
              <a:ext uri="{FF2B5EF4-FFF2-40B4-BE49-F238E27FC236}">
                <a16:creationId xmlns:a16="http://schemas.microsoft.com/office/drawing/2014/main" id="{717785AC-090E-7AAF-BADC-809F8345E7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5431" y="2012237"/>
            <a:ext cx="3133895" cy="2088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esundheit fördern - indigene Frauen stärken | AWO International e.V.">
            <a:extLst>
              <a:ext uri="{FF2B5EF4-FFF2-40B4-BE49-F238E27FC236}">
                <a16:creationId xmlns:a16="http://schemas.microsoft.com/office/drawing/2014/main" id="{F6A2E7CF-004F-890D-D467-E8482B2441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7293" y="4416103"/>
            <a:ext cx="2448000" cy="1836000"/>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956908CD-0D7F-C9C3-FCD8-8902F11CAE98}"/>
              </a:ext>
            </a:extLst>
          </p:cNvPr>
          <p:cNvPicPr>
            <a:picLocks noChangeAspect="1"/>
          </p:cNvPicPr>
          <p:nvPr/>
        </p:nvPicPr>
        <p:blipFill>
          <a:blip r:embed="rId5"/>
          <a:stretch>
            <a:fillRect/>
          </a:stretch>
        </p:blipFill>
        <p:spPr>
          <a:xfrm>
            <a:off x="6096004" y="4632103"/>
            <a:ext cx="3087905" cy="1404000"/>
          </a:xfrm>
          <a:prstGeom prst="rect">
            <a:avLst/>
          </a:prstGeom>
        </p:spPr>
      </p:pic>
    </p:spTree>
    <p:extLst>
      <p:ext uri="{BB962C8B-B14F-4D97-AF65-F5344CB8AC3E}">
        <p14:creationId xmlns:p14="http://schemas.microsoft.com/office/powerpoint/2010/main" val="1256080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7A9CA2-DA13-45B2-6775-2DF7BC2D6A4B}"/>
              </a:ext>
            </a:extLst>
          </p:cNvPr>
          <p:cNvSpPr>
            <a:spLocks noGrp="1"/>
          </p:cNvSpPr>
          <p:nvPr>
            <p:ph type="title"/>
          </p:nvPr>
        </p:nvSpPr>
        <p:spPr>
          <a:xfrm>
            <a:off x="989029" y="279301"/>
            <a:ext cx="10515600" cy="1325563"/>
          </a:xfrm>
        </p:spPr>
        <p:txBody>
          <a:bodyPr>
            <a:normAutofit fontScale="90000"/>
          </a:bodyPr>
          <a:lstStyle/>
          <a:p>
            <a:pPr algn="ctr"/>
            <a:r>
              <a:rPr lang="it-IT" dirty="0">
                <a:latin typeface="Times New Roman" panose="02020603050405020304" pitchFamily="18" charset="0"/>
                <a:cs typeface="Times New Roman" panose="02020603050405020304" pitchFamily="18" charset="0"/>
              </a:rPr>
              <a:t>Connessioni ‘‘spirituali’’?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La rivalutazione dell’ «animismo»</a:t>
            </a:r>
            <a:br>
              <a:rPr lang="it-IT" dirty="0">
                <a:latin typeface="Times New Roman" panose="02020603050405020304" pitchFamily="18" charset="0"/>
                <a:cs typeface="Times New Roman" panose="02020603050405020304" pitchFamily="18" charset="0"/>
              </a:rPr>
            </a:br>
            <a:endParaRPr lang="it-IT" dirty="0">
              <a:latin typeface="Times New Roman" panose="02020603050405020304" pitchFamily="18" charset="0"/>
              <a:cs typeface="Times New Roman" panose="02020603050405020304" pitchFamily="18" charset="0"/>
            </a:endParaRPr>
          </a:p>
        </p:txBody>
      </p:sp>
      <p:pic>
        <p:nvPicPr>
          <p:cNvPr id="5" name="Segnaposto contenuto 4">
            <a:extLst>
              <a:ext uri="{FF2B5EF4-FFF2-40B4-BE49-F238E27FC236}">
                <a16:creationId xmlns:a16="http://schemas.microsoft.com/office/drawing/2014/main" id="{69FD1B43-F33D-E6FD-4556-6989DC6F97B1}"/>
              </a:ext>
            </a:extLst>
          </p:cNvPr>
          <p:cNvPicPr>
            <a:picLocks noGrp="1" noChangeAspect="1"/>
          </p:cNvPicPr>
          <p:nvPr>
            <p:ph sz="half" idx="1"/>
          </p:nvPr>
        </p:nvPicPr>
        <p:blipFill>
          <a:blip r:embed="rId2"/>
          <a:stretch>
            <a:fillRect/>
          </a:stretch>
        </p:blipFill>
        <p:spPr>
          <a:xfrm>
            <a:off x="1983165" y="1541608"/>
            <a:ext cx="2484000" cy="2484000"/>
          </a:xfrm>
          <a:prstGeom prst="rect">
            <a:avLst/>
          </a:prstGeom>
        </p:spPr>
      </p:pic>
      <p:sp>
        <p:nvSpPr>
          <p:cNvPr id="4" name="Segnaposto contenuto 3">
            <a:extLst>
              <a:ext uri="{FF2B5EF4-FFF2-40B4-BE49-F238E27FC236}">
                <a16:creationId xmlns:a16="http://schemas.microsoft.com/office/drawing/2014/main" id="{00FA16C8-EDA5-8FEA-EE11-9225DB59EAE6}"/>
              </a:ext>
            </a:extLst>
          </p:cNvPr>
          <p:cNvSpPr>
            <a:spLocks noGrp="1"/>
          </p:cNvSpPr>
          <p:nvPr>
            <p:ph sz="half" idx="2"/>
          </p:nvPr>
        </p:nvSpPr>
        <p:spPr>
          <a:xfrm>
            <a:off x="5747657" y="1604864"/>
            <a:ext cx="6242179" cy="5038531"/>
          </a:xfrm>
        </p:spPr>
        <p:txBody>
          <a:bodyPr>
            <a:normAutofit fontScale="62500" lnSpcReduction="20000"/>
          </a:bodyPr>
          <a:lstStyle/>
          <a:p>
            <a:pPr algn="just" fontAlgn="auto">
              <a:spcAft>
                <a:spcPts val="1200"/>
              </a:spcAft>
              <a:buNone/>
            </a:pPr>
            <a:r>
              <a:rPr lang="it-IT"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Per quanto lontana dal cristianesimo, a cui attribuisce gravi responsabilità storiche (sostegno al patriarcato, connivenza con il dominio coloniale e razziale, “feroce guerra” alle credenze native radicate nella simbiosi con la natura ecc.), </a:t>
            </a:r>
            <a:r>
              <a:rPr lang="it-IT"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Haraway</a:t>
            </a:r>
            <a:r>
              <a:rPr lang="it-IT"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prende non meno le distanze dalla visione “moderna”, razionalista e “laica” della realtà. Con l’antropologo brasiliano Eduardo </a:t>
            </a:r>
            <a:r>
              <a:rPr lang="it-IT"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Viveiros</a:t>
            </a:r>
            <a:r>
              <a:rPr lang="it-IT"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de Castro, </a:t>
            </a:r>
            <a:r>
              <a:rPr lang="it-IT"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Haraway</a:t>
            </a:r>
            <a:r>
              <a:rPr lang="it-IT"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è del parere che «l’animismo è l’unica versione sensata del materialismo”, nel senso che è un grave </a:t>
            </a:r>
            <a:r>
              <a:rPr lang="it-IT" sz="28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errore dualista</a:t>
            </a:r>
            <a:r>
              <a:rPr lang="it-IT"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“cartesiano” </a:t>
            </a:r>
            <a:r>
              <a:rPr lang="it-IT" sz="28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restringere la soggettività ai soli esseri umani</a:t>
            </a:r>
            <a:r>
              <a:rPr lang="it-IT"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it-IT"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fontAlgn="auto">
              <a:spcAft>
                <a:spcPts val="1200"/>
              </a:spcAft>
              <a:buNone/>
            </a:pPr>
            <a:r>
              <a:rPr lang="it-IT"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In questa prospettiva </a:t>
            </a:r>
            <a:r>
              <a:rPr lang="it-IT"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Haraway</a:t>
            </a:r>
            <a:r>
              <a:rPr lang="it-IT"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senza cessare di dichiararsi «materialista», conia anche il termine </a:t>
            </a:r>
            <a:r>
              <a:rPr lang="it-IT" sz="28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sinanimagenesi</a:t>
            </a:r>
            <a:r>
              <a:rPr lang="it-IT"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all’interno della simbiosi con le creature non umane sorge e viene per così dire </a:t>
            </a:r>
            <a:r>
              <a:rPr lang="it-IT" sz="28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creata </a:t>
            </a:r>
            <a:r>
              <a:rPr lang="it-IT"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una relazione “spirituale” di scambio, comunicazione, reciprocità. Questo rapporto non cessa, in un certo senso,  neanche con la morte: ampio spazio è dato al ruolo del </a:t>
            </a:r>
            <a:r>
              <a:rPr lang="it-IT" sz="28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lutto</a:t>
            </a:r>
            <a:r>
              <a:rPr lang="it-IT"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per le persone, le creature non umane e le specie estinte, la cui memoria – affidata agli «Araldi dei morti» (si veda l’utopico capitolo 6 che conclude il libro) – le rende in un certo senso presenti e </a:t>
            </a:r>
            <a:r>
              <a:rPr lang="it-IT" sz="28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attive </a:t>
            </a:r>
            <a:r>
              <a:rPr lang="it-IT"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nella costruzione di una comunità che trascende le barriere della specie e delle generazioni che si susseguono.  </a:t>
            </a:r>
            <a:endParaRPr lang="it-IT" sz="2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pic>
        <p:nvPicPr>
          <p:cNvPr id="6" name="Immagine 5">
            <a:extLst>
              <a:ext uri="{FF2B5EF4-FFF2-40B4-BE49-F238E27FC236}">
                <a16:creationId xmlns:a16="http://schemas.microsoft.com/office/drawing/2014/main" id="{F2F605CC-4CEF-0D9E-9A45-819BD83ADDE6}"/>
              </a:ext>
            </a:extLst>
          </p:cNvPr>
          <p:cNvPicPr>
            <a:picLocks noChangeAspect="1"/>
          </p:cNvPicPr>
          <p:nvPr/>
        </p:nvPicPr>
        <p:blipFill>
          <a:blip r:embed="rId3"/>
          <a:stretch>
            <a:fillRect/>
          </a:stretch>
        </p:blipFill>
        <p:spPr>
          <a:xfrm>
            <a:off x="1389165" y="4167041"/>
            <a:ext cx="3672000" cy="2448000"/>
          </a:xfrm>
          <a:prstGeom prst="rect">
            <a:avLst/>
          </a:prstGeom>
        </p:spPr>
      </p:pic>
    </p:spTree>
    <p:extLst>
      <p:ext uri="{BB962C8B-B14F-4D97-AF65-F5344CB8AC3E}">
        <p14:creationId xmlns:p14="http://schemas.microsoft.com/office/powerpoint/2010/main" val="1485767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423C06-F471-03BC-AF57-3331BDE6E7EB}"/>
              </a:ext>
            </a:extLst>
          </p:cNvPr>
          <p:cNvSpPr>
            <a:spLocks noGrp="1"/>
          </p:cNvSpPr>
          <p:nvPr>
            <p:ph type="title"/>
          </p:nvPr>
        </p:nvSpPr>
        <p:spPr>
          <a:xfrm>
            <a:off x="638184" y="414225"/>
            <a:ext cx="11459548" cy="1361038"/>
          </a:xfrm>
        </p:spPr>
        <p:txBody>
          <a:bodyPr>
            <a:normAutofit/>
          </a:bodyPr>
          <a:lstStyle/>
          <a:p>
            <a:pPr algn="ctr"/>
            <a:r>
              <a:rPr lang="it-IT" dirty="0">
                <a:latin typeface="Times New Roman" panose="02020603050405020304" pitchFamily="18" charset="0"/>
                <a:cs typeface="Times New Roman" panose="02020603050405020304" pitchFamily="18" charset="0"/>
              </a:rPr>
              <a:t>Generazione, parentela, questione demografica</a:t>
            </a:r>
            <a:br>
              <a:rPr lang="it-IT" dirty="0">
                <a:latin typeface="Times New Roman" panose="02020603050405020304" pitchFamily="18" charset="0"/>
                <a:cs typeface="Times New Roman" panose="02020603050405020304" pitchFamily="18" charset="0"/>
              </a:rPr>
            </a:br>
            <a:r>
              <a:rPr lang="it-IT" i="1" dirty="0">
                <a:latin typeface="Times New Roman" panose="02020603050405020304" pitchFamily="18" charset="0"/>
                <a:cs typeface="Times New Roman" panose="02020603050405020304" pitchFamily="18" charset="0"/>
              </a:rPr>
              <a:t>Make </a:t>
            </a:r>
            <a:r>
              <a:rPr lang="it-IT" i="1" dirty="0" err="1">
                <a:latin typeface="Times New Roman" panose="02020603050405020304" pitchFamily="18" charset="0"/>
                <a:cs typeface="Times New Roman" panose="02020603050405020304" pitchFamily="18" charset="0"/>
              </a:rPr>
              <a:t>kin</a:t>
            </a:r>
            <a:r>
              <a:rPr lang="it-IT" i="1"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not</a:t>
            </a:r>
            <a:r>
              <a:rPr lang="it-IT" i="1" dirty="0">
                <a:latin typeface="Times New Roman" panose="02020603050405020304" pitchFamily="18" charset="0"/>
                <a:cs typeface="Times New Roman" panose="02020603050405020304" pitchFamily="18" charset="0"/>
              </a:rPr>
              <a:t> babies</a:t>
            </a:r>
            <a:r>
              <a:rPr lang="it-IT" dirty="0">
                <a:latin typeface="Times New Roman" panose="02020603050405020304" pitchFamily="18" charset="0"/>
                <a:cs typeface="Times New Roman" panose="02020603050405020304" pitchFamily="18" charset="0"/>
              </a:rPr>
              <a:t>? </a:t>
            </a:r>
          </a:p>
        </p:txBody>
      </p:sp>
      <p:sp>
        <p:nvSpPr>
          <p:cNvPr id="3" name="Segnaposto contenuto 2">
            <a:extLst>
              <a:ext uri="{FF2B5EF4-FFF2-40B4-BE49-F238E27FC236}">
                <a16:creationId xmlns:a16="http://schemas.microsoft.com/office/drawing/2014/main" id="{E6807585-0873-8D41-3C2E-2F09657EAFAA}"/>
              </a:ext>
            </a:extLst>
          </p:cNvPr>
          <p:cNvSpPr>
            <a:spLocks noGrp="1"/>
          </p:cNvSpPr>
          <p:nvPr>
            <p:ph sz="half" idx="1"/>
          </p:nvPr>
        </p:nvSpPr>
        <p:spPr>
          <a:xfrm>
            <a:off x="289248" y="1775263"/>
            <a:ext cx="6997671" cy="4717612"/>
          </a:xfrm>
        </p:spPr>
        <p:txBody>
          <a:bodyPr>
            <a:normAutofit fontScale="62500" lnSpcReduction="20000"/>
          </a:bodyPr>
          <a:lstStyle/>
          <a:p>
            <a:pPr algn="just" fontAlgn="auto">
              <a:spcAft>
                <a:spcPts val="1200"/>
              </a:spcAft>
              <a:buNone/>
            </a:pPr>
            <a:r>
              <a:rPr lang="it-IT"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Da una parte,  </a:t>
            </a:r>
            <a:r>
              <a:rPr lang="it-IT"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Haraway</a:t>
            </a:r>
            <a:r>
              <a:rPr lang="it-IT"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denuncia con forza le politiche demografiche sia </a:t>
            </a:r>
            <a:r>
              <a:rPr lang="it-IT" sz="28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imposte </a:t>
            </a:r>
            <a:r>
              <a:rPr lang="it-IT"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in modo coercitivo da stati autoritari (come la Cina), sia praticate nei paesi più poveri sotto l’influenza di interessi economici occidentali. Denuncia in queste campagne il razzismo e il sessismo talora sottesi alla colpevolizzazione della fertilità delle donne non occidentali. D’altra parte, sostiene la necessità di fare seriamente i conti con le gravi questioni poste dalla crescita demografica (la stabilizzazione della popolazione mondiale è attesa nel 2100 </a:t>
            </a:r>
            <a:r>
              <a:rPr lang="it-IT"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quota a 11 miliardi ), causa di </a:t>
            </a:r>
            <a:r>
              <a:rPr lang="it-IT"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pressione sull’ambiente e di conflitti per le risorse. </a:t>
            </a:r>
            <a:endParaRPr lang="it-IT"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buNone/>
            </a:pPr>
            <a:r>
              <a:rPr lang="it-IT" sz="2800" dirty="0">
                <a:effectLst/>
                <a:latin typeface="Times New Roman" panose="02020603050405020304" pitchFamily="18" charset="0"/>
                <a:ea typeface="Times New Roman" panose="02020603050405020304" pitchFamily="18" charset="0"/>
              </a:rPr>
              <a:t>    Propone una strategia di “defamiliarizzazione” della parentela (</a:t>
            </a:r>
            <a:r>
              <a:rPr lang="it-IT" sz="2800" i="1" dirty="0" err="1">
                <a:effectLst/>
                <a:latin typeface="Times New Roman" panose="02020603050405020304" pitchFamily="18" charset="0"/>
                <a:ea typeface="Times New Roman" panose="02020603050405020304" pitchFamily="18" charset="0"/>
              </a:rPr>
              <a:t>kinship</a:t>
            </a:r>
            <a:r>
              <a:rPr lang="it-IT" sz="2800" dirty="0">
                <a:effectLst/>
                <a:latin typeface="Times New Roman" panose="02020603050405020304" pitchFamily="18" charset="0"/>
                <a:ea typeface="Times New Roman" panose="02020603050405020304" pitchFamily="18" charset="0"/>
              </a:rPr>
              <a:t>), intesa come disarticolazione del suo legame necessario con la riproduzione biologica eterosessuale e, al contempo,  come apertura a forme diversificate di affinità, affetto, solidarietà e cura tra umani e non umani.</a:t>
            </a:r>
          </a:p>
          <a:p>
            <a:pPr algn="just">
              <a:buNone/>
            </a:pPr>
            <a:r>
              <a:rPr lang="it-IT" sz="2800" dirty="0">
                <a:effectLst/>
                <a:latin typeface="Times New Roman" panose="02020603050405020304" pitchFamily="18" charset="0"/>
                <a:ea typeface="Times New Roman" panose="02020603050405020304" pitchFamily="18" charset="0"/>
              </a:rPr>
              <a:t>    Lo slogan “</a:t>
            </a:r>
            <a:r>
              <a:rPr lang="it-IT" sz="2800" i="1" dirty="0">
                <a:effectLst/>
                <a:latin typeface="Times New Roman" panose="02020603050405020304" pitchFamily="18" charset="0"/>
                <a:ea typeface="Times New Roman" panose="02020603050405020304" pitchFamily="18" charset="0"/>
              </a:rPr>
              <a:t>make </a:t>
            </a:r>
            <a:r>
              <a:rPr lang="it-IT" sz="2800" i="1" dirty="0" err="1">
                <a:effectLst/>
                <a:latin typeface="Times New Roman" panose="02020603050405020304" pitchFamily="18" charset="0"/>
                <a:ea typeface="Times New Roman" panose="02020603050405020304" pitchFamily="18" charset="0"/>
              </a:rPr>
              <a:t>kin</a:t>
            </a:r>
            <a:r>
              <a:rPr lang="it-IT" sz="2800" i="1" dirty="0">
                <a:effectLst/>
                <a:latin typeface="Times New Roman" panose="02020603050405020304" pitchFamily="18" charset="0"/>
                <a:ea typeface="Times New Roman" panose="02020603050405020304" pitchFamily="18" charset="0"/>
              </a:rPr>
              <a:t>, </a:t>
            </a:r>
            <a:r>
              <a:rPr lang="it-IT" sz="2800" i="1" dirty="0" err="1">
                <a:effectLst/>
                <a:latin typeface="Times New Roman" panose="02020603050405020304" pitchFamily="18" charset="0"/>
                <a:ea typeface="Times New Roman" panose="02020603050405020304" pitchFamily="18" charset="0"/>
              </a:rPr>
              <a:t>not</a:t>
            </a:r>
            <a:r>
              <a:rPr lang="it-IT" sz="2800" i="1" dirty="0">
                <a:effectLst/>
                <a:latin typeface="Times New Roman" panose="02020603050405020304" pitchFamily="18" charset="0"/>
                <a:ea typeface="Times New Roman" panose="02020603050405020304" pitchFamily="18" charset="0"/>
              </a:rPr>
              <a:t> babies</a:t>
            </a:r>
            <a:r>
              <a:rPr lang="it-IT" sz="2800" dirty="0">
                <a:effectLst/>
                <a:latin typeface="Times New Roman" panose="02020603050405020304" pitchFamily="18" charset="0"/>
                <a:ea typeface="Times New Roman" panose="02020603050405020304" pitchFamily="18" charset="0"/>
              </a:rPr>
              <a:t>” sintetizza questa posizione, sviluppata anche attraverso la “fabulazione speculativa” delle </a:t>
            </a:r>
            <a:r>
              <a:rPr lang="it-IT" sz="2800" i="1" dirty="0">
                <a:effectLst/>
                <a:latin typeface="Times New Roman" panose="02020603050405020304" pitchFamily="18" charset="0"/>
                <a:ea typeface="Times New Roman" panose="02020603050405020304" pitchFamily="18" charset="0"/>
              </a:rPr>
              <a:t>Camille Stories</a:t>
            </a:r>
            <a:r>
              <a:rPr lang="it-IT" sz="2800" i="0" dirty="0">
                <a:effectLst/>
                <a:latin typeface="Times New Roman" panose="02020603050405020304" pitchFamily="18" charset="0"/>
                <a:ea typeface="Times New Roman" panose="02020603050405020304" pitchFamily="18" charset="0"/>
              </a:rPr>
              <a:t> (ultimo capitolo del volume)</a:t>
            </a:r>
            <a:r>
              <a:rPr lang="it-IT" i="0" dirty="0">
                <a:latin typeface="Times New Roman" panose="02020603050405020304" pitchFamily="18" charset="0"/>
                <a:ea typeface="Times New Roman" panose="02020603050405020304" pitchFamily="18" charset="0"/>
              </a:rPr>
              <a:t>. Qui </a:t>
            </a:r>
            <a:r>
              <a:rPr lang="it-IT" sz="2800" dirty="0">
                <a:effectLst/>
                <a:latin typeface="Times New Roman" panose="02020603050405020304" pitchFamily="18" charset="0"/>
                <a:ea typeface="Times New Roman" panose="02020603050405020304" pitchFamily="18" charset="0"/>
              </a:rPr>
              <a:t> si immagina uno scenario di lungo periodo in cui la popolazione umana si riduce progressivamente a qualche miliardo di individui, mentre proliferano reti </a:t>
            </a:r>
            <a:r>
              <a:rPr lang="it-IT" sz="2800" dirty="0" err="1">
                <a:effectLst/>
                <a:latin typeface="Times New Roman" panose="02020603050405020304" pitchFamily="18" charset="0"/>
                <a:ea typeface="Times New Roman" panose="02020603050405020304" pitchFamily="18" charset="0"/>
              </a:rPr>
              <a:t>multispecie</a:t>
            </a:r>
            <a:r>
              <a:rPr lang="it-IT" sz="2800" dirty="0">
                <a:effectLst/>
                <a:latin typeface="Times New Roman" panose="02020603050405020304" pitchFamily="18" charset="0"/>
                <a:ea typeface="Times New Roman" panose="02020603050405020304" pitchFamily="18" charset="0"/>
              </a:rPr>
              <a:t> di relazione, responsabilità e simbiosi tra viventi.</a:t>
            </a:r>
          </a:p>
          <a:p>
            <a:endParaRPr lang="it-IT" dirty="0"/>
          </a:p>
        </p:txBody>
      </p:sp>
      <p:pic>
        <p:nvPicPr>
          <p:cNvPr id="5" name="Segnaposto contenuto 4">
            <a:extLst>
              <a:ext uri="{FF2B5EF4-FFF2-40B4-BE49-F238E27FC236}">
                <a16:creationId xmlns:a16="http://schemas.microsoft.com/office/drawing/2014/main" id="{9499CD11-7B8A-B967-646B-F11730884B7A}"/>
              </a:ext>
            </a:extLst>
          </p:cNvPr>
          <p:cNvPicPr>
            <a:picLocks noGrp="1" noChangeAspect="1"/>
          </p:cNvPicPr>
          <p:nvPr>
            <p:ph sz="half" idx="2"/>
          </p:nvPr>
        </p:nvPicPr>
        <p:blipFill>
          <a:blip r:embed="rId2"/>
          <a:stretch>
            <a:fillRect/>
          </a:stretch>
        </p:blipFill>
        <p:spPr>
          <a:xfrm>
            <a:off x="8372669" y="1859631"/>
            <a:ext cx="2540924" cy="1728000"/>
          </a:xfrm>
          <a:prstGeom prst="rect">
            <a:avLst/>
          </a:prstGeom>
        </p:spPr>
      </p:pic>
      <p:pic>
        <p:nvPicPr>
          <p:cNvPr id="6" name="Immagine 5">
            <a:extLst>
              <a:ext uri="{FF2B5EF4-FFF2-40B4-BE49-F238E27FC236}">
                <a16:creationId xmlns:a16="http://schemas.microsoft.com/office/drawing/2014/main" id="{62193DF5-B157-DE2C-A8B5-204F8EC03C04}"/>
              </a:ext>
            </a:extLst>
          </p:cNvPr>
          <p:cNvPicPr>
            <a:picLocks noChangeAspect="1"/>
          </p:cNvPicPr>
          <p:nvPr/>
        </p:nvPicPr>
        <p:blipFill>
          <a:blip r:embed="rId3"/>
          <a:stretch>
            <a:fillRect/>
          </a:stretch>
        </p:blipFill>
        <p:spPr>
          <a:xfrm>
            <a:off x="7399465" y="3721099"/>
            <a:ext cx="1647825" cy="2771775"/>
          </a:xfrm>
          <a:prstGeom prst="rect">
            <a:avLst/>
          </a:prstGeom>
        </p:spPr>
      </p:pic>
      <p:pic>
        <p:nvPicPr>
          <p:cNvPr id="7" name="Immagine 6">
            <a:extLst>
              <a:ext uri="{FF2B5EF4-FFF2-40B4-BE49-F238E27FC236}">
                <a16:creationId xmlns:a16="http://schemas.microsoft.com/office/drawing/2014/main" id="{981203A4-235E-E7E2-E84B-E4D8C2D9B99D}"/>
              </a:ext>
            </a:extLst>
          </p:cNvPr>
          <p:cNvPicPr>
            <a:picLocks noChangeAspect="1"/>
          </p:cNvPicPr>
          <p:nvPr/>
        </p:nvPicPr>
        <p:blipFill>
          <a:blip r:embed="rId4"/>
          <a:stretch>
            <a:fillRect/>
          </a:stretch>
        </p:blipFill>
        <p:spPr>
          <a:xfrm>
            <a:off x="9831066" y="3864987"/>
            <a:ext cx="1660934" cy="2484000"/>
          </a:xfrm>
          <a:prstGeom prst="rect">
            <a:avLst/>
          </a:prstGeom>
        </p:spPr>
      </p:pic>
    </p:spTree>
    <p:extLst>
      <p:ext uri="{BB962C8B-B14F-4D97-AF65-F5344CB8AC3E}">
        <p14:creationId xmlns:p14="http://schemas.microsoft.com/office/powerpoint/2010/main" val="1378634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ED993A-D87A-9E13-913C-1F6BD3F9D2DD}"/>
              </a:ext>
            </a:extLst>
          </p:cNvPr>
          <p:cNvSpPr>
            <a:spLocks noGrp="1"/>
          </p:cNvSpPr>
          <p:nvPr>
            <p:ph type="title"/>
          </p:nvPr>
        </p:nvSpPr>
        <p:spPr>
          <a:xfrm>
            <a:off x="838199" y="365125"/>
            <a:ext cx="10937033" cy="1325563"/>
          </a:xfrm>
        </p:spPr>
        <p:txBody>
          <a:bodyPr/>
          <a:lstStyle/>
          <a:p>
            <a:pPr algn="ctr"/>
            <a:r>
              <a:rPr lang="it-IT" dirty="0">
                <a:latin typeface="Times New Roman" panose="02020603050405020304" pitchFamily="18" charset="0"/>
                <a:cs typeface="Times New Roman" panose="02020603050405020304" pitchFamily="18" charset="0"/>
              </a:rPr>
              <a:t>Un messaggio ‘‘</a:t>
            </a:r>
            <a:r>
              <a:rPr lang="it-IT" dirty="0" err="1">
                <a:latin typeface="Times New Roman" panose="02020603050405020304" pitchFamily="18" charset="0"/>
                <a:cs typeface="Times New Roman" panose="02020603050405020304" pitchFamily="18" charset="0"/>
              </a:rPr>
              <a:t>ecologico’’dai</a:t>
            </a:r>
            <a:r>
              <a:rPr lang="it-IT" dirty="0">
                <a:latin typeface="Times New Roman" panose="02020603050405020304" pitchFamily="18" charset="0"/>
                <a:cs typeface="Times New Roman" panose="02020603050405020304" pitchFamily="18" charset="0"/>
              </a:rPr>
              <a:t> nativi americani: ripristinare la </a:t>
            </a:r>
            <a:r>
              <a:rPr lang="it-IT" i="1" dirty="0" err="1">
                <a:latin typeface="Times New Roman" panose="02020603050405020304" pitchFamily="18" charset="0"/>
                <a:cs typeface="Times New Roman" panose="02020603050405020304" pitchFamily="18" charset="0"/>
              </a:rPr>
              <a:t>hózhó</a:t>
            </a:r>
            <a:r>
              <a:rPr lang="it-IT" i="1" dirty="0">
                <a:latin typeface="Times New Roman" panose="02020603050405020304" pitchFamily="18" charset="0"/>
                <a:cs typeface="Times New Roman" panose="02020603050405020304" pitchFamily="18" charset="0"/>
              </a:rPr>
              <a:t> </a:t>
            </a:r>
          </a:p>
        </p:txBody>
      </p:sp>
      <p:sp>
        <p:nvSpPr>
          <p:cNvPr id="3" name="Segnaposto contenuto 2">
            <a:extLst>
              <a:ext uri="{FF2B5EF4-FFF2-40B4-BE49-F238E27FC236}">
                <a16:creationId xmlns:a16="http://schemas.microsoft.com/office/drawing/2014/main" id="{BA917C45-C0FF-86BB-3478-5D10C152B2F9}"/>
              </a:ext>
            </a:extLst>
          </p:cNvPr>
          <p:cNvSpPr>
            <a:spLocks noGrp="1"/>
          </p:cNvSpPr>
          <p:nvPr>
            <p:ph sz="half" idx="1"/>
          </p:nvPr>
        </p:nvSpPr>
        <p:spPr/>
        <p:txBody>
          <a:bodyPr>
            <a:normAutofit fontScale="62500" lnSpcReduction="20000"/>
          </a:bodyPr>
          <a:lstStyle/>
          <a:p>
            <a:pPr marL="0" indent="0" algn="just">
              <a:buNone/>
            </a:pPr>
            <a:r>
              <a:rPr lang="it-IT" dirty="0">
                <a:latin typeface="Times New Roman" panose="02020603050405020304" pitchFamily="18" charset="0"/>
                <a:cs typeface="Times New Roman" panose="02020603050405020304" pitchFamily="18" charset="0"/>
              </a:rPr>
              <a:t>«Un ritornello tratto dalle preghiere navajo si accompagna spesso al lavoro di chi tesse la lana: ‘‘Con me c’è bellezza’’ (</a:t>
            </a:r>
            <a:r>
              <a:rPr lang="it-IT" i="1" dirty="0" err="1">
                <a:latin typeface="Times New Roman" panose="02020603050405020304" pitchFamily="18" charset="0"/>
                <a:cs typeface="Times New Roman" panose="02020603050405020304" pitchFamily="18" charset="0"/>
              </a:rPr>
              <a:t>shil</a:t>
            </a:r>
            <a:r>
              <a:rPr lang="it-IT" i="1"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hózhó</a:t>
            </a:r>
            <a:r>
              <a:rPr lang="it-IT" dirty="0">
                <a:latin typeface="Times New Roman" panose="02020603050405020304" pitchFamily="18" charset="0"/>
                <a:cs typeface="Times New Roman" panose="02020603050405020304" pitchFamily="18" charset="0"/>
              </a:rPr>
              <a:t>), ‘‘dentro di me c’è la bellezza’’ (</a:t>
            </a:r>
            <a:r>
              <a:rPr lang="it-IT" i="1" dirty="0" err="1">
                <a:latin typeface="Times New Roman" panose="02020603050405020304" pitchFamily="18" charset="0"/>
                <a:cs typeface="Times New Roman" panose="02020603050405020304" pitchFamily="18" charset="0"/>
              </a:rPr>
              <a:t>shii</a:t>
            </a:r>
            <a:r>
              <a:rPr lang="it-IT" i="1"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hózhó</a:t>
            </a:r>
            <a:r>
              <a:rPr lang="it-IT" dirty="0">
                <a:latin typeface="Times New Roman" panose="02020603050405020304" pitchFamily="18" charset="0"/>
                <a:cs typeface="Times New Roman" panose="02020603050405020304" pitchFamily="18" charset="0"/>
              </a:rPr>
              <a:t>), ‘‘da me si irradia la bellezza’’ (</a:t>
            </a:r>
            <a:r>
              <a:rPr lang="it-IT" i="1" dirty="0" err="1">
                <a:latin typeface="Times New Roman" panose="02020603050405020304" pitchFamily="18" charset="0"/>
                <a:cs typeface="Times New Roman" panose="02020603050405020304" pitchFamily="18" charset="0"/>
              </a:rPr>
              <a:t>shits</a:t>
            </a:r>
            <a:r>
              <a:rPr lang="it-IT" i="1"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áá</a:t>
            </a:r>
            <a:r>
              <a:rPr lang="it-IT" i="1" dirty="0">
                <a:latin typeface="Times New Roman" panose="02020603050405020304" pitchFamily="18" charset="0"/>
                <a:cs typeface="Times New Roman" panose="02020603050405020304" pitchFamily="18" charset="0"/>
              </a:rPr>
              <a:t> d </a:t>
            </a:r>
            <a:r>
              <a:rPr lang="it-IT" i="1" dirty="0" err="1">
                <a:latin typeface="Times New Roman" panose="02020603050405020304" pitchFamily="18" charset="0"/>
                <a:cs typeface="Times New Roman" panose="02020603050405020304" pitchFamily="18" charset="0"/>
              </a:rPr>
              <a:t>óó</a:t>
            </a:r>
            <a:r>
              <a:rPr lang="it-IT" i="1"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hózhó</a:t>
            </a:r>
            <a:r>
              <a:rPr lang="it-IT" dirty="0">
                <a:latin typeface="Times New Roman" panose="02020603050405020304" pitchFamily="18" charset="0"/>
                <a:cs typeface="Times New Roman" panose="02020603050405020304" pitchFamily="18" charset="0"/>
              </a:rPr>
              <a:t>). La </a:t>
            </a:r>
            <a:r>
              <a:rPr kumimoji="0" lang="it-IT"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hózhó</a:t>
            </a:r>
            <a:r>
              <a:rPr kumimoji="0" lang="it-IT"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it-IT" sz="2800" b="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è un concetto centrale nella cosmologia e nella pratica quotidiana navajo. Le traduzioni tipiche di questo concetto optano per «bellezza, «armonia» e «ordine», ma io credo che una traduzione migliore enfatizzerebbe le relazioni corrette del mondo, incluse quelle degli esseri umani e non-umani, che sono </a:t>
            </a:r>
            <a:r>
              <a:rPr kumimoji="0" lang="it-IT"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del</a:t>
            </a:r>
            <a:r>
              <a:rPr kumimoji="0" lang="it-IT" sz="2800" b="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mondo come sua sostanza dinamica fatta storia, e non </a:t>
            </a:r>
            <a:r>
              <a:rPr kumimoji="0" lang="it-IT"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nel</a:t>
            </a:r>
            <a:r>
              <a:rPr kumimoji="0" lang="it-IT" sz="2800" b="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mondo come se questo fosse un contenitore. Il disordine, spesso rappresentato  nei gesti del coyote, sconvolge queste relazioni corrette che</a:t>
            </a:r>
            <a:r>
              <a:rPr lang="it-IT" dirty="0">
                <a:solidFill>
                  <a:prstClr val="black"/>
                </a:solidFill>
                <a:latin typeface="Times New Roman" panose="02020603050405020304" pitchFamily="18" charset="0"/>
                <a:cs typeface="Times New Roman" panose="02020603050405020304" pitchFamily="18" charset="0"/>
              </a:rPr>
              <a:t> devono essere ristabilite nella cerimonia e nella vita di ogni giorno affinché un’esistenza giusta sia di nuovo possibile, in modo che la persona sia restituita al suo Popolo nella </a:t>
            </a:r>
            <a:r>
              <a:rPr kumimoji="0" lang="it-IT" sz="28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hózhó</a:t>
            </a:r>
            <a:r>
              <a:rPr kumimoji="0" lang="it-IT"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it-IT" sz="2800" b="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Per i </a:t>
            </a:r>
            <a:r>
              <a:rPr kumimoji="0" lang="it-IT" sz="2800" b="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diné</a:t>
            </a:r>
            <a:r>
              <a:rPr kumimoji="0" lang="it-IT" sz="2800" b="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l’avidità è la causa principale del disordine, ciò che distrugge queste relazioni corrette alla radice»  (129)</a:t>
            </a:r>
            <a:endParaRPr lang="it-IT" dirty="0">
              <a:latin typeface="Times New Roman" panose="02020603050405020304" pitchFamily="18" charset="0"/>
              <a:cs typeface="Times New Roman" panose="02020603050405020304" pitchFamily="18" charset="0"/>
            </a:endParaRPr>
          </a:p>
        </p:txBody>
      </p:sp>
      <p:pic>
        <p:nvPicPr>
          <p:cNvPr id="5" name="Segnaposto contenuto 4">
            <a:extLst>
              <a:ext uri="{FF2B5EF4-FFF2-40B4-BE49-F238E27FC236}">
                <a16:creationId xmlns:a16="http://schemas.microsoft.com/office/drawing/2014/main" id="{24D0EBFF-6D19-277F-0EC5-A5A261B36925}"/>
              </a:ext>
            </a:extLst>
          </p:cNvPr>
          <p:cNvPicPr>
            <a:picLocks noGrp="1" noChangeAspect="1"/>
          </p:cNvPicPr>
          <p:nvPr>
            <p:ph sz="half" idx="2"/>
          </p:nvPr>
        </p:nvPicPr>
        <p:blipFill>
          <a:blip r:embed="rId2"/>
          <a:stretch>
            <a:fillRect/>
          </a:stretch>
        </p:blipFill>
        <p:spPr>
          <a:xfrm>
            <a:off x="9393982" y="1647825"/>
            <a:ext cx="2381250" cy="1781175"/>
          </a:xfrm>
          <a:prstGeom prst="rect">
            <a:avLst/>
          </a:prstGeom>
        </p:spPr>
      </p:pic>
      <p:pic>
        <p:nvPicPr>
          <p:cNvPr id="6" name="Immagine 5">
            <a:extLst>
              <a:ext uri="{FF2B5EF4-FFF2-40B4-BE49-F238E27FC236}">
                <a16:creationId xmlns:a16="http://schemas.microsoft.com/office/drawing/2014/main" id="{4DC42766-6218-713D-070F-C320C3BCCDF0}"/>
              </a:ext>
            </a:extLst>
          </p:cNvPr>
          <p:cNvPicPr>
            <a:picLocks noChangeAspect="1"/>
          </p:cNvPicPr>
          <p:nvPr/>
        </p:nvPicPr>
        <p:blipFill>
          <a:blip r:embed="rId3"/>
          <a:stretch>
            <a:fillRect/>
          </a:stretch>
        </p:blipFill>
        <p:spPr>
          <a:xfrm>
            <a:off x="6422572" y="2416628"/>
            <a:ext cx="2268000" cy="3402000"/>
          </a:xfrm>
          <a:prstGeom prst="rect">
            <a:avLst/>
          </a:prstGeom>
        </p:spPr>
      </p:pic>
      <p:pic>
        <p:nvPicPr>
          <p:cNvPr id="7" name="Immagine 6">
            <a:extLst>
              <a:ext uri="{FF2B5EF4-FFF2-40B4-BE49-F238E27FC236}">
                <a16:creationId xmlns:a16="http://schemas.microsoft.com/office/drawing/2014/main" id="{F35153F3-41ED-A81D-7879-EBE1311E86F1}"/>
              </a:ext>
            </a:extLst>
          </p:cNvPr>
          <p:cNvPicPr>
            <a:picLocks noChangeAspect="1"/>
          </p:cNvPicPr>
          <p:nvPr/>
        </p:nvPicPr>
        <p:blipFill>
          <a:blip r:embed="rId4"/>
          <a:stretch>
            <a:fillRect/>
          </a:stretch>
        </p:blipFill>
        <p:spPr>
          <a:xfrm>
            <a:off x="8959232" y="4117628"/>
            <a:ext cx="2816000" cy="1584000"/>
          </a:xfrm>
          <a:prstGeom prst="rect">
            <a:avLst/>
          </a:prstGeom>
        </p:spPr>
      </p:pic>
    </p:spTree>
    <p:extLst>
      <p:ext uri="{BB962C8B-B14F-4D97-AF65-F5344CB8AC3E}">
        <p14:creationId xmlns:p14="http://schemas.microsoft.com/office/powerpoint/2010/main" val="3602160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D78AC0-D63E-6AEA-C727-2279DB09AC93}"/>
              </a:ext>
            </a:extLst>
          </p:cNvPr>
          <p:cNvSpPr>
            <a:spLocks noGrp="1"/>
          </p:cNvSpPr>
          <p:nvPr>
            <p:ph type="title"/>
          </p:nvPr>
        </p:nvSpPr>
        <p:spPr/>
        <p:txBody>
          <a:bodyPr/>
          <a:lstStyle/>
          <a:p>
            <a:pPr algn="ctr"/>
            <a:r>
              <a:rPr lang="it-IT" dirty="0">
                <a:latin typeface="Times New Roman" panose="02020603050405020304" pitchFamily="18" charset="0"/>
                <a:cs typeface="Times New Roman" panose="02020603050405020304" pitchFamily="18" charset="0"/>
              </a:rPr>
              <a:t>Che cosa ci fa una filosofa femminista radicale in </a:t>
            </a:r>
            <a:r>
              <a:rPr lang="it-IT" i="1" dirty="0">
                <a:latin typeface="Times New Roman" panose="02020603050405020304" pitchFamily="18" charset="0"/>
                <a:cs typeface="Times New Roman" panose="02020603050405020304" pitchFamily="18" charset="0"/>
              </a:rPr>
              <a:t>Laudate </a:t>
            </a:r>
            <a:r>
              <a:rPr lang="it-IT" i="1" dirty="0" err="1">
                <a:latin typeface="Times New Roman" panose="02020603050405020304" pitchFamily="18" charset="0"/>
                <a:cs typeface="Times New Roman" panose="02020603050405020304" pitchFamily="18" charset="0"/>
              </a:rPr>
              <a:t>Deum</a:t>
            </a:r>
            <a:r>
              <a:rPr lang="it-IT" i="1"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(4 ottobre 2023)?</a:t>
            </a:r>
          </a:p>
        </p:txBody>
      </p:sp>
      <p:sp>
        <p:nvSpPr>
          <p:cNvPr id="3" name="Segnaposto contenuto 2">
            <a:extLst>
              <a:ext uri="{FF2B5EF4-FFF2-40B4-BE49-F238E27FC236}">
                <a16:creationId xmlns:a16="http://schemas.microsoft.com/office/drawing/2014/main" id="{6BDA48D3-FA4D-A293-1DC8-892D8B636296}"/>
              </a:ext>
            </a:extLst>
          </p:cNvPr>
          <p:cNvSpPr>
            <a:spLocks noGrp="1"/>
          </p:cNvSpPr>
          <p:nvPr>
            <p:ph sz="half" idx="1"/>
          </p:nvPr>
        </p:nvSpPr>
        <p:spPr/>
        <p:txBody>
          <a:bodyPr/>
          <a:lstStyle/>
          <a:p>
            <a:pPr marL="0" lvl="0" indent="0" algn="just">
              <a:buNone/>
              <a:defRPr/>
            </a:pPr>
            <a:r>
              <a:rPr kumimoji="0" lang="it-IT"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Laudate </a:t>
            </a:r>
            <a:r>
              <a:rPr kumimoji="0" lang="it-IT" sz="1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Deum</a:t>
            </a:r>
            <a:r>
              <a:rPr kumimoji="0" lang="it-IT"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it-IT"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66: «</a:t>
            </a:r>
            <a:r>
              <a:rPr kumimoji="0" lang="it-I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Dio ci ha uniti a tutte le sue    creature. Eppure, il paradigma tecnocratico può isolarci da ciò che ci circonda e ci inganna facendoci dimenticare che il mondo intero è una “zona di contatto”»  (Riferimento a Donna </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Haraway, </a:t>
            </a:r>
            <a:r>
              <a:rPr kumimoji="0" lang="it-IT" sz="1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When</a:t>
            </a:r>
            <a:r>
              <a:rPr kumimoji="0" lang="it-IT"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it-IT" sz="1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Species</a:t>
            </a:r>
            <a:r>
              <a:rPr kumimoji="0" lang="it-IT"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Meet</a:t>
            </a:r>
            <a:r>
              <a:rPr kumimoji="0" lang="it-I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University of Minnesota Press,</a:t>
            </a:r>
            <a:r>
              <a:rPr lang="it-IT" sz="1800" dirty="0">
                <a:solidFill>
                  <a:prstClr val="black"/>
                </a:solidFill>
                <a:latin typeface="Times New Roman" panose="02020603050405020304" pitchFamily="18" charset="0"/>
                <a:cs typeface="Times New Roman" panose="02020603050405020304" pitchFamily="18" charset="0"/>
              </a:rPr>
              <a:t> Minneapolis</a:t>
            </a:r>
            <a:r>
              <a:rPr kumimoji="0" lang="it-IT"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2007, 205-249)</a:t>
            </a:r>
          </a:p>
          <a:p>
            <a:endParaRPr lang="it-IT" dirty="0"/>
          </a:p>
        </p:txBody>
      </p:sp>
      <p:sp>
        <p:nvSpPr>
          <p:cNvPr id="4" name="Segnaposto contenuto 3">
            <a:extLst>
              <a:ext uri="{FF2B5EF4-FFF2-40B4-BE49-F238E27FC236}">
                <a16:creationId xmlns:a16="http://schemas.microsoft.com/office/drawing/2014/main" id="{EA28E7CD-1C62-1021-C81B-B767A2A9F8CA}"/>
              </a:ext>
            </a:extLst>
          </p:cNvPr>
          <p:cNvSpPr>
            <a:spLocks noGrp="1"/>
          </p:cNvSpPr>
          <p:nvPr>
            <p:ph sz="half" idx="2"/>
          </p:nvPr>
        </p:nvSpPr>
        <p:spPr/>
        <p:txBody>
          <a:bodyPr>
            <a:normAutofit/>
          </a:bodyPr>
          <a:lstStyle/>
          <a:p>
            <a:pPr marL="0" indent="0" algn="just">
              <a:buNone/>
            </a:pPr>
            <a:r>
              <a:rPr lang="it-IT" sz="1800" dirty="0">
                <a:latin typeface="Times New Roman" panose="02020603050405020304" pitchFamily="18" charset="0"/>
                <a:cs typeface="Times New Roman" panose="02020603050405020304" pitchFamily="18" charset="0"/>
              </a:rPr>
              <a:t>Ecco la reazione ironica di </a:t>
            </a:r>
            <a:r>
              <a:rPr lang="it-IT" sz="1800" dirty="0" err="1">
                <a:latin typeface="Times New Roman" panose="02020603050405020304" pitchFamily="18" charset="0"/>
                <a:cs typeface="Times New Roman" panose="02020603050405020304" pitchFamily="18" charset="0"/>
              </a:rPr>
              <a:t>Haraway</a:t>
            </a:r>
            <a:r>
              <a:rPr lang="it-IT" sz="1800" dirty="0">
                <a:latin typeface="Times New Roman" panose="02020603050405020304" pitchFamily="18" charset="0"/>
                <a:cs typeface="Times New Roman" panose="02020603050405020304" pitchFamily="18" charset="0"/>
              </a:rPr>
              <a:t>,  che ipotizza un (incauto) </a:t>
            </a:r>
            <a:r>
              <a:rPr lang="it-IT" sz="1800" i="1" dirty="0">
                <a:latin typeface="Times New Roman" panose="02020603050405020304" pitchFamily="18" charset="0"/>
                <a:cs typeface="Times New Roman" panose="02020603050405020304" pitchFamily="18" charset="0"/>
              </a:rPr>
              <a:t>ghostwriter </a:t>
            </a:r>
            <a:r>
              <a:rPr lang="it-IT" sz="1800" dirty="0">
                <a:latin typeface="Times New Roman" panose="02020603050405020304" pitchFamily="18" charset="0"/>
                <a:cs typeface="Times New Roman" panose="02020603050405020304" pitchFamily="18" charset="0"/>
              </a:rPr>
              <a:t>di </a:t>
            </a:r>
            <a:r>
              <a:rPr lang="it-IT" sz="1800" i="1" dirty="0">
                <a:latin typeface="Times New Roman" panose="02020603050405020304" pitchFamily="18" charset="0"/>
                <a:cs typeface="Times New Roman" panose="02020603050405020304" pitchFamily="18" charset="0"/>
              </a:rPr>
              <a:t>Laudate </a:t>
            </a:r>
            <a:r>
              <a:rPr lang="it-IT" sz="1800" i="1" dirty="0" err="1">
                <a:latin typeface="Times New Roman" panose="02020603050405020304" pitchFamily="18" charset="0"/>
                <a:cs typeface="Times New Roman" panose="02020603050405020304" pitchFamily="18" charset="0"/>
              </a:rPr>
              <a:t>Deum</a:t>
            </a:r>
            <a:r>
              <a:rPr lang="it-IT" sz="1800" dirty="0">
                <a:latin typeface="Times New Roman" panose="02020603050405020304" pitchFamily="18" charset="0"/>
                <a:cs typeface="Times New Roman" panose="02020603050405020304" pitchFamily="18" charset="0"/>
              </a:rPr>
              <a:t>: </a:t>
            </a:r>
            <a:r>
              <a:rPr lang="en-GB" sz="1800" dirty="0">
                <a:latin typeface="Times New Roman" panose="02020603050405020304" pitchFamily="18" charset="0"/>
                <a:cs typeface="Times New Roman" panose="02020603050405020304" pitchFamily="18" charset="0"/>
              </a:rPr>
              <a:t>«Some baby Jesuit who's into animal studies and science studies and feminist theory for some weird reason has been reading me» (</a:t>
            </a:r>
            <a:r>
              <a:rPr lang="en-GB" sz="1800" dirty="0" err="1">
                <a:latin typeface="Times New Roman" panose="02020603050405020304" pitchFamily="18" charset="0"/>
                <a:cs typeface="Times New Roman" panose="02020603050405020304" pitchFamily="18" charset="0"/>
              </a:rPr>
              <a:t>Dichiarazione</a:t>
            </a:r>
            <a:r>
              <a:rPr lang="en-GB" sz="1800" dirty="0">
                <a:latin typeface="Times New Roman" panose="02020603050405020304" pitchFamily="18" charset="0"/>
                <a:cs typeface="Times New Roman" panose="02020603050405020304" pitchFamily="18" charset="0"/>
              </a:rPr>
              <a:t> a </a:t>
            </a:r>
            <a:r>
              <a:rPr lang="en-GB" sz="1800" i="1" dirty="0" err="1">
                <a:latin typeface="Times New Roman" panose="02020603050405020304" pitchFamily="18" charset="0"/>
                <a:cs typeface="Times New Roman" panose="02020603050405020304" pitchFamily="18" charset="0"/>
              </a:rPr>
              <a:t>EarthBeat</a:t>
            </a:r>
            <a:r>
              <a:rPr lang="en-GB" sz="1800" dirty="0">
                <a:latin typeface="Times New Roman" panose="02020603050405020304" pitchFamily="18" charset="0"/>
                <a:cs typeface="Times New Roman" panose="02020603050405020304" pitchFamily="18" charset="0"/>
              </a:rPr>
              <a:t>)</a:t>
            </a:r>
            <a:endParaRPr lang="it-IT" sz="1800" dirty="0">
              <a:latin typeface="Times New Roman" panose="02020603050405020304" pitchFamily="18" charset="0"/>
              <a:cs typeface="Times New Roman" panose="02020603050405020304" pitchFamily="18" charset="0"/>
            </a:endParaRPr>
          </a:p>
        </p:txBody>
      </p:sp>
      <p:pic>
        <p:nvPicPr>
          <p:cNvPr id="5" name="Immagine 4">
            <a:extLst>
              <a:ext uri="{FF2B5EF4-FFF2-40B4-BE49-F238E27FC236}">
                <a16:creationId xmlns:a16="http://schemas.microsoft.com/office/drawing/2014/main" id="{673947EE-28C3-0EFA-627B-5812E8AD2F5A}"/>
              </a:ext>
            </a:extLst>
          </p:cNvPr>
          <p:cNvPicPr>
            <a:picLocks noChangeAspect="1"/>
          </p:cNvPicPr>
          <p:nvPr/>
        </p:nvPicPr>
        <p:blipFill>
          <a:blip r:embed="rId2"/>
          <a:stretch>
            <a:fillRect/>
          </a:stretch>
        </p:blipFill>
        <p:spPr>
          <a:xfrm>
            <a:off x="1081624" y="3792875"/>
            <a:ext cx="4047977" cy="2700000"/>
          </a:xfrm>
          <a:prstGeom prst="rect">
            <a:avLst/>
          </a:prstGeom>
        </p:spPr>
      </p:pic>
      <p:pic>
        <p:nvPicPr>
          <p:cNvPr id="1030" name="Picture 6" descr="Donna Haraway - La Manufacture d'idées 2023">
            <a:extLst>
              <a:ext uri="{FF2B5EF4-FFF2-40B4-BE49-F238E27FC236}">
                <a16:creationId xmlns:a16="http://schemas.microsoft.com/office/drawing/2014/main" id="{A0D71695-FB2C-8D87-04BF-836A34CCD4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3224" y="3717734"/>
            <a:ext cx="4932000" cy="2775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718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5B69A7-92EF-A0E3-DEEE-7297CA312244}"/>
              </a:ext>
            </a:extLst>
          </p:cNvPr>
          <p:cNvSpPr>
            <a:spLocks noGrp="1"/>
          </p:cNvSpPr>
          <p:nvPr>
            <p:ph type="title"/>
          </p:nvPr>
        </p:nvSpPr>
        <p:spPr>
          <a:xfrm>
            <a:off x="838200" y="136973"/>
            <a:ext cx="10515600" cy="1325563"/>
          </a:xfrm>
        </p:spPr>
        <p:txBody>
          <a:bodyPr/>
          <a:lstStyle/>
          <a:p>
            <a:pPr algn="ctr"/>
            <a:r>
              <a:rPr lang="it-IT" dirty="0">
                <a:latin typeface="Times New Roman" panose="02020603050405020304" pitchFamily="18" charset="0"/>
                <a:cs typeface="Times New Roman" panose="02020603050405020304" pitchFamily="18" charset="0"/>
              </a:rPr>
              <a:t>Vita e opere di Donna </a:t>
            </a:r>
            <a:r>
              <a:rPr lang="it-IT" dirty="0" err="1">
                <a:latin typeface="Times New Roman" panose="02020603050405020304" pitchFamily="18" charset="0"/>
                <a:cs typeface="Times New Roman" panose="02020603050405020304" pitchFamily="18" charset="0"/>
              </a:rPr>
              <a:t>Haraway</a:t>
            </a:r>
            <a:br>
              <a:rPr lang="it-IT" dirty="0"/>
            </a:br>
            <a:endParaRPr lang="it-IT" dirty="0"/>
          </a:p>
        </p:txBody>
      </p:sp>
      <p:sp>
        <p:nvSpPr>
          <p:cNvPr id="4" name="Segnaposto contenuto 3">
            <a:extLst>
              <a:ext uri="{FF2B5EF4-FFF2-40B4-BE49-F238E27FC236}">
                <a16:creationId xmlns:a16="http://schemas.microsoft.com/office/drawing/2014/main" id="{FD0F8F08-1DD2-88C2-297A-CC88EDFF02A4}"/>
              </a:ext>
            </a:extLst>
          </p:cNvPr>
          <p:cNvSpPr>
            <a:spLocks noGrp="1"/>
          </p:cNvSpPr>
          <p:nvPr>
            <p:ph sz="half" idx="2"/>
          </p:nvPr>
        </p:nvSpPr>
        <p:spPr>
          <a:xfrm>
            <a:off x="6231802" y="1271889"/>
            <a:ext cx="5879333" cy="5480842"/>
          </a:xfrm>
        </p:spPr>
        <p:txBody>
          <a:bodyPr>
            <a:normAutofit fontScale="62500" lnSpcReduction="20000"/>
          </a:bodyPr>
          <a:lstStyle/>
          <a:p>
            <a:pPr algn="just">
              <a:buFontTx/>
              <a:buChar char="-"/>
            </a:pPr>
            <a:r>
              <a:rPr lang="it-IT" dirty="0">
                <a:latin typeface="Times New Roman" panose="02020603050405020304" pitchFamily="18" charset="0"/>
                <a:cs typeface="Times New Roman" panose="02020603050405020304" pitchFamily="18" charset="0"/>
              </a:rPr>
              <a:t>Nata a Denver, USA il 6 settembre 1944. </a:t>
            </a:r>
          </a:p>
          <a:p>
            <a:pPr algn="just">
              <a:buFontTx/>
              <a:buChar char="-"/>
            </a:pPr>
            <a:r>
              <a:rPr lang="it-IT" dirty="0">
                <a:latin typeface="Times New Roman" panose="02020603050405020304" pitchFamily="18" charset="0"/>
                <a:cs typeface="Times New Roman" panose="02020603050405020304" pitchFamily="18" charset="0"/>
              </a:rPr>
              <a:t>Riceve un’educazione cattolica. Studia biologia, filosofia e anche teologia a Parigi presso la Fondazione </a:t>
            </a:r>
            <a:r>
              <a:rPr lang="it-IT" dirty="0" err="1">
                <a:latin typeface="Times New Roman" panose="02020603050405020304" pitchFamily="18" charset="0"/>
                <a:cs typeface="Times New Roman" panose="02020603050405020304" pitchFamily="18" charset="0"/>
              </a:rPr>
              <a:t>Teilhard</a:t>
            </a:r>
            <a:r>
              <a:rPr lang="it-IT" dirty="0">
                <a:latin typeface="Times New Roman" panose="02020603050405020304" pitchFamily="18" charset="0"/>
                <a:cs typeface="Times New Roman" panose="02020603050405020304" pitchFamily="18" charset="0"/>
              </a:rPr>
              <a:t> de Chardin. </a:t>
            </a:r>
          </a:p>
          <a:p>
            <a:pPr algn="just">
              <a:buFontTx/>
              <a:buChar char="-"/>
            </a:pPr>
            <a:r>
              <a:rPr lang="it-IT" dirty="0">
                <a:latin typeface="Times New Roman" panose="02020603050405020304" pitchFamily="18" charset="0"/>
                <a:cs typeface="Times New Roman" panose="02020603050405020304" pitchFamily="18" charset="0"/>
              </a:rPr>
              <a:t>Successivamente abbandona la fede cattolica, pur riconoscendo la profonda influenza dell’educazione ricevuta su alcuni aspetti del suo pensiero. </a:t>
            </a:r>
          </a:p>
          <a:p>
            <a:pPr algn="just">
              <a:buFontTx/>
              <a:buChar char="-"/>
            </a:pPr>
            <a:r>
              <a:rPr lang="it-IT" dirty="0">
                <a:latin typeface="Times New Roman" panose="02020603050405020304" pitchFamily="18" charset="0"/>
                <a:cs typeface="Times New Roman" panose="02020603050405020304" pitchFamily="18" charset="0"/>
              </a:rPr>
              <a:t>Ottiene il dottorato in biologia a Yale nel 1972. </a:t>
            </a:r>
          </a:p>
          <a:p>
            <a:pPr algn="just">
              <a:buFontTx/>
              <a:buChar char="-"/>
            </a:pPr>
            <a:r>
              <a:rPr lang="it-IT" dirty="0">
                <a:latin typeface="Times New Roman" panose="02020603050405020304" pitchFamily="18" charset="0"/>
                <a:cs typeface="Times New Roman" panose="02020603050405020304" pitchFamily="18" charset="0"/>
              </a:rPr>
              <a:t>Nel 1985 pubblica nella ‘‘</a:t>
            </a:r>
            <a:r>
              <a:rPr lang="it-IT" dirty="0" err="1">
                <a:latin typeface="Times New Roman" panose="02020603050405020304" pitchFamily="18" charset="0"/>
                <a:cs typeface="Times New Roman" panose="02020603050405020304" pitchFamily="18" charset="0"/>
              </a:rPr>
              <a:t>Socialist</a:t>
            </a:r>
            <a:r>
              <a:rPr lang="it-IT" dirty="0">
                <a:latin typeface="Times New Roman" panose="02020603050405020304" pitchFamily="18" charset="0"/>
                <a:cs typeface="Times New Roman" panose="02020603050405020304" pitchFamily="18" charset="0"/>
              </a:rPr>
              <a:t> Review’’ il </a:t>
            </a:r>
            <a:r>
              <a:rPr lang="it-IT" i="1" dirty="0">
                <a:latin typeface="Times New Roman" panose="02020603050405020304" pitchFamily="18" charset="0"/>
                <a:cs typeface="Times New Roman" panose="02020603050405020304" pitchFamily="18" charset="0"/>
              </a:rPr>
              <a:t>Manifesto Cyborg</a:t>
            </a:r>
            <a:r>
              <a:rPr lang="it-IT" dirty="0">
                <a:latin typeface="Times New Roman" panose="02020603050405020304" pitchFamily="18" charset="0"/>
                <a:cs typeface="Times New Roman" panose="02020603050405020304" pitchFamily="18" charset="0"/>
              </a:rPr>
              <a:t>, tuttora la sua opera più nota. </a:t>
            </a:r>
          </a:p>
          <a:p>
            <a:pPr algn="just">
              <a:buFontTx/>
              <a:buChar char="-"/>
            </a:pPr>
            <a:r>
              <a:rPr lang="it-IT" dirty="0">
                <a:latin typeface="Times New Roman" panose="02020603050405020304" pitchFamily="18" charset="0"/>
                <a:cs typeface="Times New Roman" panose="02020603050405020304" pitchFamily="18" charset="0"/>
              </a:rPr>
              <a:t>Studiosa di  teoria femminista, storia della scienza e della tecnologia, pubblica numerose opere e diviene un punto di riferimento nel dibattito internazionale.   Amicizia e collaborazione con Bruno Latour (1947-2022).</a:t>
            </a:r>
          </a:p>
          <a:p>
            <a:pPr algn="just">
              <a:buFontTx/>
              <a:buChar char="-"/>
            </a:pPr>
            <a:r>
              <a:rPr lang="it-IT" dirty="0">
                <a:latin typeface="Times New Roman" panose="02020603050405020304" pitchFamily="18" charset="0"/>
                <a:cs typeface="Times New Roman" panose="02020603050405020304" pitchFamily="18" charset="0"/>
              </a:rPr>
              <a:t>Attualmente docente emerita presso l’Università della California a Santa Cruz. </a:t>
            </a:r>
          </a:p>
          <a:p>
            <a:pPr algn="just">
              <a:buFontTx/>
              <a:buChar char="-"/>
            </a:pPr>
            <a:r>
              <a:rPr lang="it-IT" dirty="0">
                <a:latin typeface="Times New Roman" panose="02020603050405020304" pitchFamily="18" charset="0"/>
                <a:cs typeface="Times New Roman" panose="02020603050405020304" pitchFamily="18" charset="0"/>
              </a:rPr>
              <a:t>Scrittura e stile di pensiero di </a:t>
            </a:r>
            <a:r>
              <a:rPr lang="it-IT" dirty="0" err="1">
                <a:latin typeface="Times New Roman" panose="02020603050405020304" pitchFamily="18" charset="0"/>
                <a:cs typeface="Times New Roman" panose="02020603050405020304" pitchFamily="18" charset="0"/>
              </a:rPr>
              <a:t>Haraway</a:t>
            </a:r>
            <a:r>
              <a:rPr lang="it-IT" dirty="0">
                <a:latin typeface="Times New Roman" panose="02020603050405020304" pitchFamily="18" charset="0"/>
                <a:cs typeface="Times New Roman" panose="02020603050405020304" pitchFamily="18" charset="0"/>
              </a:rPr>
              <a:t>: una prosa ironica, evocativa e complessa, ricca di metafore e di scivolamenti di significato tra piani diversi.  Combina filosofia, politica, tecnoscienza, arte, letteratura, connettendosi a diverse forme di attivismo.  Critiche per la scarsa trasparenza e la vaghezza delle proposte ‘‘politiche’’.</a:t>
            </a:r>
          </a:p>
          <a:p>
            <a:pPr marL="0" indent="0">
              <a:buNone/>
            </a:pPr>
            <a:endParaRPr lang="it-IT" dirty="0">
              <a:latin typeface="Times New Roman" panose="02020603050405020304" pitchFamily="18" charset="0"/>
              <a:cs typeface="Times New Roman" panose="02020603050405020304" pitchFamily="18" charset="0"/>
            </a:endParaRPr>
          </a:p>
          <a:p>
            <a:pPr marL="0" indent="0">
              <a:buNone/>
            </a:pPr>
            <a:endParaRPr lang="it-IT" dirty="0"/>
          </a:p>
        </p:txBody>
      </p:sp>
      <p:pic>
        <p:nvPicPr>
          <p:cNvPr id="5" name="Immagine 4">
            <a:extLst>
              <a:ext uri="{FF2B5EF4-FFF2-40B4-BE49-F238E27FC236}">
                <a16:creationId xmlns:a16="http://schemas.microsoft.com/office/drawing/2014/main" id="{38AF5C21-4381-586A-534F-1F7ACB1ABED7}"/>
              </a:ext>
            </a:extLst>
          </p:cNvPr>
          <p:cNvPicPr>
            <a:picLocks noChangeAspect="1"/>
          </p:cNvPicPr>
          <p:nvPr/>
        </p:nvPicPr>
        <p:blipFill>
          <a:blip r:embed="rId2"/>
          <a:stretch>
            <a:fillRect/>
          </a:stretch>
        </p:blipFill>
        <p:spPr>
          <a:xfrm>
            <a:off x="2211229" y="1390024"/>
            <a:ext cx="1872000" cy="2274610"/>
          </a:xfrm>
          <a:prstGeom prst="rect">
            <a:avLst/>
          </a:prstGeom>
        </p:spPr>
      </p:pic>
      <p:pic>
        <p:nvPicPr>
          <p:cNvPr id="7" name="Segnaposto contenuto 6">
            <a:extLst>
              <a:ext uri="{FF2B5EF4-FFF2-40B4-BE49-F238E27FC236}">
                <a16:creationId xmlns:a16="http://schemas.microsoft.com/office/drawing/2014/main" id="{E2480AEB-98EF-9989-6268-33A70B1467D7}"/>
              </a:ext>
            </a:extLst>
          </p:cNvPr>
          <p:cNvPicPr>
            <a:picLocks noGrp="1" noChangeAspect="1"/>
          </p:cNvPicPr>
          <p:nvPr>
            <p:ph sz="half" idx="1"/>
          </p:nvPr>
        </p:nvPicPr>
        <p:blipFill>
          <a:blip r:embed="rId3"/>
          <a:stretch>
            <a:fillRect/>
          </a:stretch>
        </p:blipFill>
        <p:spPr>
          <a:xfrm>
            <a:off x="444160" y="1226899"/>
            <a:ext cx="1601855" cy="2592000"/>
          </a:xfrm>
          <a:prstGeom prst="rect">
            <a:avLst/>
          </a:prstGeom>
        </p:spPr>
      </p:pic>
      <p:pic>
        <p:nvPicPr>
          <p:cNvPr id="8" name="Immagine 7">
            <a:extLst>
              <a:ext uri="{FF2B5EF4-FFF2-40B4-BE49-F238E27FC236}">
                <a16:creationId xmlns:a16="http://schemas.microsoft.com/office/drawing/2014/main" id="{F7DBEAE3-C918-6D01-1A37-5DA4CACE9A8B}"/>
              </a:ext>
            </a:extLst>
          </p:cNvPr>
          <p:cNvPicPr>
            <a:picLocks noChangeAspect="1"/>
          </p:cNvPicPr>
          <p:nvPr/>
        </p:nvPicPr>
        <p:blipFill>
          <a:blip r:embed="rId4"/>
          <a:stretch>
            <a:fillRect/>
          </a:stretch>
        </p:blipFill>
        <p:spPr>
          <a:xfrm>
            <a:off x="198590" y="5319778"/>
            <a:ext cx="864000" cy="1324140"/>
          </a:xfrm>
          <a:prstGeom prst="rect">
            <a:avLst/>
          </a:prstGeom>
        </p:spPr>
      </p:pic>
      <p:pic>
        <p:nvPicPr>
          <p:cNvPr id="9" name="Immagine 8">
            <a:extLst>
              <a:ext uri="{FF2B5EF4-FFF2-40B4-BE49-F238E27FC236}">
                <a16:creationId xmlns:a16="http://schemas.microsoft.com/office/drawing/2014/main" id="{FFEA3A29-7FA7-115A-B874-1921518E2326}"/>
              </a:ext>
            </a:extLst>
          </p:cNvPr>
          <p:cNvPicPr>
            <a:picLocks noChangeAspect="1"/>
          </p:cNvPicPr>
          <p:nvPr/>
        </p:nvPicPr>
        <p:blipFill>
          <a:blip r:embed="rId5"/>
          <a:stretch>
            <a:fillRect/>
          </a:stretch>
        </p:blipFill>
        <p:spPr>
          <a:xfrm>
            <a:off x="1198392" y="3939575"/>
            <a:ext cx="1058596" cy="1908000"/>
          </a:xfrm>
          <a:prstGeom prst="rect">
            <a:avLst/>
          </a:prstGeom>
        </p:spPr>
      </p:pic>
      <p:pic>
        <p:nvPicPr>
          <p:cNvPr id="10" name="Immagine 9">
            <a:extLst>
              <a:ext uri="{FF2B5EF4-FFF2-40B4-BE49-F238E27FC236}">
                <a16:creationId xmlns:a16="http://schemas.microsoft.com/office/drawing/2014/main" id="{66441A12-AF9E-46E3-E355-54A47C906A3B}"/>
              </a:ext>
            </a:extLst>
          </p:cNvPr>
          <p:cNvPicPr>
            <a:picLocks noChangeAspect="1"/>
          </p:cNvPicPr>
          <p:nvPr/>
        </p:nvPicPr>
        <p:blipFill>
          <a:blip r:embed="rId6"/>
          <a:stretch>
            <a:fillRect/>
          </a:stretch>
        </p:blipFill>
        <p:spPr>
          <a:xfrm>
            <a:off x="4389241" y="1390024"/>
            <a:ext cx="1404002" cy="2160000"/>
          </a:xfrm>
          <a:prstGeom prst="rect">
            <a:avLst/>
          </a:prstGeom>
        </p:spPr>
      </p:pic>
      <p:pic>
        <p:nvPicPr>
          <p:cNvPr id="3" name="Immagine 2">
            <a:extLst>
              <a:ext uri="{FF2B5EF4-FFF2-40B4-BE49-F238E27FC236}">
                <a16:creationId xmlns:a16="http://schemas.microsoft.com/office/drawing/2014/main" id="{AE178F32-58D5-DEAF-EB48-485125CCF21B}"/>
              </a:ext>
            </a:extLst>
          </p:cNvPr>
          <p:cNvPicPr>
            <a:picLocks noChangeAspect="1"/>
          </p:cNvPicPr>
          <p:nvPr/>
        </p:nvPicPr>
        <p:blipFill>
          <a:blip r:embed="rId7"/>
          <a:stretch>
            <a:fillRect/>
          </a:stretch>
        </p:blipFill>
        <p:spPr>
          <a:xfrm>
            <a:off x="2424000" y="4287028"/>
            <a:ext cx="3672000" cy="2065500"/>
          </a:xfrm>
          <a:prstGeom prst="rect">
            <a:avLst/>
          </a:prstGeom>
        </p:spPr>
      </p:pic>
    </p:spTree>
    <p:extLst>
      <p:ext uri="{BB962C8B-B14F-4D97-AF65-F5344CB8AC3E}">
        <p14:creationId xmlns:p14="http://schemas.microsoft.com/office/powerpoint/2010/main" val="2977336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872BD7-EA6D-78A4-9A7F-53AA1396AD76}"/>
              </a:ext>
            </a:extLst>
          </p:cNvPr>
          <p:cNvSpPr>
            <a:spLocks noGrp="1"/>
          </p:cNvSpPr>
          <p:nvPr>
            <p:ph type="title"/>
          </p:nvPr>
        </p:nvSpPr>
        <p:spPr>
          <a:xfrm>
            <a:off x="800100" y="247237"/>
            <a:ext cx="10515600" cy="1325563"/>
          </a:xfrm>
        </p:spPr>
        <p:txBody>
          <a:bodyPr/>
          <a:lstStyle/>
          <a:p>
            <a:pPr algn="ctr"/>
            <a:r>
              <a:rPr lang="it-IT" dirty="0">
                <a:latin typeface="Times New Roman" panose="02020603050405020304" pitchFamily="18" charset="0"/>
                <a:cs typeface="Times New Roman" panose="02020603050405020304" pitchFamily="18" charset="0"/>
              </a:rPr>
              <a:t>Un’ opera anticipatrice che ha fatto discutere: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il </a:t>
            </a:r>
            <a:r>
              <a:rPr lang="it-IT" i="1" dirty="0">
                <a:latin typeface="Times New Roman" panose="02020603050405020304" pitchFamily="18" charset="0"/>
                <a:cs typeface="Times New Roman" panose="02020603050405020304" pitchFamily="18" charset="0"/>
              </a:rPr>
              <a:t>Manifesto Cyborg </a:t>
            </a:r>
            <a:r>
              <a:rPr lang="it-IT" dirty="0">
                <a:latin typeface="Times New Roman" panose="02020603050405020304" pitchFamily="18" charset="0"/>
                <a:cs typeface="Times New Roman" panose="02020603050405020304" pitchFamily="18" charset="0"/>
              </a:rPr>
              <a:t>(1985)</a:t>
            </a:r>
          </a:p>
        </p:txBody>
      </p:sp>
      <p:sp>
        <p:nvSpPr>
          <p:cNvPr id="4" name="Segnaposto contenuto 3">
            <a:extLst>
              <a:ext uri="{FF2B5EF4-FFF2-40B4-BE49-F238E27FC236}">
                <a16:creationId xmlns:a16="http://schemas.microsoft.com/office/drawing/2014/main" id="{F5FBA526-D0DE-BB36-7CD3-74D9021A6F01}"/>
              </a:ext>
            </a:extLst>
          </p:cNvPr>
          <p:cNvSpPr>
            <a:spLocks noGrp="1"/>
          </p:cNvSpPr>
          <p:nvPr>
            <p:ph sz="half" idx="2"/>
          </p:nvPr>
        </p:nvSpPr>
        <p:spPr>
          <a:xfrm>
            <a:off x="6172199" y="1642188"/>
            <a:ext cx="5948265" cy="4842587"/>
          </a:xfrm>
        </p:spPr>
        <p:txBody>
          <a:bodyPr>
            <a:normAutofit fontScale="62500" lnSpcReduction="20000"/>
          </a:bodyPr>
          <a:lstStyle/>
          <a:p>
            <a:pPr algn="just" fontAlgn="auto">
              <a:spcAft>
                <a:spcPts val="1200"/>
              </a:spcAft>
              <a:buNone/>
            </a:pPr>
            <a:r>
              <a:rPr lang="it-IT"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it-IT"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Esiste qualcosa come una “natura umana”?</a:t>
            </a:r>
            <a:endParaRPr lang="it-IT" sz="2800" b="1"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fontAlgn="auto">
              <a:spcAft>
                <a:spcPts val="1200"/>
              </a:spcAft>
              <a:buNone/>
            </a:pPr>
            <a:r>
              <a:rPr lang="it-IT"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it-IT"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Haraway</a:t>
            </a:r>
            <a:r>
              <a:rPr lang="it-IT"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parte dalla constatazione che siamo </a:t>
            </a:r>
            <a:r>
              <a:rPr lang="it-IT"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già</a:t>
            </a:r>
            <a:r>
              <a:rPr lang="it-IT"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“ibridati” con numerose tecnologie, fisiche e digitali</a:t>
            </a:r>
            <a:r>
              <a:rPr lang="it-IT"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Si tratta di </a:t>
            </a:r>
            <a:r>
              <a:rPr lang="it-IT"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dispositivi sempre più complessi, quasi “protesi” del nostro organismo. Si affermano biotecnologie sempre più potenti e invasive. </a:t>
            </a:r>
            <a:r>
              <a:rPr lang="it-IT"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Haraway</a:t>
            </a:r>
            <a:r>
              <a:rPr lang="it-IT"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mentre inizia l’era del computer di massa,  intravede gli stessi sviluppi della futura Intelligenza Artificiale.</a:t>
            </a:r>
            <a:endParaRPr lang="it-IT"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fontAlgn="auto">
              <a:spcAft>
                <a:spcPts val="1200"/>
              </a:spcAft>
              <a:buNone/>
            </a:pPr>
            <a:r>
              <a:rPr lang="it-IT"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Le tecnologie – in sé né buone né cattive –   non sono mai “innocenti”, ma sempre legate a diversi </a:t>
            </a:r>
            <a:r>
              <a:rPr lang="it-IT"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progetti politici</a:t>
            </a:r>
            <a:r>
              <a:rPr lang="it-IT"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che possono essere  tanto di dominio e sfruttamento (economico, sociale, razziale), quanto di emancipazione. </a:t>
            </a:r>
            <a:endParaRPr lang="it-IT"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fontAlgn="auto">
              <a:spcAft>
                <a:spcPts val="1200"/>
              </a:spcAft>
              <a:buNone/>
            </a:pPr>
            <a:r>
              <a:rPr lang="it-IT"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t>
            </a:r>
            <a:r>
              <a:rPr lang="it-IT"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el suo saggio </a:t>
            </a:r>
            <a:r>
              <a:rPr lang="it-IT"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Haraway</a:t>
            </a:r>
            <a:r>
              <a:rPr lang="it-IT"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contesta diverse forme di </a:t>
            </a:r>
            <a:r>
              <a:rPr lang="it-IT"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essenzialismo</a:t>
            </a:r>
            <a:r>
              <a:rPr lang="it-IT"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 </a:t>
            </a:r>
            <a:r>
              <a:rPr lang="it-IT"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universalismo</a:t>
            </a:r>
            <a:r>
              <a:rPr lang="it-IT"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 cominciare da quello </a:t>
            </a:r>
            <a:r>
              <a:rPr lang="it-IT"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umanistico</a:t>
            </a:r>
            <a:r>
              <a:rPr lang="it-IT"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secondo cui esisterebbe una “natura umana” dotata di un valore normativo. </a:t>
            </a:r>
            <a:r>
              <a:rPr lang="it-IT"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a:t>
            </a:r>
            <a:r>
              <a:rPr lang="it-IT"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er </a:t>
            </a:r>
            <a:r>
              <a:rPr lang="it-IT"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Haraway</a:t>
            </a:r>
            <a:r>
              <a:rPr lang="it-IT"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non si tratta di altro che della </a:t>
            </a:r>
            <a:r>
              <a:rPr lang="it-IT"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proiezione</a:t>
            </a:r>
            <a:r>
              <a:rPr lang="it-IT"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dell’Uomo bianco, maschio, colonizzatore, e di un’arbitraria distinzione/separazione rispetto ai viventi non umani</a:t>
            </a:r>
            <a:r>
              <a:rPr lang="it-IT"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it-IT" sz="2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pic>
        <p:nvPicPr>
          <p:cNvPr id="1026" name="Picture 2" descr="AI, chi la allena? La storia delle data worker indiane, lavoratrici  fantasma | iO Donna">
            <a:extLst>
              <a:ext uri="{FF2B5EF4-FFF2-40B4-BE49-F238E27FC236}">
                <a16:creationId xmlns:a16="http://schemas.microsoft.com/office/drawing/2014/main" id="{B1BD38C4-0641-06D7-6DA2-14CB59E05E93}"/>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57637" y="2204000"/>
            <a:ext cx="2921309" cy="194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dico che consulta la giovane donna e il braccio protesico che si adatta - arto artificiale foto e immagini stock">
            <a:extLst>
              <a:ext uri="{FF2B5EF4-FFF2-40B4-BE49-F238E27FC236}">
                <a16:creationId xmlns:a16="http://schemas.microsoft.com/office/drawing/2014/main" id="{366A33A1-1DA6-10D9-DE47-07E49AE95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9900" y="2340600"/>
            <a:ext cx="2808000" cy="187200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Fecondazione in vitro (FIV) | Ginefiv España">
            <a:extLst>
              <a:ext uri="{FF2B5EF4-FFF2-40B4-BE49-F238E27FC236}">
                <a16:creationId xmlns:a16="http://schemas.microsoft.com/office/drawing/2014/main" id="{77D97BAE-E123-F42C-4DFD-646A455E3E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7" name="Immagine 6">
            <a:extLst>
              <a:ext uri="{FF2B5EF4-FFF2-40B4-BE49-F238E27FC236}">
                <a16:creationId xmlns:a16="http://schemas.microsoft.com/office/drawing/2014/main" id="{2FB44AA0-2E5F-D47C-0D83-56395C00CF7B}"/>
              </a:ext>
            </a:extLst>
          </p:cNvPr>
          <p:cNvPicPr>
            <a:picLocks noChangeAspect="1"/>
          </p:cNvPicPr>
          <p:nvPr/>
        </p:nvPicPr>
        <p:blipFill>
          <a:blip r:embed="rId4"/>
          <a:stretch>
            <a:fillRect/>
          </a:stretch>
        </p:blipFill>
        <p:spPr>
          <a:xfrm>
            <a:off x="192461" y="4620881"/>
            <a:ext cx="2537522" cy="1692000"/>
          </a:xfrm>
          <a:prstGeom prst="rect">
            <a:avLst/>
          </a:prstGeom>
        </p:spPr>
      </p:pic>
      <p:pic>
        <p:nvPicPr>
          <p:cNvPr id="8" name="Immagine 7">
            <a:extLst>
              <a:ext uri="{FF2B5EF4-FFF2-40B4-BE49-F238E27FC236}">
                <a16:creationId xmlns:a16="http://schemas.microsoft.com/office/drawing/2014/main" id="{B39C6A94-04DE-A053-3C8C-0CEE6D7A125B}"/>
              </a:ext>
            </a:extLst>
          </p:cNvPr>
          <p:cNvPicPr>
            <a:picLocks noChangeAspect="1"/>
          </p:cNvPicPr>
          <p:nvPr/>
        </p:nvPicPr>
        <p:blipFill>
          <a:blip r:embed="rId5"/>
          <a:stretch>
            <a:fillRect/>
          </a:stretch>
        </p:blipFill>
        <p:spPr>
          <a:xfrm>
            <a:off x="3182713" y="4620881"/>
            <a:ext cx="2944000" cy="1656000"/>
          </a:xfrm>
          <a:prstGeom prst="rect">
            <a:avLst/>
          </a:prstGeom>
        </p:spPr>
      </p:pic>
    </p:spTree>
    <p:extLst>
      <p:ext uri="{BB962C8B-B14F-4D97-AF65-F5344CB8AC3E}">
        <p14:creationId xmlns:p14="http://schemas.microsoft.com/office/powerpoint/2010/main" val="3550987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42BD6F-6DA2-244B-A940-5CB5D575FC90}"/>
              </a:ext>
            </a:extLst>
          </p:cNvPr>
          <p:cNvSpPr>
            <a:spLocks noGrp="1"/>
          </p:cNvSpPr>
          <p:nvPr>
            <p:ph type="title"/>
          </p:nvPr>
        </p:nvSpPr>
        <p:spPr>
          <a:xfrm>
            <a:off x="931506" y="196494"/>
            <a:ext cx="10515600" cy="1325563"/>
          </a:xfrm>
        </p:spPr>
        <p:txBody>
          <a:bodyPr/>
          <a:lstStyle/>
          <a:p>
            <a:r>
              <a:rPr lang="it-IT" dirty="0">
                <a:latin typeface="Times New Roman" panose="02020603050405020304" pitchFamily="18" charset="0"/>
                <a:cs typeface="Times New Roman" panose="02020603050405020304" pitchFamily="18" charset="0"/>
              </a:rPr>
              <a:t>Critica a essenzialismo, dualismo e gerarchie</a:t>
            </a:r>
          </a:p>
        </p:txBody>
      </p:sp>
      <p:sp>
        <p:nvSpPr>
          <p:cNvPr id="3" name="Segnaposto contenuto 2">
            <a:extLst>
              <a:ext uri="{FF2B5EF4-FFF2-40B4-BE49-F238E27FC236}">
                <a16:creationId xmlns:a16="http://schemas.microsoft.com/office/drawing/2014/main" id="{5C777226-50A3-60BE-2E31-352863421BC1}"/>
              </a:ext>
            </a:extLst>
          </p:cNvPr>
          <p:cNvSpPr>
            <a:spLocks noGrp="1"/>
          </p:cNvSpPr>
          <p:nvPr>
            <p:ph sz="half" idx="1"/>
          </p:nvPr>
        </p:nvSpPr>
        <p:spPr>
          <a:xfrm>
            <a:off x="436983" y="1522057"/>
            <a:ext cx="6421018" cy="4584506"/>
          </a:xfrm>
        </p:spPr>
        <p:txBody>
          <a:bodyPr>
            <a:normAutofit fontScale="62500" lnSpcReduction="20000"/>
          </a:bodyPr>
          <a:lstStyle/>
          <a:p>
            <a:pPr algn="just" fontAlgn="auto">
              <a:spcAft>
                <a:spcPts val="1200"/>
              </a:spcAft>
              <a:buNone/>
            </a:pPr>
            <a:r>
              <a:rPr lang="it-IT"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it-IT" sz="2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Haraway</a:t>
            </a:r>
            <a:r>
              <a:rPr lang="it-IT"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critica in quanto </a:t>
            </a:r>
            <a:r>
              <a:rPr lang="it-IT"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essenzialiste </a:t>
            </a:r>
            <a:r>
              <a:rPr lang="it-IT"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alcune correnti femministe ‘‘della differenza’’ che, pur riconoscendo e valorizzando la diversità dei soggetti individuali,  postulano una “differenza” femminile stabile e universale, da opporre al patriarcato, radicata nella corporeità e in esperienze considerate esclusive delle donne, </a:t>
            </a:r>
            <a:r>
              <a:rPr lang="it-IT"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 maternità in modo particolare</a:t>
            </a:r>
            <a:r>
              <a:rPr lang="it-IT"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it-IT"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fontAlgn="auto">
              <a:spcAft>
                <a:spcPts val="1200"/>
              </a:spcAft>
              <a:buNone/>
            </a:pPr>
            <a:r>
              <a:rPr lang="it-IT"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Prende posizione contro quelli che </a:t>
            </a:r>
            <a:r>
              <a:rPr lang="it-IT"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oggi </a:t>
            </a:r>
            <a:r>
              <a:rPr lang="it-IT"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chiamiamo “binarismo di genere” ed “eteronormatività”, anticipando il movimento </a:t>
            </a:r>
            <a:r>
              <a:rPr lang="it-IT"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queer </a:t>
            </a:r>
            <a:r>
              <a:rPr lang="it-IT"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(nella seconda metà degli anni Ottanta) (per un giudizio problematico al riguardo, cfr. </a:t>
            </a:r>
            <a:r>
              <a:rPr lang="it-IT"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Laudato </a:t>
            </a:r>
            <a:r>
              <a:rPr lang="it-IT" sz="28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a:t>
            </a:r>
            <a:r>
              <a:rPr lang="it-IT"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155)</a:t>
            </a:r>
            <a:r>
              <a:rPr lang="it-IT"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it-IT"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fontAlgn="auto">
              <a:spcAft>
                <a:spcPts val="1200"/>
              </a:spcAft>
              <a:buNone/>
            </a:pPr>
            <a:r>
              <a:rPr lang="it-IT"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Conclusione: il </a:t>
            </a:r>
            <a:r>
              <a:rPr lang="it-IT"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cyborg</a:t>
            </a:r>
            <a:r>
              <a:rPr lang="it-IT"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è un </a:t>
            </a:r>
            <a:r>
              <a:rPr lang="it-IT"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mito politico </a:t>
            </a:r>
            <a:r>
              <a:rPr lang="it-IT"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 un </a:t>
            </a:r>
            <a:r>
              <a:rPr lang="it-IT"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dispositivo teorico</a:t>
            </a:r>
            <a:r>
              <a:rPr lang="it-IT"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una </a:t>
            </a:r>
            <a:r>
              <a:rPr lang="it-IT"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metafora evocativa </a:t>
            </a:r>
            <a:r>
              <a:rPr lang="it-IT"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che invita e riflettere sull’ambiguità della tecnologia, spesso asservita a disegni di potere e sfruttamento</a:t>
            </a:r>
            <a:r>
              <a:rPr lang="it-IT"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a:t>
            </a:r>
            <a:r>
              <a:rPr lang="it-IT"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it-IT"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l’accento di </a:t>
            </a:r>
            <a:r>
              <a:rPr lang="it-IT"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Haraway</a:t>
            </a:r>
            <a:r>
              <a:rPr lang="it-IT"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cade </a:t>
            </a:r>
            <a:r>
              <a:rPr lang="it-IT"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soprattutto sulle sue </a:t>
            </a:r>
            <a:r>
              <a:rPr lang="it-IT"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potenzialità emancipatorie </a:t>
            </a:r>
            <a:r>
              <a:rPr lang="it-IT"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rispetto ai </a:t>
            </a:r>
            <a:r>
              <a:rPr lang="it-IT"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dualismi </a:t>
            </a:r>
            <a:r>
              <a:rPr lang="it-IT"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 alle </a:t>
            </a:r>
            <a:r>
              <a:rPr lang="it-IT" sz="2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gerarchie</a:t>
            </a:r>
            <a:r>
              <a:rPr lang="it-IT"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oppressive che storicamente caratterizzano, secondo la filosofa,  la società e la cultura occidentali. </a:t>
            </a:r>
            <a:endParaRPr lang="it-IT"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fontAlgn="auto">
              <a:spcAft>
                <a:spcPts val="1200"/>
              </a:spcAft>
              <a:buNone/>
            </a:pPr>
            <a:r>
              <a:rPr lang="it-IT"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it-IT" sz="2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pic>
        <p:nvPicPr>
          <p:cNvPr id="2050" name="Picture 2" descr="Donna si nasce (e qualche volta lo si diventa) : Cavarero, Adriana,  Guaraldo, Olivia: Amazon.it: Libri">
            <a:extLst>
              <a:ext uri="{FF2B5EF4-FFF2-40B4-BE49-F238E27FC236}">
                <a16:creationId xmlns:a16="http://schemas.microsoft.com/office/drawing/2014/main" id="{3E8B7574-BF0E-9BEC-86FF-143F5205EA3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9739215" y="1522057"/>
            <a:ext cx="1781258" cy="2736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iotima. Il pensiero della differenza sessuale: 9788877383754 - AbeBooks">
            <a:extLst>
              <a:ext uri="{FF2B5EF4-FFF2-40B4-BE49-F238E27FC236}">
                <a16:creationId xmlns:a16="http://schemas.microsoft.com/office/drawing/2014/main" id="{D65532E5-E14B-5003-1329-EBC2037598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7694" y="1630057"/>
            <a:ext cx="1772785" cy="2628000"/>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1FA569F3-B1E6-CAB1-9A69-F93C4D10DAB1}"/>
              </a:ext>
            </a:extLst>
          </p:cNvPr>
          <p:cNvPicPr>
            <a:picLocks noChangeAspect="1"/>
          </p:cNvPicPr>
          <p:nvPr/>
        </p:nvPicPr>
        <p:blipFill>
          <a:blip r:embed="rId4"/>
          <a:stretch>
            <a:fillRect/>
          </a:stretch>
        </p:blipFill>
        <p:spPr>
          <a:xfrm>
            <a:off x="7781869" y="4797231"/>
            <a:ext cx="2847975" cy="1609725"/>
          </a:xfrm>
          <a:prstGeom prst="rect">
            <a:avLst/>
          </a:prstGeom>
        </p:spPr>
      </p:pic>
    </p:spTree>
    <p:extLst>
      <p:ext uri="{BB962C8B-B14F-4D97-AF65-F5344CB8AC3E}">
        <p14:creationId xmlns:p14="http://schemas.microsoft.com/office/powerpoint/2010/main" val="225880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593DD4-9428-51EB-FE83-C37EB990964A}"/>
              </a:ext>
            </a:extLst>
          </p:cNvPr>
          <p:cNvSpPr>
            <a:spLocks noGrp="1"/>
          </p:cNvSpPr>
          <p:nvPr>
            <p:ph type="title"/>
          </p:nvPr>
        </p:nvSpPr>
        <p:spPr/>
        <p:txBody>
          <a:bodyPr/>
          <a:lstStyle/>
          <a:p>
            <a:pPr algn="ctr"/>
            <a:r>
              <a:rPr lang="it-IT" dirty="0">
                <a:latin typeface="Times New Roman" panose="02020603050405020304" pitchFamily="18" charset="0"/>
                <a:cs typeface="Times New Roman" panose="02020603050405020304" pitchFamily="18" charset="0"/>
              </a:rPr>
              <a:t>Antropocene, Capitalocene o </a:t>
            </a:r>
            <a:r>
              <a:rPr lang="it-IT" dirty="0" err="1">
                <a:latin typeface="Times New Roman" panose="02020603050405020304" pitchFamily="18" charset="0"/>
                <a:cs typeface="Times New Roman" panose="02020603050405020304" pitchFamily="18" charset="0"/>
              </a:rPr>
              <a:t>Chthulucene</a:t>
            </a:r>
            <a:r>
              <a:rPr lang="it-IT" dirty="0">
                <a:latin typeface="Times New Roman" panose="02020603050405020304" pitchFamily="18" charset="0"/>
                <a:cs typeface="Times New Roman" panose="02020603050405020304" pitchFamily="18" charset="0"/>
              </a:rPr>
              <a:t>?</a:t>
            </a:r>
            <a:br>
              <a:rPr lang="it-IT" dirty="0">
                <a:latin typeface="Times New Roman" panose="02020603050405020304" pitchFamily="18" charset="0"/>
                <a:cs typeface="Times New Roman" panose="02020603050405020304" pitchFamily="18" charset="0"/>
              </a:rPr>
            </a:br>
            <a:endParaRPr lang="it-IT" dirty="0">
              <a:latin typeface="Times New Roman" panose="02020603050405020304" pitchFamily="18" charset="0"/>
              <a:cs typeface="Times New Roman" panose="02020603050405020304" pitchFamily="18" charset="0"/>
            </a:endParaRPr>
          </a:p>
        </p:txBody>
      </p:sp>
      <p:pic>
        <p:nvPicPr>
          <p:cNvPr id="12" name="Segnaposto contenuto 11">
            <a:extLst>
              <a:ext uri="{FF2B5EF4-FFF2-40B4-BE49-F238E27FC236}">
                <a16:creationId xmlns:a16="http://schemas.microsoft.com/office/drawing/2014/main" id="{B258B90E-0101-075E-4C85-B7A92807B418}"/>
              </a:ext>
            </a:extLst>
          </p:cNvPr>
          <p:cNvPicPr>
            <a:picLocks noGrp="1" noChangeAspect="1"/>
          </p:cNvPicPr>
          <p:nvPr>
            <p:ph sz="half" idx="1"/>
          </p:nvPr>
        </p:nvPicPr>
        <p:blipFill>
          <a:blip r:embed="rId2"/>
          <a:stretch>
            <a:fillRect/>
          </a:stretch>
        </p:blipFill>
        <p:spPr>
          <a:xfrm>
            <a:off x="2925598" y="3966412"/>
            <a:ext cx="2866741" cy="2088000"/>
          </a:xfrm>
          <a:prstGeom prst="rect">
            <a:avLst/>
          </a:prstGeom>
        </p:spPr>
      </p:pic>
      <p:sp>
        <p:nvSpPr>
          <p:cNvPr id="4" name="Segnaposto contenuto 3">
            <a:extLst>
              <a:ext uri="{FF2B5EF4-FFF2-40B4-BE49-F238E27FC236}">
                <a16:creationId xmlns:a16="http://schemas.microsoft.com/office/drawing/2014/main" id="{3ADCAB1B-671B-B329-29CF-964251C92736}"/>
              </a:ext>
            </a:extLst>
          </p:cNvPr>
          <p:cNvSpPr>
            <a:spLocks noGrp="1"/>
          </p:cNvSpPr>
          <p:nvPr>
            <p:ph sz="half" idx="2"/>
          </p:nvPr>
        </p:nvSpPr>
        <p:spPr>
          <a:xfrm>
            <a:off x="5962261" y="1287623"/>
            <a:ext cx="5967384" cy="5130607"/>
          </a:xfrm>
        </p:spPr>
        <p:txBody>
          <a:bodyPr>
            <a:normAutofit fontScale="47500" lnSpcReduction="20000"/>
          </a:bodyPr>
          <a:lstStyle/>
          <a:p>
            <a:pPr algn="just" fontAlgn="auto">
              <a:spcAft>
                <a:spcPts val="1200"/>
              </a:spcAft>
              <a:buNone/>
            </a:pPr>
            <a:r>
              <a:rPr lang="it-IT" sz="2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it-IT" sz="33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r>
              <a:rPr lang="it-IT" sz="3300" b="1"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Antropocene</a:t>
            </a:r>
            <a:r>
              <a:rPr lang="it-IT" sz="33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concetto che pare sia stato coniato già nei primi anni Ottanta, è stato reso popolare a partire dal 2000 dal premio Nobel per la chimica Paul Crutzen. Indica l’attuale epoca geologica, successiva all’Olocene: un’era nella quale </a:t>
            </a:r>
            <a:r>
              <a:rPr lang="it-IT" sz="33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l’azione dell’umanità sulla Terra è diventata </a:t>
            </a:r>
            <a:r>
              <a:rPr lang="it-IT" sz="33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fattore di mutamento planetario </a:t>
            </a:r>
            <a:r>
              <a:rPr lang="it-IT" sz="33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(nel 2024 tuttavia organizzazioni internazionali di scienziati hanno  rifiutato l’adozione del concetto in senso strettamente geologico). </a:t>
            </a:r>
            <a:r>
              <a:rPr lang="it-IT" sz="33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Haraway</a:t>
            </a:r>
            <a:r>
              <a:rPr lang="it-IT" sz="33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critica il termine in quanto riferito </a:t>
            </a:r>
            <a:r>
              <a:rPr lang="it-IT" sz="33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genericamente</a:t>
            </a:r>
            <a:r>
              <a:rPr lang="it-IT" sz="33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all’ </a:t>
            </a:r>
            <a:r>
              <a:rPr lang="it-IT" sz="33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Anthropos</a:t>
            </a:r>
            <a:r>
              <a:rPr lang="it-IT" sz="33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/homo</a:t>
            </a:r>
            <a:r>
              <a:rPr lang="it-IT" sz="33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Non tutti gli esseri umani infatti sono ugualmente responsabili dello sconvolgimento degli equilibri planetari! </a:t>
            </a:r>
            <a:endParaRPr lang="it-IT" sz="33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fontAlgn="auto">
              <a:spcAft>
                <a:spcPts val="1200"/>
              </a:spcAft>
              <a:buNone/>
            </a:pPr>
            <a:r>
              <a:rPr lang="it-IT" sz="33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Una proposta alternativa è il </a:t>
            </a:r>
            <a:r>
              <a:rPr lang="it-IT" sz="3300" b="1"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Capitalocene</a:t>
            </a:r>
            <a:r>
              <a:rPr lang="it-IT" sz="33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it-IT" sz="33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Il termine  precisa che la responsabilità degli squilibri planetari è essenzialmente del modello industriale affermatosi in Europa a partire dalla fine del XVIII secolo, con le sue radici nel capitalismo commerciale e coloniale dell’Età Moderna. </a:t>
            </a:r>
            <a:endParaRPr lang="it-IT" sz="33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fontAlgn="auto">
              <a:spcAft>
                <a:spcPts val="1200"/>
              </a:spcAft>
              <a:buNone/>
            </a:pPr>
            <a:r>
              <a:rPr lang="it-IT" sz="33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In questa linea si colloca l’ulteriore termine </a:t>
            </a:r>
            <a:r>
              <a:rPr lang="it-IT" sz="3300" b="1"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Piantagionocene</a:t>
            </a:r>
            <a:r>
              <a:rPr lang="it-IT" sz="33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it-IT" sz="33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Plantationocene</a:t>
            </a:r>
            <a:r>
              <a:rPr lang="it-IT" sz="33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2014) che sottolinea l’impatto del modello coloniale delle «piantagioni circoscritte ed estrattive basate sul lavoro di schiavi e altre forme di sfruttamento». Questo in seguito sarebbe stato «il modello e il motore che ha ispirato il sistema della fabbrica» (Donna </a:t>
            </a:r>
            <a:r>
              <a:rPr lang="it-IT" sz="33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Haraway,</a:t>
            </a:r>
            <a:r>
              <a:rPr lang="it-IT" sz="33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Chthulucene</a:t>
            </a:r>
            <a:r>
              <a:rPr lang="it-IT" sz="33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it-IT" sz="33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Nero, Roma 2025, 280). </a:t>
            </a:r>
            <a:endParaRPr lang="it-IT" sz="33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pic>
        <p:nvPicPr>
          <p:cNvPr id="13" name="Immagine 12">
            <a:extLst>
              <a:ext uri="{FF2B5EF4-FFF2-40B4-BE49-F238E27FC236}">
                <a16:creationId xmlns:a16="http://schemas.microsoft.com/office/drawing/2014/main" id="{77D119B9-8930-559F-8052-D0BC556FCCB8}"/>
              </a:ext>
            </a:extLst>
          </p:cNvPr>
          <p:cNvPicPr>
            <a:picLocks noChangeAspect="1"/>
          </p:cNvPicPr>
          <p:nvPr/>
        </p:nvPicPr>
        <p:blipFill>
          <a:blip r:embed="rId3"/>
          <a:stretch>
            <a:fillRect/>
          </a:stretch>
        </p:blipFill>
        <p:spPr>
          <a:xfrm>
            <a:off x="2925598" y="1583949"/>
            <a:ext cx="2868712" cy="1944000"/>
          </a:xfrm>
          <a:prstGeom prst="rect">
            <a:avLst/>
          </a:prstGeom>
        </p:spPr>
      </p:pic>
      <p:pic>
        <p:nvPicPr>
          <p:cNvPr id="14" name="Immagine 13">
            <a:extLst>
              <a:ext uri="{FF2B5EF4-FFF2-40B4-BE49-F238E27FC236}">
                <a16:creationId xmlns:a16="http://schemas.microsoft.com/office/drawing/2014/main" id="{63451638-6DA1-EE2A-EADA-76CCD6594BBF}"/>
              </a:ext>
            </a:extLst>
          </p:cNvPr>
          <p:cNvPicPr>
            <a:picLocks noChangeAspect="1"/>
          </p:cNvPicPr>
          <p:nvPr/>
        </p:nvPicPr>
        <p:blipFill>
          <a:blip r:embed="rId4"/>
          <a:stretch>
            <a:fillRect/>
          </a:stretch>
        </p:blipFill>
        <p:spPr>
          <a:xfrm>
            <a:off x="122706" y="2109571"/>
            <a:ext cx="2396124" cy="3636000"/>
          </a:xfrm>
          <a:prstGeom prst="rect">
            <a:avLst/>
          </a:prstGeom>
        </p:spPr>
      </p:pic>
    </p:spTree>
    <p:extLst>
      <p:ext uri="{BB962C8B-B14F-4D97-AF65-F5344CB8AC3E}">
        <p14:creationId xmlns:p14="http://schemas.microsoft.com/office/powerpoint/2010/main" val="3371253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77254B-A1EE-4BB3-65A2-DE6AAD200EEA}"/>
              </a:ext>
            </a:extLst>
          </p:cNvPr>
          <p:cNvSpPr>
            <a:spLocks noGrp="1"/>
          </p:cNvSpPr>
          <p:nvPr>
            <p:ph type="title"/>
          </p:nvPr>
        </p:nvSpPr>
        <p:spPr>
          <a:xfrm>
            <a:off x="306355" y="259216"/>
            <a:ext cx="11776788" cy="1325563"/>
          </a:xfrm>
        </p:spPr>
        <p:txBody>
          <a:bodyPr/>
          <a:lstStyle/>
          <a:p>
            <a:pPr algn="ctr"/>
            <a:r>
              <a:rPr lang="it-IT" b="1" dirty="0" err="1">
                <a:latin typeface="Times New Roman" panose="02020603050405020304" pitchFamily="18" charset="0"/>
                <a:cs typeface="Times New Roman" panose="02020603050405020304" pitchFamily="18" charset="0"/>
              </a:rPr>
              <a:t>Chthulucene</a:t>
            </a:r>
            <a:r>
              <a:rPr lang="it-IT" dirty="0">
                <a:latin typeface="Times New Roman" panose="02020603050405020304" pitchFamily="18" charset="0"/>
                <a:cs typeface="Times New Roman" panose="02020603050405020304" pitchFamily="18" charset="0"/>
              </a:rPr>
              <a:t>: riconnetterci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con gli esseri della Terra</a:t>
            </a:r>
          </a:p>
        </p:txBody>
      </p:sp>
      <p:sp>
        <p:nvSpPr>
          <p:cNvPr id="3" name="Segnaposto contenuto 2">
            <a:extLst>
              <a:ext uri="{FF2B5EF4-FFF2-40B4-BE49-F238E27FC236}">
                <a16:creationId xmlns:a16="http://schemas.microsoft.com/office/drawing/2014/main" id="{0BF994DF-9780-EFFB-0B04-13139B1FF35D}"/>
              </a:ext>
            </a:extLst>
          </p:cNvPr>
          <p:cNvSpPr>
            <a:spLocks noGrp="1"/>
          </p:cNvSpPr>
          <p:nvPr>
            <p:ph sz="half" idx="1"/>
          </p:nvPr>
        </p:nvSpPr>
        <p:spPr>
          <a:xfrm>
            <a:off x="407392" y="1705202"/>
            <a:ext cx="6282658" cy="4667250"/>
          </a:xfrm>
        </p:spPr>
        <p:txBody>
          <a:bodyPr>
            <a:normAutofit fontScale="32500" lnSpcReduction="20000"/>
          </a:bodyPr>
          <a:lstStyle/>
          <a:p>
            <a:pPr algn="just" fontAlgn="auto">
              <a:spcAft>
                <a:spcPts val="1200"/>
              </a:spcAft>
              <a:buNone/>
            </a:pPr>
            <a:r>
              <a:rPr lang="it-IT" sz="55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it-IT" sz="55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Haraway</a:t>
            </a:r>
            <a:r>
              <a:rPr lang="it-IT" sz="55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propone l’originale termine </a:t>
            </a:r>
            <a:r>
              <a:rPr lang="it-IT" sz="5500" i="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Chthulucene</a:t>
            </a:r>
            <a:r>
              <a:rPr lang="it-IT" sz="55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Nell’interpretazione che fornisce  </a:t>
            </a:r>
            <a:r>
              <a:rPr lang="it-IT" sz="55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Haraway</a:t>
            </a:r>
            <a:r>
              <a:rPr lang="it-IT" sz="55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il termine sarebbe riconducibile a </a:t>
            </a:r>
            <a:r>
              <a:rPr lang="it-IT" sz="5500"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χθών</a:t>
            </a:r>
            <a:r>
              <a:rPr lang="it-IT" sz="5500" i="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it-IT" sz="5500"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chthôn</a:t>
            </a:r>
            <a:r>
              <a:rPr lang="it-IT" sz="5500" i="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(Terra)</a:t>
            </a:r>
            <a:r>
              <a:rPr lang="it-IT" sz="55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it-IT" sz="5500" i="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 </a:t>
            </a:r>
            <a:r>
              <a:rPr lang="it-IT" sz="55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κα</a:t>
            </a:r>
            <a:r>
              <a:rPr lang="it-IT" sz="5500"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ινός</a:t>
            </a:r>
            <a:r>
              <a:rPr lang="it-IT" sz="55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it-IT" sz="5500"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kainòs</a:t>
            </a:r>
            <a:r>
              <a:rPr lang="it-IT" sz="5500" i="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(“nuovo”, da cui viene il suffisso che indica alcune epoche all’interno delle ere geologiche. Ma l’espressione </a:t>
            </a:r>
            <a:r>
              <a:rPr lang="it-IT" sz="55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fa riferimento soprattutto a </a:t>
            </a:r>
            <a:r>
              <a:rPr lang="it-IT" sz="5500" i="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una specie di ragno, </a:t>
            </a:r>
            <a:r>
              <a:rPr lang="it-IT" sz="5500"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Pimoa</a:t>
            </a:r>
            <a:r>
              <a:rPr lang="it-IT" sz="55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it-IT" sz="5500"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Chthulu</a:t>
            </a:r>
            <a:r>
              <a:rPr lang="it-IT" sz="55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it-IT" sz="5500" i="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modello di altri esseri </a:t>
            </a:r>
            <a:r>
              <a:rPr lang="it-IT" sz="55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ctoni </a:t>
            </a:r>
            <a:r>
              <a:rPr lang="it-IT" sz="55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it-IT" sz="5500" i="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terrestri) e “tentacolari” (polpi, calamari, formazioni coralline.) </a:t>
            </a:r>
            <a:r>
              <a:rPr lang="it-IT" sz="5500" i="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Haraway</a:t>
            </a:r>
            <a:r>
              <a:rPr lang="it-IT" sz="5500" i="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nega recisamente che il termine abbia a che fare con il mostro immaginato in un suo racconto dallo scrittore H. P. Lovecraft.      </a:t>
            </a:r>
            <a:endParaRPr lang="it-IT" sz="55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fontAlgn="auto">
              <a:spcAft>
                <a:spcPts val="1200"/>
              </a:spcAft>
              <a:buNone/>
            </a:pPr>
            <a:r>
              <a:rPr lang="it-IT" sz="5500" i="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questo neologismo di sua creazione </a:t>
            </a:r>
            <a:r>
              <a:rPr lang="it-IT" sz="5500" i="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Haraway</a:t>
            </a:r>
            <a:r>
              <a:rPr lang="it-IT" sz="5500" i="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indica un tempo o una condizione in cui l’umanità riprende contatto con la Terra e costruisce il suo futuro a partire dalle mille connessioni (biologicamente paragonate a tentacoli, radici e altre estensioni corporee) che ci legano e apparentano ai viventi non umani. È il tempo in cui viene messo in discussione l’</a:t>
            </a:r>
            <a:r>
              <a:rPr lang="it-IT" sz="55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eccezionalismo</a:t>
            </a:r>
            <a:r>
              <a:rPr lang="it-IT" sz="5500" i="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umano (</a:t>
            </a:r>
            <a:r>
              <a:rPr lang="it-IT" sz="55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Homo sapiens</a:t>
            </a:r>
            <a:r>
              <a:rPr lang="it-IT" sz="5500" i="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in quanto radicalmente </a:t>
            </a:r>
            <a:r>
              <a:rPr lang="it-IT" sz="55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altro </a:t>
            </a:r>
            <a:r>
              <a:rPr lang="it-IT" sz="5500" i="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rispetto alla natura) e si agisce a partire dalla consapevolezza   «che tutto è connesso a </a:t>
            </a:r>
            <a:r>
              <a:rPr lang="it-IT" sz="55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qualcosa</a:t>
            </a:r>
            <a:r>
              <a:rPr lang="it-IT" sz="5500" i="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che a sua volta è connesso a qualcos’altro» (246).  </a:t>
            </a:r>
            <a:endParaRPr lang="it-IT" sz="5500" kern="1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it-IT" dirty="0"/>
          </a:p>
        </p:txBody>
      </p:sp>
      <p:sp>
        <p:nvSpPr>
          <p:cNvPr id="5" name="Segnaposto contenuto 2">
            <a:extLst>
              <a:ext uri="{FF2B5EF4-FFF2-40B4-BE49-F238E27FC236}">
                <a16:creationId xmlns:a16="http://schemas.microsoft.com/office/drawing/2014/main" id="{7D9E605F-86B1-D4C4-3B18-C1E17C2FD866}"/>
              </a:ext>
            </a:extLst>
          </p:cNvPr>
          <p:cNvSpPr>
            <a:spLocks noGrp="1"/>
          </p:cNvSpPr>
          <p:nvPr>
            <p:ph sz="half" idx="2"/>
          </p:nvPr>
        </p:nvSpPr>
        <p:spPr>
          <a:xfrm>
            <a:off x="6690050" y="1705202"/>
            <a:ext cx="4943669" cy="4901746"/>
          </a:xfrm>
        </p:spPr>
        <p:txBody>
          <a:bodyPr>
            <a:normAutofit fontScale="32500" lnSpcReduction="20000"/>
          </a:bodyPr>
          <a:lstStyle/>
          <a:p>
            <a:pPr marL="0" indent="0">
              <a:buNone/>
            </a:pPr>
            <a:endParaRPr lang="it-IT" dirty="0"/>
          </a:p>
          <a:p>
            <a:pPr marL="0" indent="0">
              <a:buNone/>
            </a:pPr>
            <a:endParaRPr lang="it-IT" dirty="0"/>
          </a:p>
          <a:p>
            <a:pPr marL="0" indent="0">
              <a:buNone/>
            </a:pPr>
            <a:endParaRPr lang="it-IT" dirty="0"/>
          </a:p>
          <a:p>
            <a:pPr marL="0" indent="0">
              <a:buNone/>
            </a:pPr>
            <a:endParaRPr lang="it-IT" dirty="0"/>
          </a:p>
          <a:p>
            <a:pPr marL="0" indent="0">
              <a:buNone/>
            </a:pPr>
            <a:endParaRPr lang="it-IT" dirty="0"/>
          </a:p>
          <a:p>
            <a:pPr marL="0" indent="0">
              <a:buNone/>
            </a:pPr>
            <a:endParaRPr lang="it-IT" dirty="0"/>
          </a:p>
          <a:p>
            <a:pPr marL="0" indent="0">
              <a:buNone/>
            </a:pPr>
            <a:endParaRPr lang="it-IT" dirty="0"/>
          </a:p>
          <a:p>
            <a:pPr marL="0" indent="0">
              <a:buNone/>
            </a:pPr>
            <a:endParaRPr lang="it-IT" dirty="0"/>
          </a:p>
          <a:p>
            <a:pPr marL="0" indent="0">
              <a:buNone/>
            </a:pPr>
            <a:endParaRPr lang="it-IT" dirty="0"/>
          </a:p>
          <a:p>
            <a:pPr marL="0" indent="0">
              <a:buNone/>
            </a:pPr>
            <a:endParaRPr lang="it-IT" dirty="0"/>
          </a:p>
          <a:p>
            <a:pPr marL="0" indent="0">
              <a:buNone/>
            </a:pPr>
            <a:endParaRPr lang="it-IT" dirty="0"/>
          </a:p>
          <a:p>
            <a:pPr marL="0" indent="0">
              <a:buNone/>
            </a:pPr>
            <a:endParaRPr lang="it-IT" dirty="0"/>
          </a:p>
          <a:p>
            <a:pPr marL="0" indent="0">
              <a:buNone/>
            </a:pPr>
            <a:endParaRPr lang="it-IT" dirty="0"/>
          </a:p>
          <a:p>
            <a:pPr marL="0" indent="0">
              <a:buNone/>
            </a:pPr>
            <a:endParaRPr lang="it-IT" sz="2900" b="1" i="1" dirty="0">
              <a:latin typeface="Times New Roman" panose="02020603050405020304" pitchFamily="18" charset="0"/>
              <a:cs typeface="Times New Roman" panose="02020603050405020304" pitchFamily="18" charset="0"/>
            </a:endParaRPr>
          </a:p>
          <a:p>
            <a:pPr marL="0" indent="0">
              <a:buNone/>
            </a:pPr>
            <a:endParaRPr lang="it-IT" sz="2900" b="1" i="1" dirty="0">
              <a:latin typeface="Times New Roman" panose="02020603050405020304" pitchFamily="18" charset="0"/>
              <a:cs typeface="Times New Roman" panose="02020603050405020304" pitchFamily="18" charset="0"/>
            </a:endParaRPr>
          </a:p>
          <a:p>
            <a:pPr marL="0" indent="0">
              <a:buNone/>
            </a:pPr>
            <a:endParaRPr lang="it-IT" sz="2900" b="1" i="1" dirty="0">
              <a:latin typeface="Times New Roman" panose="02020603050405020304" pitchFamily="18" charset="0"/>
              <a:cs typeface="Times New Roman" panose="02020603050405020304" pitchFamily="18" charset="0"/>
            </a:endParaRPr>
          </a:p>
          <a:p>
            <a:pPr marL="0" indent="0">
              <a:buNone/>
            </a:pPr>
            <a:endParaRPr lang="it-IT" sz="2900" b="1" i="1" dirty="0">
              <a:latin typeface="Times New Roman" panose="02020603050405020304" pitchFamily="18" charset="0"/>
              <a:cs typeface="Times New Roman" panose="02020603050405020304" pitchFamily="18" charset="0"/>
            </a:endParaRPr>
          </a:p>
          <a:p>
            <a:pPr marL="0" indent="0">
              <a:buNone/>
            </a:pPr>
            <a:endParaRPr lang="it-IT" sz="4900" b="1" i="1" dirty="0">
              <a:latin typeface="Times New Roman" panose="02020603050405020304" pitchFamily="18" charset="0"/>
              <a:cs typeface="Times New Roman" panose="02020603050405020304" pitchFamily="18" charset="0"/>
            </a:endParaRPr>
          </a:p>
          <a:p>
            <a:pPr marL="0" indent="0">
              <a:buNone/>
            </a:pPr>
            <a:endParaRPr lang="it-IT" sz="4900" b="1" i="1" dirty="0">
              <a:latin typeface="Times New Roman" panose="02020603050405020304" pitchFamily="18" charset="0"/>
              <a:cs typeface="Times New Roman" panose="02020603050405020304" pitchFamily="18" charset="0"/>
            </a:endParaRPr>
          </a:p>
          <a:p>
            <a:pPr marL="0" indent="0">
              <a:buNone/>
            </a:pPr>
            <a:r>
              <a:rPr lang="it-IT" sz="4900" b="1" i="1" dirty="0" err="1">
                <a:latin typeface="Times New Roman" panose="02020603050405020304" pitchFamily="18" charset="0"/>
                <a:cs typeface="Times New Roman" panose="02020603050405020304" pitchFamily="18" charset="0"/>
              </a:rPr>
              <a:t>Pimoa</a:t>
            </a:r>
            <a:r>
              <a:rPr lang="it-IT" sz="4900" b="1" i="1" dirty="0">
                <a:latin typeface="Times New Roman" panose="02020603050405020304" pitchFamily="18" charset="0"/>
                <a:cs typeface="Times New Roman" panose="02020603050405020304" pitchFamily="18" charset="0"/>
              </a:rPr>
              <a:t> </a:t>
            </a:r>
            <a:r>
              <a:rPr lang="it-IT" sz="4900" b="1" i="1" dirty="0" err="1">
                <a:latin typeface="Times New Roman" panose="02020603050405020304" pitchFamily="18" charset="0"/>
                <a:cs typeface="Times New Roman" panose="02020603050405020304" pitchFamily="18" charset="0"/>
              </a:rPr>
              <a:t>Chthulu</a:t>
            </a:r>
            <a:r>
              <a:rPr lang="it-IT" sz="4900" b="1" dirty="0">
                <a:latin typeface="Times New Roman" panose="02020603050405020304" pitchFamily="18" charset="0"/>
                <a:cs typeface="Times New Roman" panose="02020603050405020304" pitchFamily="18" charset="0"/>
              </a:rPr>
              <a:t>. </a:t>
            </a:r>
            <a:r>
              <a:rPr lang="it-IT" sz="4900" b="1" i="1" dirty="0" err="1">
                <a:latin typeface="Times New Roman" panose="02020603050405020304" pitchFamily="18" charset="0"/>
                <a:cs typeface="Times New Roman" panose="02020603050405020304" pitchFamily="18" charset="0"/>
              </a:rPr>
              <a:t>Pòtnia</a:t>
            </a:r>
            <a:r>
              <a:rPr lang="it-IT" sz="4900" b="1" i="1" dirty="0">
                <a:latin typeface="Times New Roman" panose="02020603050405020304" pitchFamily="18" charset="0"/>
                <a:cs typeface="Times New Roman" panose="02020603050405020304" pitchFamily="18" charset="0"/>
              </a:rPr>
              <a:t> </a:t>
            </a:r>
            <a:r>
              <a:rPr lang="it-IT" sz="4900" b="1" i="1" dirty="0" err="1">
                <a:latin typeface="Times New Roman" panose="02020603050405020304" pitchFamily="18" charset="0"/>
                <a:cs typeface="Times New Roman" panose="02020603050405020304" pitchFamily="18" charset="0"/>
              </a:rPr>
              <a:t>theròn</a:t>
            </a:r>
            <a:r>
              <a:rPr lang="it-IT" sz="4900" b="1" i="1" dirty="0">
                <a:latin typeface="Times New Roman" panose="02020603050405020304" pitchFamily="18" charset="0"/>
                <a:cs typeface="Times New Roman" panose="02020603050405020304" pitchFamily="18" charset="0"/>
              </a:rPr>
              <a:t>  </a:t>
            </a:r>
            <a:r>
              <a:rPr lang="it-IT" sz="4900" b="1" dirty="0">
                <a:latin typeface="Times New Roman" panose="02020603050405020304" pitchFamily="18" charset="0"/>
                <a:cs typeface="Times New Roman" panose="02020603050405020304" pitchFamily="18" charset="0"/>
              </a:rPr>
              <a:t>(</a:t>
            </a:r>
            <a:r>
              <a:rPr lang="it-IT" sz="4900" b="1" dirty="0" err="1">
                <a:latin typeface="Times New Roman" panose="02020603050405020304" pitchFamily="18" charset="0"/>
                <a:cs typeface="Times New Roman" panose="02020603050405020304" pitchFamily="18" charset="0"/>
              </a:rPr>
              <a:t>Πότνι</a:t>
            </a:r>
            <a:r>
              <a:rPr lang="it-IT" sz="4900" b="1" dirty="0">
                <a:latin typeface="Times New Roman" panose="02020603050405020304" pitchFamily="18" charset="0"/>
                <a:cs typeface="Times New Roman" panose="02020603050405020304" pitchFamily="18" charset="0"/>
              </a:rPr>
              <a:t>α Θηρῶν, la «Signora degli animali»</a:t>
            </a:r>
          </a:p>
        </p:txBody>
      </p:sp>
      <p:pic>
        <p:nvPicPr>
          <p:cNvPr id="6" name="Immagine 5">
            <a:extLst>
              <a:ext uri="{FF2B5EF4-FFF2-40B4-BE49-F238E27FC236}">
                <a16:creationId xmlns:a16="http://schemas.microsoft.com/office/drawing/2014/main" id="{943CEFFB-CF02-3915-80F5-0BDD751D66CB}"/>
              </a:ext>
            </a:extLst>
          </p:cNvPr>
          <p:cNvPicPr>
            <a:picLocks noChangeAspect="1"/>
          </p:cNvPicPr>
          <p:nvPr/>
        </p:nvPicPr>
        <p:blipFill>
          <a:blip r:embed="rId2"/>
          <a:stretch>
            <a:fillRect/>
          </a:stretch>
        </p:blipFill>
        <p:spPr>
          <a:xfrm>
            <a:off x="7626152" y="1705202"/>
            <a:ext cx="2916000" cy="1944000"/>
          </a:xfrm>
          <a:prstGeom prst="rect">
            <a:avLst/>
          </a:prstGeom>
        </p:spPr>
      </p:pic>
      <p:pic>
        <p:nvPicPr>
          <p:cNvPr id="7" name="Immagine 6">
            <a:extLst>
              <a:ext uri="{FF2B5EF4-FFF2-40B4-BE49-F238E27FC236}">
                <a16:creationId xmlns:a16="http://schemas.microsoft.com/office/drawing/2014/main" id="{94E18B1F-0211-6EEB-CD15-03AF05F3F6AE}"/>
              </a:ext>
            </a:extLst>
          </p:cNvPr>
          <p:cNvPicPr>
            <a:picLocks noChangeAspect="1"/>
          </p:cNvPicPr>
          <p:nvPr/>
        </p:nvPicPr>
        <p:blipFill>
          <a:blip r:embed="rId3"/>
          <a:stretch>
            <a:fillRect/>
          </a:stretch>
        </p:blipFill>
        <p:spPr>
          <a:xfrm>
            <a:off x="8144846" y="3791337"/>
            <a:ext cx="1692000" cy="2246755"/>
          </a:xfrm>
          <a:prstGeom prst="rect">
            <a:avLst/>
          </a:prstGeom>
        </p:spPr>
      </p:pic>
    </p:spTree>
    <p:extLst>
      <p:ext uri="{BB962C8B-B14F-4D97-AF65-F5344CB8AC3E}">
        <p14:creationId xmlns:p14="http://schemas.microsoft.com/office/powerpoint/2010/main" val="982680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B683A8-0923-DF72-E3D8-22AD6CC13990}"/>
              </a:ext>
            </a:extLst>
          </p:cNvPr>
          <p:cNvSpPr>
            <a:spLocks noGrp="1"/>
          </p:cNvSpPr>
          <p:nvPr>
            <p:ph type="title"/>
          </p:nvPr>
        </p:nvSpPr>
        <p:spPr>
          <a:xfrm>
            <a:off x="838200" y="233265"/>
            <a:ext cx="10515600" cy="1325563"/>
          </a:xfrm>
        </p:spPr>
        <p:txBody>
          <a:bodyPr/>
          <a:lstStyle/>
          <a:p>
            <a:pPr algn="ctr"/>
            <a:r>
              <a:rPr lang="it-IT" dirty="0">
                <a:latin typeface="Times New Roman" panose="02020603050405020304" pitchFamily="18" charset="0"/>
                <a:cs typeface="Times New Roman" panose="02020603050405020304" pitchFamily="18" charset="0"/>
              </a:rPr>
              <a:t>«</a:t>
            </a:r>
            <a:r>
              <a:rPr lang="it-IT" i="1" dirty="0" err="1">
                <a:latin typeface="Times New Roman" panose="02020603050405020304" pitchFamily="18" charset="0"/>
                <a:cs typeface="Times New Roman" panose="02020603050405020304" pitchFamily="18" charset="0"/>
              </a:rPr>
              <a:t>Staying</a:t>
            </a:r>
            <a:r>
              <a:rPr lang="it-IT" i="1" dirty="0">
                <a:latin typeface="Times New Roman" panose="02020603050405020304" pitchFamily="18" charset="0"/>
                <a:cs typeface="Times New Roman" panose="02020603050405020304" pitchFamily="18" charset="0"/>
              </a:rPr>
              <a:t> with the </a:t>
            </a:r>
            <a:r>
              <a:rPr lang="it-IT" i="1" dirty="0" err="1">
                <a:latin typeface="Times New Roman" panose="02020603050405020304" pitchFamily="18" charset="0"/>
                <a:cs typeface="Times New Roman" panose="02020603050405020304" pitchFamily="18" charset="0"/>
              </a:rPr>
              <a:t>Trouble</a:t>
            </a:r>
            <a:r>
              <a:rPr lang="it-IT" dirty="0">
                <a:latin typeface="Times New Roman" panose="02020603050405020304" pitchFamily="18" charset="0"/>
                <a:cs typeface="Times New Roman" panose="02020603050405020304" pitchFamily="18" charset="0"/>
              </a:rPr>
              <a:t>». Pratiche riparative (FS) in un  pianeta danneggiato </a:t>
            </a:r>
          </a:p>
        </p:txBody>
      </p:sp>
      <p:pic>
        <p:nvPicPr>
          <p:cNvPr id="7" name="Segnaposto contenuto 6">
            <a:extLst>
              <a:ext uri="{FF2B5EF4-FFF2-40B4-BE49-F238E27FC236}">
                <a16:creationId xmlns:a16="http://schemas.microsoft.com/office/drawing/2014/main" id="{28DF29DF-645D-F3FD-D11C-D8609DC1446A}"/>
              </a:ext>
            </a:extLst>
          </p:cNvPr>
          <p:cNvPicPr>
            <a:picLocks noGrp="1" noChangeAspect="1"/>
          </p:cNvPicPr>
          <p:nvPr>
            <p:ph sz="half" idx="1"/>
          </p:nvPr>
        </p:nvPicPr>
        <p:blipFill>
          <a:blip r:embed="rId2"/>
          <a:stretch>
            <a:fillRect/>
          </a:stretch>
        </p:blipFill>
        <p:spPr>
          <a:xfrm>
            <a:off x="838200" y="1676334"/>
            <a:ext cx="1662965" cy="2340000"/>
          </a:xfrm>
          <a:prstGeom prst="rect">
            <a:avLst/>
          </a:prstGeom>
        </p:spPr>
      </p:pic>
      <p:sp>
        <p:nvSpPr>
          <p:cNvPr id="4" name="Segnaposto contenuto 3">
            <a:extLst>
              <a:ext uri="{FF2B5EF4-FFF2-40B4-BE49-F238E27FC236}">
                <a16:creationId xmlns:a16="http://schemas.microsoft.com/office/drawing/2014/main" id="{32A693E4-B9ED-78FB-1BCC-84B9A9F3955C}"/>
              </a:ext>
            </a:extLst>
          </p:cNvPr>
          <p:cNvSpPr>
            <a:spLocks noGrp="1"/>
          </p:cNvSpPr>
          <p:nvPr>
            <p:ph sz="half" idx="2"/>
          </p:nvPr>
        </p:nvSpPr>
        <p:spPr>
          <a:xfrm>
            <a:off x="5738328" y="1676335"/>
            <a:ext cx="6354148" cy="4799110"/>
          </a:xfrm>
        </p:spPr>
        <p:txBody>
          <a:bodyPr>
            <a:normAutofit fontScale="62500" lnSpcReduction="20000"/>
          </a:bodyPr>
          <a:lstStyle/>
          <a:p>
            <a:pPr marL="0" indent="0" algn="just" fontAlgn="auto">
              <a:buNone/>
            </a:pPr>
            <a:r>
              <a:rPr lang="it-IT" dirty="0">
                <a:latin typeface="Times New Roman" panose="02020603050405020304" pitchFamily="18" charset="0"/>
                <a:cs typeface="Times New Roman" panose="02020603050405020304" pitchFamily="18" charset="0"/>
              </a:rPr>
              <a:t>Secondo </a:t>
            </a:r>
            <a:r>
              <a:rPr lang="it-IT" dirty="0" err="1">
                <a:latin typeface="Times New Roman" panose="02020603050405020304" pitchFamily="18" charset="0"/>
                <a:cs typeface="Times New Roman" panose="02020603050405020304" pitchFamily="18" charset="0"/>
              </a:rPr>
              <a:t>Haraway</a:t>
            </a:r>
            <a:r>
              <a:rPr lang="it-IT" dirty="0">
                <a:latin typeface="Times New Roman" panose="02020603050405020304" pitchFamily="18" charset="0"/>
                <a:cs typeface="Times New Roman" panose="02020603050405020304" pitchFamily="18" charset="0"/>
              </a:rPr>
              <a:t>, è tempo di cessare di rimuovere i legami fisici e morali che ci legano profondamente alla Terra. Dobbiamo piuttosto riconoscere la realtà delle nostre vitali connessioni con il mondo non umano. Da questa consapevolezza trae impulso una serie di pratiche di diversa natura, connesse nel fine comune di reintegrare un pianeta ferito e rendere possibile a umani e non umani vivere, “progredire” e anche morire </a:t>
            </a:r>
            <a:r>
              <a:rPr lang="it-IT" i="1" dirty="0">
                <a:latin typeface="Times New Roman" panose="02020603050405020304" pitchFamily="18" charset="0"/>
                <a:cs typeface="Times New Roman" panose="02020603050405020304" pitchFamily="18" charset="0"/>
              </a:rPr>
              <a:t>bene</a:t>
            </a:r>
            <a:r>
              <a:rPr lang="it-IT" dirty="0">
                <a:latin typeface="Times New Roman" panose="02020603050405020304" pitchFamily="18" charset="0"/>
                <a:cs typeface="Times New Roman" panose="02020603050405020304" pitchFamily="18" charset="0"/>
              </a:rPr>
              <a:t> in un pianeta dall’equilibrio alterato.</a:t>
            </a:r>
          </a:p>
          <a:p>
            <a:pPr marL="0" indent="0" algn="just" fontAlgn="auto">
              <a:buNone/>
            </a:pPr>
            <a:r>
              <a:rPr lang="it-IT" dirty="0" err="1">
                <a:latin typeface="Times New Roman" panose="02020603050405020304" pitchFamily="18" charset="0"/>
                <a:cs typeface="Times New Roman" panose="02020603050405020304" pitchFamily="18" charset="0"/>
              </a:rPr>
              <a:t>Haraway</a:t>
            </a:r>
            <a:r>
              <a:rPr lang="it-IT" dirty="0">
                <a:latin typeface="Times New Roman" panose="02020603050405020304" pitchFamily="18" charset="0"/>
                <a:cs typeface="Times New Roman" panose="02020603050405020304" pitchFamily="18" charset="0"/>
              </a:rPr>
              <a:t> usa il termine «pratiche FS» (SF nell’originale inglese).  L’acronimo indica insieme il </a:t>
            </a:r>
            <a:r>
              <a:rPr lang="it-IT" i="1" dirty="0">
                <a:latin typeface="Times New Roman" panose="02020603050405020304" pitchFamily="18" charset="0"/>
                <a:cs typeface="Times New Roman" panose="02020603050405020304" pitchFamily="18" charset="0"/>
              </a:rPr>
              <a:t>femminismo speculativo</a:t>
            </a:r>
            <a:r>
              <a:rPr lang="it-IT" dirty="0">
                <a:latin typeface="Times New Roman" panose="02020603050405020304" pitchFamily="18" charset="0"/>
                <a:cs typeface="Times New Roman" panose="02020603050405020304" pitchFamily="18" charset="0"/>
              </a:rPr>
              <a:t> (che progetta un mondo libero dall’oppressione di genere), il </a:t>
            </a:r>
            <a:r>
              <a:rPr lang="it-IT" i="1" dirty="0">
                <a:latin typeface="Times New Roman" panose="02020603050405020304" pitchFamily="18" charset="0"/>
                <a:cs typeface="Times New Roman" panose="02020603050405020304" pitchFamily="18" charset="0"/>
              </a:rPr>
              <a:t>fatto scientifico</a:t>
            </a:r>
            <a:r>
              <a:rPr lang="it-IT" dirty="0">
                <a:latin typeface="Times New Roman" panose="02020603050405020304" pitchFamily="18" charset="0"/>
                <a:cs typeface="Times New Roman" panose="02020603050405020304" pitchFamily="18" charset="0"/>
              </a:rPr>
              <a:t> (il contributo fondamentale degli scienziati alla costruzione del futuro), la </a:t>
            </a:r>
            <a:r>
              <a:rPr lang="it-IT" i="1" dirty="0">
                <a:latin typeface="Times New Roman" panose="02020603050405020304" pitchFamily="18" charset="0"/>
                <a:cs typeface="Times New Roman" panose="02020603050405020304" pitchFamily="18" charset="0"/>
              </a:rPr>
              <a:t>fabula speculativa </a:t>
            </a:r>
            <a:r>
              <a:rPr lang="it-IT" dirty="0">
                <a:latin typeface="Times New Roman" panose="02020603050405020304" pitchFamily="18" charset="0"/>
                <a:cs typeface="Times New Roman" panose="02020603050405020304" pitchFamily="18" charset="0"/>
              </a:rPr>
              <a:t>(l’immaginazione artistica e letteraria, anche nella forma della </a:t>
            </a:r>
            <a:r>
              <a:rPr lang="it-IT" i="1" dirty="0">
                <a:latin typeface="Times New Roman" panose="02020603050405020304" pitchFamily="18" charset="0"/>
                <a:cs typeface="Times New Roman" panose="02020603050405020304" pitchFamily="18" charset="0"/>
              </a:rPr>
              <a:t>fantascienza,</a:t>
            </a:r>
            <a:r>
              <a:rPr lang="it-IT" dirty="0">
                <a:latin typeface="Times New Roman" panose="02020603050405020304" pitchFamily="18" charset="0"/>
                <a:cs typeface="Times New Roman" panose="02020603050405020304" pitchFamily="18" charset="0"/>
              </a:rPr>
              <a:t> di un futuro in cui umani e non umani possano fiorire insieme). Ma FS può indicare anche la </a:t>
            </a:r>
            <a:r>
              <a:rPr lang="it-IT" i="1" dirty="0">
                <a:latin typeface="Times New Roman" panose="02020603050405020304" pitchFamily="18" charset="0"/>
                <a:cs typeface="Times New Roman" panose="02020603050405020304" pitchFamily="18" charset="0"/>
              </a:rPr>
              <a:t>scienza femminista</a:t>
            </a:r>
            <a:r>
              <a:rPr lang="it-IT"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feminist</a:t>
            </a:r>
            <a:r>
              <a:rPr lang="it-IT" i="1" dirty="0">
                <a:latin typeface="Times New Roman" panose="02020603050405020304" pitchFamily="18" charset="0"/>
                <a:cs typeface="Times New Roman" panose="02020603050405020304" pitchFamily="18" charset="0"/>
              </a:rPr>
              <a:t> science</a:t>
            </a:r>
            <a:r>
              <a:rPr lang="it-IT" dirty="0">
                <a:latin typeface="Times New Roman" panose="02020603050405020304" pitchFamily="18" charset="0"/>
                <a:cs typeface="Times New Roman" panose="02020603050405020304" pitchFamily="18" charset="0"/>
              </a:rPr>
              <a:t>: una scienza emancipatoria,  liberata dai presupposti patriarcali che ne hanno sinora orientato in larga misura l’impostazione e gli obiettivi). E ancora, le </a:t>
            </a:r>
            <a:r>
              <a:rPr lang="it-IT" i="1" dirty="0">
                <a:latin typeface="Times New Roman" panose="02020603050405020304" pitchFamily="18" charset="0"/>
                <a:cs typeface="Times New Roman" panose="02020603050405020304" pitchFamily="18" charset="0"/>
              </a:rPr>
              <a:t>figure di filo,</a:t>
            </a:r>
            <a:r>
              <a:rPr lang="it-IT" dirty="0">
                <a:latin typeface="Times New Roman" panose="02020603050405020304" pitchFamily="18" charset="0"/>
                <a:cs typeface="Times New Roman" panose="02020603050405020304" pitchFamily="18" charset="0"/>
              </a:rPr>
              <a:t> ovvero il </a:t>
            </a:r>
            <a:r>
              <a:rPr lang="it-IT" i="1" dirty="0">
                <a:latin typeface="Times New Roman" panose="02020603050405020304" pitchFamily="18" charset="0"/>
                <a:cs typeface="Times New Roman" panose="02020603050405020304" pitchFamily="18" charset="0"/>
              </a:rPr>
              <a:t>gioco della matassa</a:t>
            </a:r>
            <a:r>
              <a:rPr lang="it-IT"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string</a:t>
            </a:r>
            <a:r>
              <a:rPr lang="it-IT" i="1"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figures</a:t>
            </a:r>
            <a:r>
              <a:rPr lang="it-IT" i="1" dirty="0">
                <a:latin typeface="Times New Roman" panose="02020603050405020304" pitchFamily="18" charset="0"/>
                <a:cs typeface="Times New Roman" panose="02020603050405020304" pitchFamily="18" charset="0"/>
              </a:rPr>
              <a:t>:</a:t>
            </a:r>
            <a:r>
              <a:rPr lang="it-IT" dirty="0">
                <a:latin typeface="Times New Roman" panose="02020603050405020304" pitchFamily="18" charset="0"/>
                <a:cs typeface="Times New Roman" panose="02020603050405020304" pitchFamily="18" charset="0"/>
              </a:rPr>
              <a:t> una forma di artigianato tessile, noto in molte  culture e praticato soprattutto dalle donne, che veicola profondi significati spirituali e cosmologici).  </a:t>
            </a:r>
          </a:p>
          <a:p>
            <a:endParaRPr lang="it-IT" dirty="0"/>
          </a:p>
        </p:txBody>
      </p:sp>
      <p:pic>
        <p:nvPicPr>
          <p:cNvPr id="8" name="Immagine 7">
            <a:extLst>
              <a:ext uri="{FF2B5EF4-FFF2-40B4-BE49-F238E27FC236}">
                <a16:creationId xmlns:a16="http://schemas.microsoft.com/office/drawing/2014/main" id="{D8AD011D-BD4A-BD7F-855D-4C6F03192EB9}"/>
              </a:ext>
            </a:extLst>
          </p:cNvPr>
          <p:cNvPicPr>
            <a:picLocks noChangeAspect="1"/>
          </p:cNvPicPr>
          <p:nvPr/>
        </p:nvPicPr>
        <p:blipFill>
          <a:blip r:embed="rId3"/>
          <a:stretch>
            <a:fillRect/>
          </a:stretch>
        </p:blipFill>
        <p:spPr>
          <a:xfrm>
            <a:off x="3402318" y="1784334"/>
            <a:ext cx="1434857" cy="2232000"/>
          </a:xfrm>
          <a:prstGeom prst="rect">
            <a:avLst/>
          </a:prstGeom>
        </p:spPr>
      </p:pic>
      <p:pic>
        <p:nvPicPr>
          <p:cNvPr id="9" name="Immagine 8">
            <a:extLst>
              <a:ext uri="{FF2B5EF4-FFF2-40B4-BE49-F238E27FC236}">
                <a16:creationId xmlns:a16="http://schemas.microsoft.com/office/drawing/2014/main" id="{BCE5129E-906F-B69B-E6DC-59D63CFAD267}"/>
              </a:ext>
            </a:extLst>
          </p:cNvPr>
          <p:cNvPicPr>
            <a:picLocks noChangeAspect="1"/>
          </p:cNvPicPr>
          <p:nvPr/>
        </p:nvPicPr>
        <p:blipFill>
          <a:blip r:embed="rId4"/>
          <a:stretch>
            <a:fillRect/>
          </a:stretch>
        </p:blipFill>
        <p:spPr>
          <a:xfrm>
            <a:off x="1920552" y="4133840"/>
            <a:ext cx="1625700" cy="2520000"/>
          </a:xfrm>
          <a:prstGeom prst="rect">
            <a:avLst/>
          </a:prstGeom>
        </p:spPr>
      </p:pic>
    </p:spTree>
    <p:extLst>
      <p:ext uri="{BB962C8B-B14F-4D97-AF65-F5344CB8AC3E}">
        <p14:creationId xmlns:p14="http://schemas.microsoft.com/office/powerpoint/2010/main" val="2526007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D4CDC6-327A-5715-0CB8-E38820873A6A}"/>
              </a:ext>
            </a:extLst>
          </p:cNvPr>
          <p:cNvSpPr>
            <a:spLocks noGrp="1"/>
          </p:cNvSpPr>
          <p:nvPr>
            <p:ph type="title"/>
          </p:nvPr>
        </p:nvSpPr>
        <p:spPr>
          <a:xfrm>
            <a:off x="534955" y="243827"/>
            <a:ext cx="11122089" cy="1325563"/>
          </a:xfrm>
        </p:spPr>
        <p:txBody>
          <a:bodyPr>
            <a:normAutofit fontScale="90000"/>
          </a:bodyPr>
          <a:lstStyle/>
          <a:p>
            <a:pPr algn="ctr" fontAlgn="auto"/>
            <a:r>
              <a:rPr lang="it-IT" dirty="0"/>
              <a:t> </a:t>
            </a:r>
            <a:br>
              <a:rPr lang="it-IT" dirty="0"/>
            </a:br>
            <a:r>
              <a:rPr lang="it-IT" dirty="0">
                <a:latin typeface="Times New Roman" panose="02020603050405020304" pitchFamily="18" charset="0"/>
                <a:cs typeface="Times New Roman" panose="02020603050405020304" pitchFamily="18" charset="0"/>
              </a:rPr>
              <a:t>Insieme, con, </a:t>
            </a:r>
            <a:r>
              <a:rPr lang="it-IT" dirty="0" err="1">
                <a:latin typeface="Times New Roman" panose="02020603050405020304" pitchFamily="18" charset="0"/>
                <a:cs typeface="Times New Roman" panose="02020603050405020304" pitchFamily="18" charset="0"/>
              </a:rPr>
              <a:t>σύν</a:t>
            </a:r>
            <a:r>
              <a:rPr lang="it-IT"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syn</a:t>
            </a:r>
            <a:r>
              <a:rPr lang="it-IT" dirty="0">
                <a:latin typeface="Times New Roman" panose="02020603050405020304" pitchFamily="18" charset="0"/>
                <a:cs typeface="Times New Roman" panose="02020603050405020304" pitchFamily="18" charset="0"/>
              </a:rPr>
              <a:t>): l’importanza di un prefisso. Stabilire alleanze e connessioni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oltre le strettoie dell’individualismo</a:t>
            </a:r>
            <a:br>
              <a:rPr lang="it-IT" dirty="0"/>
            </a:br>
            <a:endParaRPr lang="it-IT" dirty="0"/>
          </a:p>
        </p:txBody>
      </p:sp>
      <p:sp>
        <p:nvSpPr>
          <p:cNvPr id="3" name="Segnaposto contenuto 2">
            <a:extLst>
              <a:ext uri="{FF2B5EF4-FFF2-40B4-BE49-F238E27FC236}">
                <a16:creationId xmlns:a16="http://schemas.microsoft.com/office/drawing/2014/main" id="{F4349083-A9E9-86D1-1B06-DCFCA3BC65A2}"/>
              </a:ext>
            </a:extLst>
          </p:cNvPr>
          <p:cNvSpPr>
            <a:spLocks noGrp="1"/>
          </p:cNvSpPr>
          <p:nvPr>
            <p:ph sz="half" idx="1"/>
          </p:nvPr>
        </p:nvSpPr>
        <p:spPr>
          <a:xfrm>
            <a:off x="402770" y="1984246"/>
            <a:ext cx="5693229" cy="4788548"/>
          </a:xfrm>
        </p:spPr>
        <p:txBody>
          <a:bodyPr>
            <a:normAutofit fontScale="62500" lnSpcReduction="20000"/>
          </a:bodyPr>
          <a:lstStyle/>
          <a:p>
            <a:pPr algn="just" fontAlgn="auto">
              <a:spcAft>
                <a:spcPts val="1200"/>
              </a:spcAft>
              <a:buNone/>
            </a:pPr>
            <a:r>
              <a:rPr lang="it-IT"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Tema centrale nel pensiero di </a:t>
            </a:r>
            <a:r>
              <a:rPr lang="it-IT"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Haraway</a:t>
            </a:r>
            <a:r>
              <a:rPr lang="it-IT"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come risulta dalle numerose espressioni caratterizzate dal prefisso </a:t>
            </a:r>
            <a:r>
              <a:rPr lang="it-IT" sz="28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 </a:t>
            </a:r>
            <a:r>
              <a:rPr lang="it-IT"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 simili). Punto di partenza è la contestazione dell’</a:t>
            </a:r>
            <a:r>
              <a:rPr lang="it-IT" sz="28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individualismo</a:t>
            </a:r>
            <a:r>
              <a:rPr lang="it-IT"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sul piano ontologico, scientifico- biologico, morale e politico. Noi stessi, come tutti gli esseri viventi, siamo il frutto di complesse forme di simbiosi che coinvolgono innumerevoli esseri viventi, a partire dai microrganismi (virus, batteri). La realtà del mondo va dunque ripensata radicalmente: non un palcoscenico-ambiente che fa da sfondo a un protagonista solitario (l’Uomo), ma una complessa </a:t>
            </a:r>
            <a:r>
              <a:rPr lang="it-IT" sz="28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rete di relazioni</a:t>
            </a:r>
            <a:r>
              <a:rPr lang="it-IT" i="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di cui noi siamo parte. </a:t>
            </a:r>
            <a:r>
              <a:rPr lang="it-IT"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it-IT"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fontAlgn="auto">
              <a:spcAft>
                <a:spcPts val="1200"/>
              </a:spcAft>
              <a:buNone/>
            </a:pPr>
            <a:r>
              <a:rPr lang="it-IT"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Da qui la centralità della </a:t>
            </a:r>
            <a:r>
              <a:rPr lang="it-IT" sz="28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simbiosi</a:t>
            </a:r>
            <a:r>
              <a:rPr lang="it-IT" sz="28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it-IT"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(‘‘vita insieme’’ spesso – ma non sempre –  vantaggiosa per i singoli organismi). Altri termini proposti da </a:t>
            </a:r>
            <a:r>
              <a:rPr lang="it-IT" sz="2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Haraway</a:t>
            </a:r>
            <a:r>
              <a:rPr lang="it-IT"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it-IT" sz="28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simpoiesi</a:t>
            </a:r>
            <a:r>
              <a:rPr lang="it-IT" sz="2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it-IT"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(operare insieme, stabilire forme di collaborazione tra umani e non umani); </a:t>
            </a:r>
            <a:r>
              <a:rPr lang="it-IT" sz="28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specie </a:t>
            </a:r>
            <a:r>
              <a:rPr lang="it-IT" sz="28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sinctoniche</a:t>
            </a:r>
            <a:r>
              <a:rPr lang="it-IT" sz="28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it-IT"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(che condividono la comune appartenenza alla Terra, la dipendenza reciproca e la mortalità); </a:t>
            </a:r>
            <a:r>
              <a:rPr lang="it-IT" sz="28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specie compagne</a:t>
            </a:r>
            <a:r>
              <a:rPr lang="it-IT" sz="2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it-IT"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 </a:t>
            </a:r>
            <a:r>
              <a:rPr lang="it-IT" sz="2800"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cum</a:t>
            </a:r>
            <a:r>
              <a:rPr lang="it-IT"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 </a:t>
            </a:r>
            <a:r>
              <a:rPr lang="it-IT" sz="2800"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panis</a:t>
            </a:r>
            <a:r>
              <a:rPr lang="it-IT"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“che condividono il pane”); </a:t>
            </a:r>
            <a:r>
              <a:rPr lang="it-IT" sz="28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con-divenire</a:t>
            </a:r>
            <a:r>
              <a:rPr lang="it-IT" sz="2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it-IT"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(subire cambiamenti nella e attraverso la relazione). </a:t>
            </a:r>
            <a:endParaRPr lang="it-IT" sz="2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pic>
        <p:nvPicPr>
          <p:cNvPr id="5" name="Segnaposto contenuto 4">
            <a:extLst>
              <a:ext uri="{FF2B5EF4-FFF2-40B4-BE49-F238E27FC236}">
                <a16:creationId xmlns:a16="http://schemas.microsoft.com/office/drawing/2014/main" id="{1DC13872-46F2-FA99-8B3B-6D640326422D}"/>
              </a:ext>
            </a:extLst>
          </p:cNvPr>
          <p:cNvPicPr>
            <a:picLocks noGrp="1" noChangeAspect="1"/>
          </p:cNvPicPr>
          <p:nvPr>
            <p:ph sz="half" idx="2"/>
          </p:nvPr>
        </p:nvPicPr>
        <p:blipFill>
          <a:blip r:embed="rId2"/>
          <a:stretch>
            <a:fillRect/>
          </a:stretch>
        </p:blipFill>
        <p:spPr>
          <a:xfrm>
            <a:off x="7262155" y="4526173"/>
            <a:ext cx="3827189" cy="2088000"/>
          </a:xfrm>
          <a:prstGeom prst="rect">
            <a:avLst/>
          </a:prstGeom>
        </p:spPr>
      </p:pic>
      <p:pic>
        <p:nvPicPr>
          <p:cNvPr id="6" name="Immagine 5">
            <a:extLst>
              <a:ext uri="{FF2B5EF4-FFF2-40B4-BE49-F238E27FC236}">
                <a16:creationId xmlns:a16="http://schemas.microsoft.com/office/drawing/2014/main" id="{4A39682B-A83C-74C8-C849-0C6D840088B5}"/>
              </a:ext>
            </a:extLst>
          </p:cNvPr>
          <p:cNvPicPr>
            <a:picLocks noChangeAspect="1"/>
          </p:cNvPicPr>
          <p:nvPr/>
        </p:nvPicPr>
        <p:blipFill>
          <a:blip r:embed="rId3"/>
          <a:stretch>
            <a:fillRect/>
          </a:stretch>
        </p:blipFill>
        <p:spPr>
          <a:xfrm>
            <a:off x="6697206" y="1898238"/>
            <a:ext cx="1782000" cy="2376000"/>
          </a:xfrm>
          <a:prstGeom prst="rect">
            <a:avLst/>
          </a:prstGeom>
        </p:spPr>
      </p:pic>
      <p:pic>
        <p:nvPicPr>
          <p:cNvPr id="7" name="Immagine 6">
            <a:extLst>
              <a:ext uri="{FF2B5EF4-FFF2-40B4-BE49-F238E27FC236}">
                <a16:creationId xmlns:a16="http://schemas.microsoft.com/office/drawing/2014/main" id="{E74F4FD1-4F89-42BB-19D5-2BBD0FA2B4EE}"/>
              </a:ext>
            </a:extLst>
          </p:cNvPr>
          <p:cNvPicPr>
            <a:picLocks noChangeAspect="1"/>
          </p:cNvPicPr>
          <p:nvPr/>
        </p:nvPicPr>
        <p:blipFill>
          <a:blip r:embed="rId4"/>
          <a:stretch>
            <a:fillRect/>
          </a:stretch>
        </p:blipFill>
        <p:spPr>
          <a:xfrm>
            <a:off x="8559980" y="2111716"/>
            <a:ext cx="3384000" cy="1949043"/>
          </a:xfrm>
          <a:prstGeom prst="rect">
            <a:avLst/>
          </a:prstGeom>
        </p:spPr>
      </p:pic>
    </p:spTree>
    <p:extLst>
      <p:ext uri="{BB962C8B-B14F-4D97-AF65-F5344CB8AC3E}">
        <p14:creationId xmlns:p14="http://schemas.microsoft.com/office/powerpoint/2010/main" val="183732806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715</TotalTime>
  <Words>2741</Words>
  <Application>Microsoft Office PowerPoint</Application>
  <PresentationFormat>Widescreen</PresentationFormat>
  <Paragraphs>69</Paragraphs>
  <Slides>14</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14</vt:i4>
      </vt:variant>
    </vt:vector>
  </HeadingPairs>
  <TitlesOfParts>
    <vt:vector size="19" baseType="lpstr">
      <vt:lpstr>Arial</vt:lpstr>
      <vt:lpstr>Calibri</vt:lpstr>
      <vt:lpstr>Calibri Light</vt:lpstr>
      <vt:lpstr>Times New Roman</vt:lpstr>
      <vt:lpstr>Tema di Office</vt:lpstr>
      <vt:lpstr>Donna Haraway Chthulucene+. Sopravvivere  su un pianeta infetto (2016)</vt:lpstr>
      <vt:lpstr>Che cosa ci fa una filosofa femminista radicale in Laudate Deum (4 ottobre 2023)?</vt:lpstr>
      <vt:lpstr>Vita e opere di Donna Haraway </vt:lpstr>
      <vt:lpstr>Un’ opera anticipatrice che ha fatto discutere:  il Manifesto Cyborg (1985)</vt:lpstr>
      <vt:lpstr>Critica a essenzialismo, dualismo e gerarchie</vt:lpstr>
      <vt:lpstr>Antropocene, Capitalocene o Chthulucene? </vt:lpstr>
      <vt:lpstr>Chthulucene: riconnetterci  con gli esseri della Terra</vt:lpstr>
      <vt:lpstr>«Staying with the Trouble». Pratiche riparative (FS) in un  pianeta danneggiato </vt:lpstr>
      <vt:lpstr>  Insieme, con, σύν (syn): l’importanza di un prefisso. Stabilire alleanze e connessioni  oltre le strettoie dell’individualismo </vt:lpstr>
      <vt:lpstr>«Zone di contatto» in cui le specie si incontrano (When Species Meet, 2007) e collaborano.   Primo esempio </vt:lpstr>
      <vt:lpstr>Un secondo esempio: dalla cagnetta Cayenne a complesse questioni scientifiche, sociali, di genere,  bioetiche e sul trattamento degli animali </vt:lpstr>
      <vt:lpstr>Connessioni ‘‘spirituali’’?   La rivalutazione dell’ «animismo» </vt:lpstr>
      <vt:lpstr>Generazione, parentela, questione demografica Make kin, not babies? </vt:lpstr>
      <vt:lpstr>Un messaggio ‘‘ecologico’’dai nativi americani: ripristinare la hózhó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Giuseppe Ferrari</dc:creator>
  <cp:lastModifiedBy>Giuseppe Ferrari</cp:lastModifiedBy>
  <cp:revision>20</cp:revision>
  <dcterms:created xsi:type="dcterms:W3CDTF">2026-04-25T14:56:09Z</dcterms:created>
  <dcterms:modified xsi:type="dcterms:W3CDTF">2026-04-28T04:00:23Z</dcterms:modified>
</cp:coreProperties>
</file>