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2" r:id="rId9"/>
    <p:sldId id="264" r:id="rId10"/>
    <p:sldId id="266" r:id="rId11"/>
    <p:sldId id="270" r:id="rId12"/>
    <p:sldId id="271" r:id="rId13"/>
    <p:sldId id="265" r:id="rId14"/>
    <p:sldId id="267" r:id="rId15"/>
    <p:sldId id="268" r:id="rId16"/>
    <p:sldId id="269" r:id="rId17"/>
    <p:sldId id="272" r:id="rId18"/>
    <p:sldId id="273" r:id="rId19"/>
    <p:sldId id="277" r:id="rId20"/>
    <p:sldId id="274" r:id="rId21"/>
    <p:sldId id="275" r:id="rId22"/>
    <p:sldId id="278" r:id="rId23"/>
    <p:sldId id="276" r:id="rId24"/>
    <p:sldId id="279" r:id="rId2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3" d="100"/>
          <a:sy n="103" d="100"/>
        </p:scale>
        <p:origin x="138"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86E053-F1E8-3407-4DEA-FEDEB222E1E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116BEE58-8C55-C089-7261-67CDE45B3A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3F495F1B-437B-2E55-8218-6F7A7CCEF59B}"/>
              </a:ext>
            </a:extLst>
          </p:cNvPr>
          <p:cNvSpPr>
            <a:spLocks noGrp="1"/>
          </p:cNvSpPr>
          <p:nvPr>
            <p:ph type="dt" sz="half" idx="10"/>
          </p:nvPr>
        </p:nvSpPr>
        <p:spPr/>
        <p:txBody>
          <a:bodyPr/>
          <a:lstStyle/>
          <a:p>
            <a:fld id="{D805A542-F6DE-42D5-B68F-B7BC2A251FB7}" type="datetimeFigureOut">
              <a:rPr lang="it-IT" smtClean="0"/>
              <a:t>10/03/2026</a:t>
            </a:fld>
            <a:endParaRPr lang="it-IT"/>
          </a:p>
        </p:txBody>
      </p:sp>
      <p:sp>
        <p:nvSpPr>
          <p:cNvPr id="5" name="Segnaposto piè di pagina 4">
            <a:extLst>
              <a:ext uri="{FF2B5EF4-FFF2-40B4-BE49-F238E27FC236}">
                <a16:creationId xmlns:a16="http://schemas.microsoft.com/office/drawing/2014/main" id="{FF4A1799-557D-5021-7242-7238F64D05E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F8D01AC-6210-1537-12AD-AB7652F6FAEC}"/>
              </a:ext>
            </a:extLst>
          </p:cNvPr>
          <p:cNvSpPr>
            <a:spLocks noGrp="1"/>
          </p:cNvSpPr>
          <p:nvPr>
            <p:ph type="sldNum" sz="quarter" idx="12"/>
          </p:nvPr>
        </p:nvSpPr>
        <p:spPr/>
        <p:txBody>
          <a:bodyPr/>
          <a:lstStyle/>
          <a:p>
            <a:fld id="{646A3907-3C88-4C9C-8A04-6C1ADDC2E6BD}" type="slidenum">
              <a:rPr lang="it-IT" smtClean="0"/>
              <a:t>‹N›</a:t>
            </a:fld>
            <a:endParaRPr lang="it-IT"/>
          </a:p>
        </p:txBody>
      </p:sp>
    </p:spTree>
    <p:extLst>
      <p:ext uri="{BB962C8B-B14F-4D97-AF65-F5344CB8AC3E}">
        <p14:creationId xmlns:p14="http://schemas.microsoft.com/office/powerpoint/2010/main" val="2862342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4B60DE-7955-49DD-118B-4EE638E3F217}"/>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C4B273E-5151-0311-DF87-C9FE22CB4C5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F09257C-4220-A549-B676-6A3C0EA550BB}"/>
              </a:ext>
            </a:extLst>
          </p:cNvPr>
          <p:cNvSpPr>
            <a:spLocks noGrp="1"/>
          </p:cNvSpPr>
          <p:nvPr>
            <p:ph type="dt" sz="half" idx="10"/>
          </p:nvPr>
        </p:nvSpPr>
        <p:spPr/>
        <p:txBody>
          <a:bodyPr/>
          <a:lstStyle/>
          <a:p>
            <a:fld id="{D805A542-F6DE-42D5-B68F-B7BC2A251FB7}" type="datetimeFigureOut">
              <a:rPr lang="it-IT" smtClean="0"/>
              <a:t>10/03/2026</a:t>
            </a:fld>
            <a:endParaRPr lang="it-IT"/>
          </a:p>
        </p:txBody>
      </p:sp>
      <p:sp>
        <p:nvSpPr>
          <p:cNvPr id="5" name="Segnaposto piè di pagina 4">
            <a:extLst>
              <a:ext uri="{FF2B5EF4-FFF2-40B4-BE49-F238E27FC236}">
                <a16:creationId xmlns:a16="http://schemas.microsoft.com/office/drawing/2014/main" id="{733E6743-E38C-0532-0775-0EA53F27B74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F95CE4B-60EA-A8AB-D853-6E8DAFCA56C3}"/>
              </a:ext>
            </a:extLst>
          </p:cNvPr>
          <p:cNvSpPr>
            <a:spLocks noGrp="1"/>
          </p:cNvSpPr>
          <p:nvPr>
            <p:ph type="sldNum" sz="quarter" idx="12"/>
          </p:nvPr>
        </p:nvSpPr>
        <p:spPr/>
        <p:txBody>
          <a:bodyPr/>
          <a:lstStyle/>
          <a:p>
            <a:fld id="{646A3907-3C88-4C9C-8A04-6C1ADDC2E6BD}" type="slidenum">
              <a:rPr lang="it-IT" smtClean="0"/>
              <a:t>‹N›</a:t>
            </a:fld>
            <a:endParaRPr lang="it-IT"/>
          </a:p>
        </p:txBody>
      </p:sp>
    </p:spTree>
    <p:extLst>
      <p:ext uri="{BB962C8B-B14F-4D97-AF65-F5344CB8AC3E}">
        <p14:creationId xmlns:p14="http://schemas.microsoft.com/office/powerpoint/2010/main" val="2429436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9F33207-4639-74FE-8C7B-3AEA65869E5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A2D3BAA-6AB4-3D1A-E1AE-8BA212A207AC}"/>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A92E5BD-5337-2906-BAD1-4B30A4AE7418}"/>
              </a:ext>
            </a:extLst>
          </p:cNvPr>
          <p:cNvSpPr>
            <a:spLocks noGrp="1"/>
          </p:cNvSpPr>
          <p:nvPr>
            <p:ph type="dt" sz="half" idx="10"/>
          </p:nvPr>
        </p:nvSpPr>
        <p:spPr/>
        <p:txBody>
          <a:bodyPr/>
          <a:lstStyle/>
          <a:p>
            <a:fld id="{D805A542-F6DE-42D5-B68F-B7BC2A251FB7}" type="datetimeFigureOut">
              <a:rPr lang="it-IT" smtClean="0"/>
              <a:t>10/03/2026</a:t>
            </a:fld>
            <a:endParaRPr lang="it-IT"/>
          </a:p>
        </p:txBody>
      </p:sp>
      <p:sp>
        <p:nvSpPr>
          <p:cNvPr id="5" name="Segnaposto piè di pagina 4">
            <a:extLst>
              <a:ext uri="{FF2B5EF4-FFF2-40B4-BE49-F238E27FC236}">
                <a16:creationId xmlns:a16="http://schemas.microsoft.com/office/drawing/2014/main" id="{0526735A-96C6-8245-0211-BC31FB1E4AD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B77B12F-2F4D-1475-7736-89E0AC64787B}"/>
              </a:ext>
            </a:extLst>
          </p:cNvPr>
          <p:cNvSpPr>
            <a:spLocks noGrp="1"/>
          </p:cNvSpPr>
          <p:nvPr>
            <p:ph type="sldNum" sz="quarter" idx="12"/>
          </p:nvPr>
        </p:nvSpPr>
        <p:spPr/>
        <p:txBody>
          <a:bodyPr/>
          <a:lstStyle/>
          <a:p>
            <a:fld id="{646A3907-3C88-4C9C-8A04-6C1ADDC2E6BD}" type="slidenum">
              <a:rPr lang="it-IT" smtClean="0"/>
              <a:t>‹N›</a:t>
            </a:fld>
            <a:endParaRPr lang="it-IT"/>
          </a:p>
        </p:txBody>
      </p:sp>
    </p:spTree>
    <p:extLst>
      <p:ext uri="{BB962C8B-B14F-4D97-AF65-F5344CB8AC3E}">
        <p14:creationId xmlns:p14="http://schemas.microsoft.com/office/powerpoint/2010/main" val="3328354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FBF2B3-2805-D183-ABCD-9FFF8EDA721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82D8070-1507-53B6-8237-03507DAC1C8D}"/>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8F853AB-5686-3201-9A33-4C8D3883E285}"/>
              </a:ext>
            </a:extLst>
          </p:cNvPr>
          <p:cNvSpPr>
            <a:spLocks noGrp="1"/>
          </p:cNvSpPr>
          <p:nvPr>
            <p:ph type="dt" sz="half" idx="10"/>
          </p:nvPr>
        </p:nvSpPr>
        <p:spPr/>
        <p:txBody>
          <a:bodyPr/>
          <a:lstStyle/>
          <a:p>
            <a:fld id="{D805A542-F6DE-42D5-B68F-B7BC2A251FB7}" type="datetimeFigureOut">
              <a:rPr lang="it-IT" smtClean="0"/>
              <a:t>10/03/2026</a:t>
            </a:fld>
            <a:endParaRPr lang="it-IT"/>
          </a:p>
        </p:txBody>
      </p:sp>
      <p:sp>
        <p:nvSpPr>
          <p:cNvPr id="5" name="Segnaposto piè di pagina 4">
            <a:extLst>
              <a:ext uri="{FF2B5EF4-FFF2-40B4-BE49-F238E27FC236}">
                <a16:creationId xmlns:a16="http://schemas.microsoft.com/office/drawing/2014/main" id="{5FCD9749-AEF5-61AC-8300-4FAB1A7EB1A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06DD105-A2F4-4C9F-F4DD-EBB864F0CABE}"/>
              </a:ext>
            </a:extLst>
          </p:cNvPr>
          <p:cNvSpPr>
            <a:spLocks noGrp="1"/>
          </p:cNvSpPr>
          <p:nvPr>
            <p:ph type="sldNum" sz="quarter" idx="12"/>
          </p:nvPr>
        </p:nvSpPr>
        <p:spPr/>
        <p:txBody>
          <a:bodyPr/>
          <a:lstStyle/>
          <a:p>
            <a:fld id="{646A3907-3C88-4C9C-8A04-6C1ADDC2E6BD}" type="slidenum">
              <a:rPr lang="it-IT" smtClean="0"/>
              <a:t>‹N›</a:t>
            </a:fld>
            <a:endParaRPr lang="it-IT"/>
          </a:p>
        </p:txBody>
      </p:sp>
    </p:spTree>
    <p:extLst>
      <p:ext uri="{BB962C8B-B14F-4D97-AF65-F5344CB8AC3E}">
        <p14:creationId xmlns:p14="http://schemas.microsoft.com/office/powerpoint/2010/main" val="3651313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C8BBAD-EF0F-1269-DAC8-9D2326384F8C}"/>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560E9FD-D447-3997-5C88-8831300B46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9DFF6A9B-B29D-045C-702E-87744DB8BD37}"/>
              </a:ext>
            </a:extLst>
          </p:cNvPr>
          <p:cNvSpPr>
            <a:spLocks noGrp="1"/>
          </p:cNvSpPr>
          <p:nvPr>
            <p:ph type="dt" sz="half" idx="10"/>
          </p:nvPr>
        </p:nvSpPr>
        <p:spPr/>
        <p:txBody>
          <a:bodyPr/>
          <a:lstStyle/>
          <a:p>
            <a:fld id="{D805A542-F6DE-42D5-B68F-B7BC2A251FB7}" type="datetimeFigureOut">
              <a:rPr lang="it-IT" smtClean="0"/>
              <a:t>10/03/2026</a:t>
            </a:fld>
            <a:endParaRPr lang="it-IT"/>
          </a:p>
        </p:txBody>
      </p:sp>
      <p:sp>
        <p:nvSpPr>
          <p:cNvPr id="5" name="Segnaposto piè di pagina 4">
            <a:extLst>
              <a:ext uri="{FF2B5EF4-FFF2-40B4-BE49-F238E27FC236}">
                <a16:creationId xmlns:a16="http://schemas.microsoft.com/office/drawing/2014/main" id="{5E2238E0-0B56-0E3C-4419-2901699C5FC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C1C3444-775C-465B-C907-40161479B7F8}"/>
              </a:ext>
            </a:extLst>
          </p:cNvPr>
          <p:cNvSpPr>
            <a:spLocks noGrp="1"/>
          </p:cNvSpPr>
          <p:nvPr>
            <p:ph type="sldNum" sz="quarter" idx="12"/>
          </p:nvPr>
        </p:nvSpPr>
        <p:spPr/>
        <p:txBody>
          <a:bodyPr/>
          <a:lstStyle/>
          <a:p>
            <a:fld id="{646A3907-3C88-4C9C-8A04-6C1ADDC2E6BD}" type="slidenum">
              <a:rPr lang="it-IT" smtClean="0"/>
              <a:t>‹N›</a:t>
            </a:fld>
            <a:endParaRPr lang="it-IT"/>
          </a:p>
        </p:txBody>
      </p:sp>
    </p:spTree>
    <p:extLst>
      <p:ext uri="{BB962C8B-B14F-4D97-AF65-F5344CB8AC3E}">
        <p14:creationId xmlns:p14="http://schemas.microsoft.com/office/powerpoint/2010/main" val="2197381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AB961D-ED40-B402-D342-D9DDE9B9CF4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5C8E7CF-8072-98C2-6C66-8420AD756CEB}"/>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E3FE0A4-6C32-0C0D-D822-56AA089B77E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66AF9C97-5CDE-393A-F484-1DBD7DD3AAFD}"/>
              </a:ext>
            </a:extLst>
          </p:cNvPr>
          <p:cNvSpPr>
            <a:spLocks noGrp="1"/>
          </p:cNvSpPr>
          <p:nvPr>
            <p:ph type="dt" sz="half" idx="10"/>
          </p:nvPr>
        </p:nvSpPr>
        <p:spPr/>
        <p:txBody>
          <a:bodyPr/>
          <a:lstStyle/>
          <a:p>
            <a:fld id="{D805A542-F6DE-42D5-B68F-B7BC2A251FB7}" type="datetimeFigureOut">
              <a:rPr lang="it-IT" smtClean="0"/>
              <a:t>10/03/2026</a:t>
            </a:fld>
            <a:endParaRPr lang="it-IT"/>
          </a:p>
        </p:txBody>
      </p:sp>
      <p:sp>
        <p:nvSpPr>
          <p:cNvPr id="6" name="Segnaposto piè di pagina 5">
            <a:extLst>
              <a:ext uri="{FF2B5EF4-FFF2-40B4-BE49-F238E27FC236}">
                <a16:creationId xmlns:a16="http://schemas.microsoft.com/office/drawing/2014/main" id="{9B7582CC-19F5-62E7-A94F-634AD57618C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2E53EF5-E03A-6102-E89F-3317E9C55E5A}"/>
              </a:ext>
            </a:extLst>
          </p:cNvPr>
          <p:cNvSpPr>
            <a:spLocks noGrp="1"/>
          </p:cNvSpPr>
          <p:nvPr>
            <p:ph type="sldNum" sz="quarter" idx="12"/>
          </p:nvPr>
        </p:nvSpPr>
        <p:spPr/>
        <p:txBody>
          <a:bodyPr/>
          <a:lstStyle/>
          <a:p>
            <a:fld id="{646A3907-3C88-4C9C-8A04-6C1ADDC2E6BD}" type="slidenum">
              <a:rPr lang="it-IT" smtClean="0"/>
              <a:t>‹N›</a:t>
            </a:fld>
            <a:endParaRPr lang="it-IT"/>
          </a:p>
        </p:txBody>
      </p:sp>
    </p:spTree>
    <p:extLst>
      <p:ext uri="{BB962C8B-B14F-4D97-AF65-F5344CB8AC3E}">
        <p14:creationId xmlns:p14="http://schemas.microsoft.com/office/powerpoint/2010/main" val="2140257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89EACA-5AE5-92E8-8B92-E9F9BDA92F49}"/>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590378F-9613-FCC5-FC40-033929F812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67AE44B-014E-5835-E7BD-E1D9E4F16ABF}"/>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5F109BD-B26A-D559-804B-E815F36769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1D0F3A1-197C-A2E0-3C03-A637DDA304BF}"/>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F9DF4780-2338-9C7D-E446-2D2C4FAAD395}"/>
              </a:ext>
            </a:extLst>
          </p:cNvPr>
          <p:cNvSpPr>
            <a:spLocks noGrp="1"/>
          </p:cNvSpPr>
          <p:nvPr>
            <p:ph type="dt" sz="half" idx="10"/>
          </p:nvPr>
        </p:nvSpPr>
        <p:spPr/>
        <p:txBody>
          <a:bodyPr/>
          <a:lstStyle/>
          <a:p>
            <a:fld id="{D805A542-F6DE-42D5-B68F-B7BC2A251FB7}" type="datetimeFigureOut">
              <a:rPr lang="it-IT" smtClean="0"/>
              <a:t>10/03/2026</a:t>
            </a:fld>
            <a:endParaRPr lang="it-IT"/>
          </a:p>
        </p:txBody>
      </p:sp>
      <p:sp>
        <p:nvSpPr>
          <p:cNvPr id="8" name="Segnaposto piè di pagina 7">
            <a:extLst>
              <a:ext uri="{FF2B5EF4-FFF2-40B4-BE49-F238E27FC236}">
                <a16:creationId xmlns:a16="http://schemas.microsoft.com/office/drawing/2014/main" id="{3FBFA02D-89D7-066B-418A-01CFA0CB5B0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802B195B-A288-6115-BB0D-CDC8848619E4}"/>
              </a:ext>
            </a:extLst>
          </p:cNvPr>
          <p:cNvSpPr>
            <a:spLocks noGrp="1"/>
          </p:cNvSpPr>
          <p:nvPr>
            <p:ph type="sldNum" sz="quarter" idx="12"/>
          </p:nvPr>
        </p:nvSpPr>
        <p:spPr/>
        <p:txBody>
          <a:bodyPr/>
          <a:lstStyle/>
          <a:p>
            <a:fld id="{646A3907-3C88-4C9C-8A04-6C1ADDC2E6BD}" type="slidenum">
              <a:rPr lang="it-IT" smtClean="0"/>
              <a:t>‹N›</a:t>
            </a:fld>
            <a:endParaRPr lang="it-IT"/>
          </a:p>
        </p:txBody>
      </p:sp>
    </p:spTree>
    <p:extLst>
      <p:ext uri="{BB962C8B-B14F-4D97-AF65-F5344CB8AC3E}">
        <p14:creationId xmlns:p14="http://schemas.microsoft.com/office/powerpoint/2010/main" val="3599776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010375-0E43-21BC-383A-5A01684D10A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69E0326B-6D8D-7432-460B-5F07856258FE}"/>
              </a:ext>
            </a:extLst>
          </p:cNvPr>
          <p:cNvSpPr>
            <a:spLocks noGrp="1"/>
          </p:cNvSpPr>
          <p:nvPr>
            <p:ph type="dt" sz="half" idx="10"/>
          </p:nvPr>
        </p:nvSpPr>
        <p:spPr/>
        <p:txBody>
          <a:bodyPr/>
          <a:lstStyle/>
          <a:p>
            <a:fld id="{D805A542-F6DE-42D5-B68F-B7BC2A251FB7}" type="datetimeFigureOut">
              <a:rPr lang="it-IT" smtClean="0"/>
              <a:t>10/03/2026</a:t>
            </a:fld>
            <a:endParaRPr lang="it-IT"/>
          </a:p>
        </p:txBody>
      </p:sp>
      <p:sp>
        <p:nvSpPr>
          <p:cNvPr id="4" name="Segnaposto piè di pagina 3">
            <a:extLst>
              <a:ext uri="{FF2B5EF4-FFF2-40B4-BE49-F238E27FC236}">
                <a16:creationId xmlns:a16="http://schemas.microsoft.com/office/drawing/2014/main" id="{C9CBCDCD-9D8E-2F49-D364-D5A2C0C5CE1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B1E97A12-FC48-C5FD-1C2D-18ED2C7C0752}"/>
              </a:ext>
            </a:extLst>
          </p:cNvPr>
          <p:cNvSpPr>
            <a:spLocks noGrp="1"/>
          </p:cNvSpPr>
          <p:nvPr>
            <p:ph type="sldNum" sz="quarter" idx="12"/>
          </p:nvPr>
        </p:nvSpPr>
        <p:spPr/>
        <p:txBody>
          <a:bodyPr/>
          <a:lstStyle/>
          <a:p>
            <a:fld id="{646A3907-3C88-4C9C-8A04-6C1ADDC2E6BD}" type="slidenum">
              <a:rPr lang="it-IT" smtClean="0"/>
              <a:t>‹N›</a:t>
            </a:fld>
            <a:endParaRPr lang="it-IT"/>
          </a:p>
        </p:txBody>
      </p:sp>
    </p:spTree>
    <p:extLst>
      <p:ext uri="{BB962C8B-B14F-4D97-AF65-F5344CB8AC3E}">
        <p14:creationId xmlns:p14="http://schemas.microsoft.com/office/powerpoint/2010/main" val="380992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67DF07C-A148-3561-425D-A9A03D94040E}"/>
              </a:ext>
            </a:extLst>
          </p:cNvPr>
          <p:cNvSpPr>
            <a:spLocks noGrp="1"/>
          </p:cNvSpPr>
          <p:nvPr>
            <p:ph type="dt" sz="half" idx="10"/>
          </p:nvPr>
        </p:nvSpPr>
        <p:spPr/>
        <p:txBody>
          <a:bodyPr/>
          <a:lstStyle/>
          <a:p>
            <a:fld id="{D805A542-F6DE-42D5-B68F-B7BC2A251FB7}" type="datetimeFigureOut">
              <a:rPr lang="it-IT" smtClean="0"/>
              <a:t>10/03/2026</a:t>
            </a:fld>
            <a:endParaRPr lang="it-IT"/>
          </a:p>
        </p:txBody>
      </p:sp>
      <p:sp>
        <p:nvSpPr>
          <p:cNvPr id="3" name="Segnaposto piè di pagina 2">
            <a:extLst>
              <a:ext uri="{FF2B5EF4-FFF2-40B4-BE49-F238E27FC236}">
                <a16:creationId xmlns:a16="http://schemas.microsoft.com/office/drawing/2014/main" id="{2C8F6E01-B143-55FA-ECBD-C13FF40EEDA8}"/>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5C36CE16-1D8B-FDF3-6D96-65100179AF06}"/>
              </a:ext>
            </a:extLst>
          </p:cNvPr>
          <p:cNvSpPr>
            <a:spLocks noGrp="1"/>
          </p:cNvSpPr>
          <p:nvPr>
            <p:ph type="sldNum" sz="quarter" idx="12"/>
          </p:nvPr>
        </p:nvSpPr>
        <p:spPr/>
        <p:txBody>
          <a:bodyPr/>
          <a:lstStyle/>
          <a:p>
            <a:fld id="{646A3907-3C88-4C9C-8A04-6C1ADDC2E6BD}" type="slidenum">
              <a:rPr lang="it-IT" smtClean="0"/>
              <a:t>‹N›</a:t>
            </a:fld>
            <a:endParaRPr lang="it-IT"/>
          </a:p>
        </p:txBody>
      </p:sp>
    </p:spTree>
    <p:extLst>
      <p:ext uri="{BB962C8B-B14F-4D97-AF65-F5344CB8AC3E}">
        <p14:creationId xmlns:p14="http://schemas.microsoft.com/office/powerpoint/2010/main" val="3847248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A7019F-3E40-CA98-20D9-D6051C4ECC9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BF3471C-5CA8-C719-0D1F-BB74B5A121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75B242AD-FD9A-E7C4-F145-303A6A1EBD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36EE9E7-8ECA-230B-AA63-C382B6856951}"/>
              </a:ext>
            </a:extLst>
          </p:cNvPr>
          <p:cNvSpPr>
            <a:spLocks noGrp="1"/>
          </p:cNvSpPr>
          <p:nvPr>
            <p:ph type="dt" sz="half" idx="10"/>
          </p:nvPr>
        </p:nvSpPr>
        <p:spPr/>
        <p:txBody>
          <a:bodyPr/>
          <a:lstStyle/>
          <a:p>
            <a:fld id="{D805A542-F6DE-42D5-B68F-B7BC2A251FB7}" type="datetimeFigureOut">
              <a:rPr lang="it-IT" smtClean="0"/>
              <a:t>10/03/2026</a:t>
            </a:fld>
            <a:endParaRPr lang="it-IT"/>
          </a:p>
        </p:txBody>
      </p:sp>
      <p:sp>
        <p:nvSpPr>
          <p:cNvPr id="6" name="Segnaposto piè di pagina 5">
            <a:extLst>
              <a:ext uri="{FF2B5EF4-FFF2-40B4-BE49-F238E27FC236}">
                <a16:creationId xmlns:a16="http://schemas.microsoft.com/office/drawing/2014/main" id="{9E28128D-BD07-69E5-5C5E-054820AA520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2EFC354-1EE6-141E-3DE2-0C4E82C9E320}"/>
              </a:ext>
            </a:extLst>
          </p:cNvPr>
          <p:cNvSpPr>
            <a:spLocks noGrp="1"/>
          </p:cNvSpPr>
          <p:nvPr>
            <p:ph type="sldNum" sz="quarter" idx="12"/>
          </p:nvPr>
        </p:nvSpPr>
        <p:spPr/>
        <p:txBody>
          <a:bodyPr/>
          <a:lstStyle/>
          <a:p>
            <a:fld id="{646A3907-3C88-4C9C-8A04-6C1ADDC2E6BD}" type="slidenum">
              <a:rPr lang="it-IT" smtClean="0"/>
              <a:t>‹N›</a:t>
            </a:fld>
            <a:endParaRPr lang="it-IT"/>
          </a:p>
        </p:txBody>
      </p:sp>
    </p:spTree>
    <p:extLst>
      <p:ext uri="{BB962C8B-B14F-4D97-AF65-F5344CB8AC3E}">
        <p14:creationId xmlns:p14="http://schemas.microsoft.com/office/powerpoint/2010/main" val="496290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73DEFC-4A97-3721-EF50-BBF637DD2D2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A6055CE3-555C-F81A-7692-DEA4C380C7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AA6CC5C7-EDD9-7422-74C4-861668ABDA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DC06054-504B-3FA1-5DD8-63FC8560C9AE}"/>
              </a:ext>
            </a:extLst>
          </p:cNvPr>
          <p:cNvSpPr>
            <a:spLocks noGrp="1"/>
          </p:cNvSpPr>
          <p:nvPr>
            <p:ph type="dt" sz="half" idx="10"/>
          </p:nvPr>
        </p:nvSpPr>
        <p:spPr/>
        <p:txBody>
          <a:bodyPr/>
          <a:lstStyle/>
          <a:p>
            <a:fld id="{D805A542-F6DE-42D5-B68F-B7BC2A251FB7}" type="datetimeFigureOut">
              <a:rPr lang="it-IT" smtClean="0"/>
              <a:t>10/03/2026</a:t>
            </a:fld>
            <a:endParaRPr lang="it-IT"/>
          </a:p>
        </p:txBody>
      </p:sp>
      <p:sp>
        <p:nvSpPr>
          <p:cNvPr id="6" name="Segnaposto piè di pagina 5">
            <a:extLst>
              <a:ext uri="{FF2B5EF4-FFF2-40B4-BE49-F238E27FC236}">
                <a16:creationId xmlns:a16="http://schemas.microsoft.com/office/drawing/2014/main" id="{E68471D4-E367-B749-CD9A-D226087E085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719CBEC-FEE0-C2EC-1EF6-21F667648970}"/>
              </a:ext>
            </a:extLst>
          </p:cNvPr>
          <p:cNvSpPr>
            <a:spLocks noGrp="1"/>
          </p:cNvSpPr>
          <p:nvPr>
            <p:ph type="sldNum" sz="quarter" idx="12"/>
          </p:nvPr>
        </p:nvSpPr>
        <p:spPr/>
        <p:txBody>
          <a:bodyPr/>
          <a:lstStyle/>
          <a:p>
            <a:fld id="{646A3907-3C88-4C9C-8A04-6C1ADDC2E6BD}" type="slidenum">
              <a:rPr lang="it-IT" smtClean="0"/>
              <a:t>‹N›</a:t>
            </a:fld>
            <a:endParaRPr lang="it-IT"/>
          </a:p>
        </p:txBody>
      </p:sp>
    </p:spTree>
    <p:extLst>
      <p:ext uri="{BB962C8B-B14F-4D97-AF65-F5344CB8AC3E}">
        <p14:creationId xmlns:p14="http://schemas.microsoft.com/office/powerpoint/2010/main" val="481942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346A8940-8D6A-318A-096B-2F1C6F114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6B74F31-E23A-13F2-456F-6309CAD65A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CCD3447-8E97-A057-2062-3AC0EDCB47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05A542-F6DE-42D5-B68F-B7BC2A251FB7}" type="datetimeFigureOut">
              <a:rPr lang="it-IT" smtClean="0"/>
              <a:t>10/03/2026</a:t>
            </a:fld>
            <a:endParaRPr lang="it-IT"/>
          </a:p>
        </p:txBody>
      </p:sp>
      <p:sp>
        <p:nvSpPr>
          <p:cNvPr id="5" name="Segnaposto piè di pagina 4">
            <a:extLst>
              <a:ext uri="{FF2B5EF4-FFF2-40B4-BE49-F238E27FC236}">
                <a16:creationId xmlns:a16="http://schemas.microsoft.com/office/drawing/2014/main" id="{CEA0C6A9-F16A-3055-2486-A1F8B87829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94A4DE7D-CD11-C048-BCA3-05502B93CB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6A3907-3C88-4C9C-8A04-6C1ADDC2E6BD}" type="slidenum">
              <a:rPr lang="it-IT" smtClean="0"/>
              <a:t>‹N›</a:t>
            </a:fld>
            <a:endParaRPr lang="it-IT"/>
          </a:p>
        </p:txBody>
      </p:sp>
    </p:spTree>
    <p:extLst>
      <p:ext uri="{BB962C8B-B14F-4D97-AF65-F5344CB8AC3E}">
        <p14:creationId xmlns:p14="http://schemas.microsoft.com/office/powerpoint/2010/main" val="4137239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EE00EEE-EBD3-26A9-A1EB-6A347BBCA9EC}"/>
              </a:ext>
            </a:extLst>
          </p:cNvPr>
          <p:cNvSpPr>
            <a:spLocks noGrp="1"/>
          </p:cNvSpPr>
          <p:nvPr>
            <p:ph type="title"/>
          </p:nvPr>
        </p:nvSpPr>
        <p:spPr/>
        <p:txBody>
          <a:bodyPr>
            <a:noAutofit/>
          </a:bodyPr>
          <a:lstStyle/>
          <a:p>
            <a:pPr algn="ctr"/>
            <a:r>
              <a:rPr lang="it-IT" sz="4800" b="1" dirty="0">
                <a:latin typeface="Times New Roman" panose="02020603050405020304" pitchFamily="18" charset="0"/>
                <a:cs typeface="Times New Roman" panose="02020603050405020304" pitchFamily="18" charset="0"/>
              </a:rPr>
              <a:t>Ecologia integrale. Due influenti pensatrici contemporanee</a:t>
            </a:r>
          </a:p>
        </p:txBody>
      </p:sp>
      <p:sp>
        <p:nvSpPr>
          <p:cNvPr id="5" name="Segnaposto contenuto 4">
            <a:extLst>
              <a:ext uri="{FF2B5EF4-FFF2-40B4-BE49-F238E27FC236}">
                <a16:creationId xmlns:a16="http://schemas.microsoft.com/office/drawing/2014/main" id="{8F06677C-EA82-3F45-2806-2426274BEA98}"/>
              </a:ext>
            </a:extLst>
          </p:cNvPr>
          <p:cNvSpPr>
            <a:spLocks noGrp="1"/>
          </p:cNvSpPr>
          <p:nvPr>
            <p:ph sz="half" idx="1"/>
          </p:nvPr>
        </p:nvSpPr>
        <p:spPr>
          <a:xfrm>
            <a:off x="838200" y="1884784"/>
            <a:ext cx="5181600" cy="4704556"/>
          </a:xfrm>
        </p:spPr>
        <p:txBody>
          <a:bodyPr>
            <a:normAutofit/>
          </a:bodyPr>
          <a:lstStyle/>
          <a:p>
            <a:endParaRPr lang="it-IT" dirty="0"/>
          </a:p>
          <a:p>
            <a:endParaRPr lang="it-IT" dirty="0"/>
          </a:p>
          <a:p>
            <a:endParaRPr lang="it-IT" dirty="0"/>
          </a:p>
          <a:p>
            <a:endParaRPr lang="it-IT" dirty="0"/>
          </a:p>
          <a:p>
            <a:endParaRPr lang="it-IT" dirty="0"/>
          </a:p>
          <a:p>
            <a:endParaRPr lang="it-IT" dirty="0"/>
          </a:p>
          <a:p>
            <a:endParaRPr lang="it-IT" dirty="0"/>
          </a:p>
          <a:p>
            <a:pPr marL="0" indent="0" algn="ctr">
              <a:buNone/>
            </a:pPr>
            <a:endParaRPr lang="it-IT" sz="2400" b="1" dirty="0">
              <a:latin typeface="Times New Roman" panose="02020603050405020304" pitchFamily="18" charset="0"/>
              <a:cs typeface="Times New Roman" panose="02020603050405020304" pitchFamily="18" charset="0"/>
            </a:endParaRPr>
          </a:p>
          <a:p>
            <a:pPr marL="0" indent="0" algn="ctr">
              <a:buNone/>
            </a:pPr>
            <a:r>
              <a:rPr lang="it-IT" sz="2400" b="1" dirty="0">
                <a:latin typeface="Times New Roman" panose="02020603050405020304" pitchFamily="18" charset="0"/>
                <a:cs typeface="Times New Roman" panose="02020603050405020304" pitchFamily="18" charset="0"/>
              </a:rPr>
              <a:t>Rosi </a:t>
            </a:r>
            <a:r>
              <a:rPr lang="it-IT" sz="2400" b="1" dirty="0" err="1">
                <a:latin typeface="Times New Roman" panose="02020603050405020304" pitchFamily="18" charset="0"/>
                <a:cs typeface="Times New Roman" panose="02020603050405020304" pitchFamily="18" charset="0"/>
              </a:rPr>
              <a:t>Braidotti</a:t>
            </a:r>
            <a:r>
              <a:rPr lang="it-IT" sz="2400" b="1" dirty="0">
                <a:latin typeface="Times New Roman" panose="02020603050405020304" pitchFamily="18" charset="0"/>
                <a:cs typeface="Times New Roman" panose="02020603050405020304" pitchFamily="18" charset="0"/>
              </a:rPr>
              <a:t> </a:t>
            </a:r>
            <a:r>
              <a:rPr lang="it-IT" sz="2400" dirty="0">
                <a:latin typeface="Times New Roman" panose="02020603050405020304" pitchFamily="18" charset="0"/>
                <a:cs typeface="Times New Roman" panose="02020603050405020304" pitchFamily="18" charset="0"/>
              </a:rPr>
              <a:t>(Latisana - UD, 1954)</a:t>
            </a:r>
          </a:p>
        </p:txBody>
      </p:sp>
      <p:sp>
        <p:nvSpPr>
          <p:cNvPr id="6" name="Segnaposto contenuto 5">
            <a:extLst>
              <a:ext uri="{FF2B5EF4-FFF2-40B4-BE49-F238E27FC236}">
                <a16:creationId xmlns:a16="http://schemas.microsoft.com/office/drawing/2014/main" id="{453EC110-C5FD-365D-C489-78EEDA141141}"/>
              </a:ext>
            </a:extLst>
          </p:cNvPr>
          <p:cNvSpPr>
            <a:spLocks noGrp="1"/>
          </p:cNvSpPr>
          <p:nvPr>
            <p:ph sz="half" idx="2"/>
          </p:nvPr>
        </p:nvSpPr>
        <p:spPr>
          <a:xfrm>
            <a:off x="6252882" y="1884784"/>
            <a:ext cx="5181600" cy="4704556"/>
          </a:xfrm>
        </p:spPr>
        <p:txBody>
          <a:bodyPr>
            <a:normAutofit/>
          </a:bodyPr>
          <a:lstStyle/>
          <a:p>
            <a:endParaRPr lang="it-IT" dirty="0"/>
          </a:p>
          <a:p>
            <a:endParaRPr lang="it-IT" dirty="0"/>
          </a:p>
          <a:p>
            <a:endParaRPr lang="it-IT" dirty="0"/>
          </a:p>
          <a:p>
            <a:endParaRPr lang="it-IT" dirty="0"/>
          </a:p>
          <a:p>
            <a:endParaRPr lang="it-IT" dirty="0"/>
          </a:p>
          <a:p>
            <a:endParaRPr lang="it-IT" dirty="0"/>
          </a:p>
          <a:p>
            <a:endParaRPr lang="it-IT" dirty="0"/>
          </a:p>
          <a:p>
            <a:pPr marL="0" indent="0" algn="ctr">
              <a:buNone/>
            </a:pPr>
            <a:endParaRPr lang="it-IT" sz="2400" b="1" dirty="0">
              <a:latin typeface="Times New Roman" panose="02020603050405020304" pitchFamily="18" charset="0"/>
              <a:cs typeface="Times New Roman" panose="02020603050405020304" pitchFamily="18" charset="0"/>
            </a:endParaRPr>
          </a:p>
          <a:p>
            <a:pPr marL="0" indent="0" algn="ctr">
              <a:buNone/>
            </a:pPr>
            <a:r>
              <a:rPr lang="it-IT" sz="2400" b="1" dirty="0">
                <a:latin typeface="Times New Roman" panose="02020603050405020304" pitchFamily="18" charset="0"/>
                <a:cs typeface="Times New Roman" panose="02020603050405020304" pitchFamily="18" charset="0"/>
              </a:rPr>
              <a:t>Donna </a:t>
            </a:r>
            <a:r>
              <a:rPr lang="it-IT" sz="2400" b="1" dirty="0" err="1">
                <a:latin typeface="Times New Roman" panose="02020603050405020304" pitchFamily="18" charset="0"/>
                <a:cs typeface="Times New Roman" panose="02020603050405020304" pitchFamily="18" charset="0"/>
              </a:rPr>
              <a:t>Haraway</a:t>
            </a:r>
            <a:r>
              <a:rPr lang="it-IT" sz="2400" b="1" dirty="0">
                <a:latin typeface="Times New Roman" panose="02020603050405020304" pitchFamily="18" charset="0"/>
                <a:cs typeface="Times New Roman" panose="02020603050405020304" pitchFamily="18" charset="0"/>
              </a:rPr>
              <a:t> </a:t>
            </a:r>
            <a:r>
              <a:rPr lang="it-IT" sz="2400" dirty="0">
                <a:latin typeface="Times New Roman" panose="02020603050405020304" pitchFamily="18" charset="0"/>
                <a:cs typeface="Times New Roman" panose="02020603050405020304" pitchFamily="18" charset="0"/>
              </a:rPr>
              <a:t>(Denver- Usa, 1944)</a:t>
            </a:r>
          </a:p>
          <a:p>
            <a:endParaRPr lang="it-IT" dirty="0"/>
          </a:p>
          <a:p>
            <a:endParaRPr lang="it-IT" dirty="0"/>
          </a:p>
        </p:txBody>
      </p:sp>
      <p:pic>
        <p:nvPicPr>
          <p:cNvPr id="7" name="Immagine 6">
            <a:extLst>
              <a:ext uri="{FF2B5EF4-FFF2-40B4-BE49-F238E27FC236}">
                <a16:creationId xmlns:a16="http://schemas.microsoft.com/office/drawing/2014/main" id="{C82B2A89-68B7-D882-64E2-F0D994FD2649}"/>
              </a:ext>
            </a:extLst>
          </p:cNvPr>
          <p:cNvPicPr>
            <a:picLocks noChangeAspect="1"/>
          </p:cNvPicPr>
          <p:nvPr/>
        </p:nvPicPr>
        <p:blipFill>
          <a:blip r:embed="rId2"/>
          <a:stretch>
            <a:fillRect/>
          </a:stretch>
        </p:blipFill>
        <p:spPr>
          <a:xfrm>
            <a:off x="6707682" y="2072067"/>
            <a:ext cx="4272000" cy="3204000"/>
          </a:xfrm>
          <a:prstGeom prst="rect">
            <a:avLst/>
          </a:prstGeom>
        </p:spPr>
      </p:pic>
      <p:pic>
        <p:nvPicPr>
          <p:cNvPr id="8" name="Immagine 7">
            <a:extLst>
              <a:ext uri="{FF2B5EF4-FFF2-40B4-BE49-F238E27FC236}">
                <a16:creationId xmlns:a16="http://schemas.microsoft.com/office/drawing/2014/main" id="{1049C468-C231-ED11-C451-1B6F4A46BB2A}"/>
              </a:ext>
            </a:extLst>
          </p:cNvPr>
          <p:cNvPicPr>
            <a:picLocks noChangeAspect="1"/>
          </p:cNvPicPr>
          <p:nvPr/>
        </p:nvPicPr>
        <p:blipFill>
          <a:blip r:embed="rId3"/>
          <a:stretch>
            <a:fillRect/>
          </a:stretch>
        </p:blipFill>
        <p:spPr>
          <a:xfrm>
            <a:off x="1325645" y="2072067"/>
            <a:ext cx="4356000" cy="3254137"/>
          </a:xfrm>
          <a:prstGeom prst="rect">
            <a:avLst/>
          </a:prstGeom>
        </p:spPr>
      </p:pic>
    </p:spTree>
    <p:extLst>
      <p:ext uri="{BB962C8B-B14F-4D97-AF65-F5344CB8AC3E}">
        <p14:creationId xmlns:p14="http://schemas.microsoft.com/office/powerpoint/2010/main" val="1605445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3E56BE-34FF-3152-BA1A-C577537D0E6C}"/>
              </a:ext>
            </a:extLst>
          </p:cNvPr>
          <p:cNvSpPr>
            <a:spLocks noGrp="1"/>
          </p:cNvSpPr>
          <p:nvPr>
            <p:ph type="title"/>
          </p:nvPr>
        </p:nvSpPr>
        <p:spPr>
          <a:xfrm>
            <a:off x="1045028" y="110414"/>
            <a:ext cx="10515600" cy="1325563"/>
          </a:xfrm>
        </p:spPr>
        <p:txBody>
          <a:bodyPr>
            <a:normAutofit fontScale="90000"/>
          </a:bodyPr>
          <a:lstStyle/>
          <a:p>
            <a:pPr algn="ctr"/>
            <a:r>
              <a:rPr lang="it-IT" i="1" dirty="0">
                <a:latin typeface="Times New Roman" panose="02020603050405020304" pitchFamily="18" charset="0"/>
                <a:cs typeface="Times New Roman" panose="02020603050405020304" pitchFamily="18" charset="0"/>
              </a:rPr>
              <a:t>Cultura dello scarto</a:t>
            </a:r>
            <a:r>
              <a:rPr lang="it-IT" dirty="0">
                <a:latin typeface="Times New Roman" panose="02020603050405020304" pitchFamily="18" charset="0"/>
                <a:cs typeface="Times New Roman" panose="02020603050405020304" pitchFamily="18" charset="0"/>
              </a:rPr>
              <a:t>? La memoria escludente dell’umanesimo eurocentrico e antropocentrico</a:t>
            </a:r>
          </a:p>
        </p:txBody>
      </p:sp>
      <p:sp>
        <p:nvSpPr>
          <p:cNvPr id="3" name="Segnaposto contenuto 2">
            <a:extLst>
              <a:ext uri="{FF2B5EF4-FFF2-40B4-BE49-F238E27FC236}">
                <a16:creationId xmlns:a16="http://schemas.microsoft.com/office/drawing/2014/main" id="{CD9B51AA-B91B-59EF-532B-D5BB68CF70B4}"/>
              </a:ext>
            </a:extLst>
          </p:cNvPr>
          <p:cNvSpPr>
            <a:spLocks noGrp="1"/>
          </p:cNvSpPr>
          <p:nvPr>
            <p:ph sz="half" idx="1"/>
          </p:nvPr>
        </p:nvSpPr>
        <p:spPr>
          <a:xfrm>
            <a:off x="531845" y="1825625"/>
            <a:ext cx="5487955" cy="4743126"/>
          </a:xfrm>
        </p:spPr>
        <p:txBody>
          <a:bodyPr>
            <a:normAutofit fontScale="62500" lnSpcReduction="20000"/>
          </a:bodyPr>
          <a:lstStyle/>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pPr marL="0" indent="0">
              <a:buNone/>
            </a:pPr>
            <a:endParaRPr lang="it-IT" dirty="0"/>
          </a:p>
          <a:p>
            <a:pPr marL="0" indent="0">
              <a:buNone/>
            </a:pPr>
            <a:endParaRPr lang="it-IT" dirty="0">
              <a:latin typeface="Times New Roman" panose="02020603050405020304" pitchFamily="18" charset="0"/>
              <a:cs typeface="Times New Roman" panose="02020603050405020304" pitchFamily="18" charset="0"/>
            </a:endParaRPr>
          </a:p>
          <a:p>
            <a:pPr marL="0" indent="0">
              <a:buNone/>
            </a:pPr>
            <a:r>
              <a:rPr lang="it-IT" dirty="0">
                <a:latin typeface="Times New Roman" panose="02020603050405020304" pitchFamily="18" charset="0"/>
                <a:cs typeface="Times New Roman" panose="02020603050405020304" pitchFamily="18" charset="0"/>
              </a:rPr>
              <a:t>Il </a:t>
            </a:r>
            <a:r>
              <a:rPr lang="it-IT" i="1" dirty="0" err="1">
                <a:latin typeface="Times New Roman" panose="02020603050405020304" pitchFamily="18" charset="0"/>
                <a:cs typeface="Times New Roman" panose="02020603050405020304" pitchFamily="18" charset="0"/>
              </a:rPr>
              <a:t>Tropenmuseum</a:t>
            </a:r>
            <a:r>
              <a:rPr lang="it-IT" dirty="0">
                <a:latin typeface="Times New Roman" panose="02020603050405020304" pitchFamily="18" charset="0"/>
                <a:cs typeface="Times New Roman" panose="02020603050405020304" pitchFamily="18" charset="0"/>
              </a:rPr>
              <a:t>  e il </a:t>
            </a:r>
            <a:r>
              <a:rPr lang="it-IT" i="1" dirty="0">
                <a:latin typeface="Times New Roman" panose="02020603050405020304" pitchFamily="18" charset="0"/>
                <a:cs typeface="Times New Roman" panose="02020603050405020304" pitchFamily="18" charset="0"/>
              </a:rPr>
              <a:t>Museo nazionale marittimo </a:t>
            </a:r>
            <a:r>
              <a:rPr lang="it-IT" dirty="0">
                <a:latin typeface="Times New Roman" panose="02020603050405020304" pitchFamily="18" charset="0"/>
                <a:cs typeface="Times New Roman" panose="02020603050405020304" pitchFamily="18" charset="0"/>
              </a:rPr>
              <a:t>ad Amsterdam</a:t>
            </a:r>
          </a:p>
        </p:txBody>
      </p:sp>
      <p:sp>
        <p:nvSpPr>
          <p:cNvPr id="4" name="Segnaposto contenuto 3">
            <a:extLst>
              <a:ext uri="{FF2B5EF4-FFF2-40B4-BE49-F238E27FC236}">
                <a16:creationId xmlns:a16="http://schemas.microsoft.com/office/drawing/2014/main" id="{CD241A75-8BDE-2FB1-5453-FA706CFED3AE}"/>
              </a:ext>
            </a:extLst>
          </p:cNvPr>
          <p:cNvSpPr>
            <a:spLocks noGrp="1"/>
          </p:cNvSpPr>
          <p:nvPr>
            <p:ph sz="half" idx="2"/>
          </p:nvPr>
        </p:nvSpPr>
        <p:spPr/>
        <p:txBody>
          <a:bodyPr>
            <a:normAutofit fontScale="62500" lnSpcReduction="20000"/>
          </a:bodyPr>
          <a:lstStyle/>
          <a:p>
            <a:pPr algn="just">
              <a:buNone/>
            </a:pPr>
            <a:r>
              <a:rPr lang="it-IT" sz="2800" dirty="0">
                <a:solidFill>
                  <a:srgbClr val="000000"/>
                </a:solidFill>
                <a:effectLst/>
                <a:latin typeface="Times New Roman" panose="02020603050405020304" pitchFamily="18" charset="0"/>
                <a:ea typeface="Times New Roman" panose="02020603050405020304" pitchFamily="18" charset="0"/>
              </a:rPr>
              <a:t>   «La cultura umanista dominante – controllata da cittadini maschi, bianchi, europei, eterosessuali, proprietari di beni – detiene le leve della memoria culturale egemonica, dato che può scegliere a chi è concesso scrivere la versione ufficiale della storia. La memoria ufficiale funziona come un banca dati centralizzata che esclude e squalifica l’esistenza, le pratiche e le contro-memorie alternative delle tante minoranze umane sessualizzate e razzializzate, e dei non -umani. Le mitologie europea, conservate nelle Gallerie d’arte nazionali, nei Musei della scienza e della storia naturale, sono stracolme di segni e di tracce della soggiogazione di donne, persone di colore, indigeni, animali, insetti e altre entità terrestri» (PU III 29-30) </a:t>
            </a:r>
          </a:p>
          <a:p>
            <a:pPr algn="just">
              <a:buNone/>
            </a:pPr>
            <a:endParaRPr lang="it-IT" dirty="0">
              <a:solidFill>
                <a:srgbClr val="000000"/>
              </a:solidFill>
              <a:latin typeface="Times New Roman" panose="02020603050405020304" pitchFamily="18" charset="0"/>
              <a:ea typeface="Times New Roman" panose="02020603050405020304" pitchFamily="18" charset="0"/>
            </a:endParaRPr>
          </a:p>
          <a:p>
            <a:pPr algn="just">
              <a:buNone/>
            </a:pPr>
            <a:r>
              <a:rPr lang="it-IT" sz="2800" dirty="0">
                <a:solidFill>
                  <a:srgbClr val="000000"/>
                </a:solidFill>
                <a:effectLst/>
                <a:latin typeface="Times New Roman" panose="02020603050405020304" pitchFamily="18" charset="0"/>
                <a:ea typeface="Times New Roman" panose="02020603050405020304" pitchFamily="18" charset="0"/>
              </a:rPr>
              <a:t>    «I corpi dei soggetti empirici che denotano differenza (donne/nativi/terra e altri naturali) sono diventati corpi usa e getta nell’economia globale» (PU I 115) </a:t>
            </a:r>
            <a:endParaRPr lang="it-IT" sz="2800" dirty="0">
              <a:effectLst/>
              <a:latin typeface="Times New Roman" panose="02020603050405020304" pitchFamily="18" charset="0"/>
              <a:ea typeface="Times New Roman" panose="02020603050405020304" pitchFamily="18" charset="0"/>
            </a:endParaRPr>
          </a:p>
          <a:p>
            <a:pPr algn="just">
              <a:buNone/>
            </a:pPr>
            <a:endParaRPr lang="it-IT" sz="2800" dirty="0">
              <a:effectLst/>
              <a:latin typeface="Times New Roman" panose="02020603050405020304" pitchFamily="18" charset="0"/>
              <a:ea typeface="Times New Roman" panose="02020603050405020304" pitchFamily="18" charset="0"/>
            </a:endParaRPr>
          </a:p>
          <a:p>
            <a:endParaRPr lang="it-IT" dirty="0"/>
          </a:p>
        </p:txBody>
      </p:sp>
      <p:pic>
        <p:nvPicPr>
          <p:cNvPr id="5" name="Immagine 4">
            <a:extLst>
              <a:ext uri="{FF2B5EF4-FFF2-40B4-BE49-F238E27FC236}">
                <a16:creationId xmlns:a16="http://schemas.microsoft.com/office/drawing/2014/main" id="{DCDB3BE6-9B68-0DDC-53CB-061C67B853E8}"/>
              </a:ext>
            </a:extLst>
          </p:cNvPr>
          <p:cNvPicPr>
            <a:picLocks noChangeAspect="1"/>
          </p:cNvPicPr>
          <p:nvPr/>
        </p:nvPicPr>
        <p:blipFill>
          <a:blip r:embed="rId2"/>
          <a:stretch>
            <a:fillRect/>
          </a:stretch>
        </p:blipFill>
        <p:spPr>
          <a:xfrm>
            <a:off x="251822" y="1583029"/>
            <a:ext cx="3024000" cy="2016000"/>
          </a:xfrm>
          <a:prstGeom prst="rect">
            <a:avLst/>
          </a:prstGeom>
        </p:spPr>
      </p:pic>
      <p:pic>
        <p:nvPicPr>
          <p:cNvPr id="6" name="Immagine 5">
            <a:extLst>
              <a:ext uri="{FF2B5EF4-FFF2-40B4-BE49-F238E27FC236}">
                <a16:creationId xmlns:a16="http://schemas.microsoft.com/office/drawing/2014/main" id="{6E73F4DD-4EE0-B0FC-1C3C-9DC64DE2FA1C}"/>
              </a:ext>
            </a:extLst>
          </p:cNvPr>
          <p:cNvPicPr>
            <a:picLocks noChangeAspect="1"/>
          </p:cNvPicPr>
          <p:nvPr/>
        </p:nvPicPr>
        <p:blipFill>
          <a:blip r:embed="rId3"/>
          <a:stretch>
            <a:fillRect/>
          </a:stretch>
        </p:blipFill>
        <p:spPr>
          <a:xfrm>
            <a:off x="2478691" y="3850918"/>
            <a:ext cx="3392000" cy="1908000"/>
          </a:xfrm>
          <a:prstGeom prst="rect">
            <a:avLst/>
          </a:prstGeom>
        </p:spPr>
      </p:pic>
    </p:spTree>
    <p:extLst>
      <p:ext uri="{BB962C8B-B14F-4D97-AF65-F5344CB8AC3E}">
        <p14:creationId xmlns:p14="http://schemas.microsoft.com/office/powerpoint/2010/main" val="2748658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EA9573-514C-F593-FFF2-E12488CB9B37}"/>
              </a:ext>
            </a:extLst>
          </p:cNvPr>
          <p:cNvSpPr>
            <a:spLocks noGrp="1"/>
          </p:cNvSpPr>
          <p:nvPr>
            <p:ph type="title"/>
          </p:nvPr>
        </p:nvSpPr>
        <p:spPr/>
        <p:txBody>
          <a:bodyPr/>
          <a:lstStyle/>
          <a:p>
            <a:pPr algn="ctr"/>
            <a:r>
              <a:rPr lang="it-IT" i="1" dirty="0">
                <a:latin typeface="Times New Roman" panose="02020603050405020304" pitchFamily="18" charset="0"/>
                <a:cs typeface="Times New Roman" panose="02020603050405020304" pitchFamily="18" charset="0"/>
              </a:rPr>
              <a:t>Paradigma tecnocratico</a:t>
            </a:r>
            <a:r>
              <a:rPr lang="it-IT" dirty="0">
                <a:latin typeface="Times New Roman" panose="02020603050405020304" pitchFamily="18" charset="0"/>
                <a:cs typeface="Times New Roman" panose="02020603050405020304" pitchFamily="18" charset="0"/>
              </a:rPr>
              <a:t>? Rosi </a:t>
            </a:r>
            <a:r>
              <a:rPr lang="it-IT" dirty="0" err="1">
                <a:latin typeface="Times New Roman" panose="02020603050405020304" pitchFamily="18" charset="0"/>
                <a:cs typeface="Times New Roman" panose="02020603050405020304" pitchFamily="18" charset="0"/>
              </a:rPr>
              <a:t>Braidotti</a:t>
            </a:r>
            <a:r>
              <a:rPr lang="it-IT" dirty="0">
                <a:latin typeface="Times New Roman" panose="02020603050405020304" pitchFamily="18" charset="0"/>
                <a:cs typeface="Times New Roman" panose="02020603050405020304" pitchFamily="18" charset="0"/>
              </a:rPr>
              <a:t> (prudentemente) tecnofila</a:t>
            </a:r>
          </a:p>
        </p:txBody>
      </p:sp>
      <p:sp>
        <p:nvSpPr>
          <p:cNvPr id="3" name="Segnaposto contenuto 2">
            <a:extLst>
              <a:ext uri="{FF2B5EF4-FFF2-40B4-BE49-F238E27FC236}">
                <a16:creationId xmlns:a16="http://schemas.microsoft.com/office/drawing/2014/main" id="{92A6B741-61A8-AB5F-EAAE-7653F5188973}"/>
              </a:ext>
            </a:extLst>
          </p:cNvPr>
          <p:cNvSpPr>
            <a:spLocks noGrp="1"/>
          </p:cNvSpPr>
          <p:nvPr>
            <p:ph sz="half" idx="1"/>
          </p:nvPr>
        </p:nvSpPr>
        <p:spPr>
          <a:xfrm>
            <a:off x="838200" y="1825625"/>
            <a:ext cx="5181600" cy="4799110"/>
          </a:xfrm>
        </p:spPr>
        <p:txBody>
          <a:bodyPr>
            <a:normAutofit fontScale="92500" lnSpcReduction="20000"/>
          </a:bodyPr>
          <a:lstStyle/>
          <a:p>
            <a:pPr algn="just">
              <a:buNone/>
            </a:pPr>
            <a:r>
              <a:rPr lang="it-IT" sz="2800" dirty="0">
                <a:solidFill>
                  <a:srgbClr val="000000"/>
                </a:solidFill>
                <a:effectLst/>
                <a:latin typeface="Times New Roman" panose="02020603050405020304" pitchFamily="18" charset="0"/>
                <a:ea typeface="Times New Roman" panose="02020603050405020304" pitchFamily="18" charset="0"/>
              </a:rPr>
              <a:t> </a:t>
            </a:r>
            <a:r>
              <a:rPr lang="it-IT" sz="2600" dirty="0">
                <a:solidFill>
                  <a:srgbClr val="000000"/>
                </a:solidFill>
                <a:effectLst/>
                <a:latin typeface="Times New Roman" panose="02020603050405020304" pitchFamily="18" charset="0"/>
                <a:ea typeface="Times New Roman" panose="02020603050405020304" pitchFamily="18" charset="0"/>
              </a:rPr>
              <a:t>«Da tecnofila, sono abbastanza ottimista. Sarò sempre, decisamente, dalla parte del potenziale liberatorio di queste tecnologie, contro coloro che tentano di ridurle a un profilo predeterminato e conservatore, o a un sistema orientato al profitto che favorisce e accresce l’individualismo» (PU I 61-62) </a:t>
            </a:r>
            <a:endParaRPr lang="it-IT" sz="2600" dirty="0">
              <a:effectLst/>
              <a:latin typeface="Times New Roman" panose="02020603050405020304" pitchFamily="18" charset="0"/>
              <a:ea typeface="Times New Roman" panose="02020603050405020304" pitchFamily="18" charset="0"/>
            </a:endParaRPr>
          </a:p>
          <a:p>
            <a:pPr algn="just">
              <a:buNone/>
            </a:pPr>
            <a:r>
              <a:rPr lang="it-IT" sz="2600" dirty="0">
                <a:solidFill>
                  <a:srgbClr val="000000"/>
                </a:solidFill>
                <a:effectLst/>
                <a:latin typeface="Times New Roman" panose="02020603050405020304" pitchFamily="18" charset="0"/>
                <a:ea typeface="Times New Roman" panose="02020603050405020304" pitchFamily="18" charset="0"/>
              </a:rPr>
              <a:t>  «Così, i cyborg comprendono non solo gli affascinanti corpi high tech dei piloti militari, degli atleti e delle celebrità, ma anche le masse anonime del proletariato digitale sottopagato, che nutre l’economia globale tecnologicamente guidata senza mai potervi accedere» (PU I 94) </a:t>
            </a:r>
            <a:endParaRPr lang="it-IT" sz="2600" dirty="0">
              <a:effectLst/>
              <a:latin typeface="Times New Roman" panose="02020603050405020304" pitchFamily="18" charset="0"/>
              <a:ea typeface="Times New Roman" panose="02020603050405020304" pitchFamily="18" charset="0"/>
            </a:endParaRPr>
          </a:p>
          <a:p>
            <a:endParaRPr lang="it-IT" dirty="0"/>
          </a:p>
        </p:txBody>
      </p:sp>
      <p:pic>
        <p:nvPicPr>
          <p:cNvPr id="5" name="Segnaposto contenuto 4">
            <a:extLst>
              <a:ext uri="{FF2B5EF4-FFF2-40B4-BE49-F238E27FC236}">
                <a16:creationId xmlns:a16="http://schemas.microsoft.com/office/drawing/2014/main" id="{08BC1E1C-A2BE-4AE2-743A-203C404DE445}"/>
              </a:ext>
            </a:extLst>
          </p:cNvPr>
          <p:cNvPicPr>
            <a:picLocks noGrp="1" noChangeAspect="1"/>
          </p:cNvPicPr>
          <p:nvPr>
            <p:ph sz="half" idx="2"/>
          </p:nvPr>
        </p:nvPicPr>
        <p:blipFill>
          <a:blip r:embed="rId2"/>
          <a:stretch>
            <a:fillRect/>
          </a:stretch>
        </p:blipFill>
        <p:spPr>
          <a:xfrm>
            <a:off x="9693436" y="4225180"/>
            <a:ext cx="1980000" cy="2417529"/>
          </a:xfrm>
          <a:prstGeom prst="rect">
            <a:avLst/>
          </a:prstGeom>
        </p:spPr>
      </p:pic>
      <p:pic>
        <p:nvPicPr>
          <p:cNvPr id="6" name="Immagine 5">
            <a:extLst>
              <a:ext uri="{FF2B5EF4-FFF2-40B4-BE49-F238E27FC236}">
                <a16:creationId xmlns:a16="http://schemas.microsoft.com/office/drawing/2014/main" id="{D76DEB2D-20E9-00AD-5C4F-8199DFD9EC74}"/>
              </a:ext>
            </a:extLst>
          </p:cNvPr>
          <p:cNvPicPr>
            <a:picLocks noChangeAspect="1"/>
          </p:cNvPicPr>
          <p:nvPr/>
        </p:nvPicPr>
        <p:blipFill>
          <a:blip r:embed="rId3"/>
          <a:stretch>
            <a:fillRect/>
          </a:stretch>
        </p:blipFill>
        <p:spPr>
          <a:xfrm>
            <a:off x="6817871" y="1931934"/>
            <a:ext cx="3078702" cy="2052000"/>
          </a:xfrm>
          <a:prstGeom prst="rect">
            <a:avLst/>
          </a:prstGeom>
        </p:spPr>
      </p:pic>
    </p:spTree>
    <p:extLst>
      <p:ext uri="{BB962C8B-B14F-4D97-AF65-F5344CB8AC3E}">
        <p14:creationId xmlns:p14="http://schemas.microsoft.com/office/powerpoint/2010/main" val="657894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C4E195-1BD6-E5FC-06D5-9DBC60616EEC}"/>
              </a:ext>
            </a:extLst>
          </p:cNvPr>
          <p:cNvSpPr>
            <a:spLocks noGrp="1"/>
          </p:cNvSpPr>
          <p:nvPr>
            <p:ph type="title"/>
          </p:nvPr>
        </p:nvSpPr>
        <p:spPr>
          <a:xfrm>
            <a:off x="838200" y="253157"/>
            <a:ext cx="10515600" cy="1325563"/>
          </a:xfrm>
        </p:spPr>
        <p:txBody>
          <a:bodyPr/>
          <a:lstStyle/>
          <a:p>
            <a:pPr algn="ctr"/>
            <a:r>
              <a:rPr lang="it-IT" i="1" dirty="0">
                <a:latin typeface="Times New Roman" panose="02020603050405020304" pitchFamily="18" charset="0"/>
                <a:cs typeface="Times New Roman" panose="02020603050405020304" pitchFamily="18" charset="0"/>
              </a:rPr>
              <a:t>Antropocentrismo dispotico</a:t>
            </a:r>
            <a:r>
              <a:rPr lang="it-IT" dirty="0">
                <a:latin typeface="Times New Roman" panose="02020603050405020304" pitchFamily="18" charset="0"/>
                <a:cs typeface="Times New Roman" panose="02020603050405020304" pitchFamily="18" charset="0"/>
              </a:rPr>
              <a:t>?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Il </a:t>
            </a:r>
            <a:r>
              <a:rPr lang="it-IT" i="1" dirty="0">
                <a:latin typeface="Times New Roman" panose="02020603050405020304" pitchFamily="18" charset="0"/>
                <a:cs typeface="Times New Roman" panose="02020603050405020304" pitchFamily="18" charset="0"/>
              </a:rPr>
              <a:t>delirio</a:t>
            </a:r>
            <a:r>
              <a:rPr lang="it-IT" dirty="0">
                <a:latin typeface="Times New Roman" panose="02020603050405020304" pitchFamily="18" charset="0"/>
                <a:cs typeface="Times New Roman" panose="02020603050405020304" pitchFamily="18" charset="0"/>
              </a:rPr>
              <a:t> tecnocratico: il transumanismo</a:t>
            </a:r>
          </a:p>
        </p:txBody>
      </p:sp>
      <p:pic>
        <p:nvPicPr>
          <p:cNvPr id="5" name="Segnaposto contenuto 4">
            <a:extLst>
              <a:ext uri="{FF2B5EF4-FFF2-40B4-BE49-F238E27FC236}">
                <a16:creationId xmlns:a16="http://schemas.microsoft.com/office/drawing/2014/main" id="{8C8FF447-5B20-6A2F-362D-CD45758B28E1}"/>
              </a:ext>
            </a:extLst>
          </p:cNvPr>
          <p:cNvPicPr>
            <a:picLocks noGrp="1" noChangeAspect="1"/>
          </p:cNvPicPr>
          <p:nvPr>
            <p:ph sz="half" idx="1"/>
          </p:nvPr>
        </p:nvPicPr>
        <p:blipFill>
          <a:blip r:embed="rId2"/>
          <a:stretch>
            <a:fillRect/>
          </a:stretch>
        </p:blipFill>
        <p:spPr>
          <a:xfrm>
            <a:off x="1206683" y="1825625"/>
            <a:ext cx="3315315" cy="4140000"/>
          </a:xfrm>
          <a:prstGeom prst="rect">
            <a:avLst/>
          </a:prstGeom>
        </p:spPr>
      </p:pic>
      <p:sp>
        <p:nvSpPr>
          <p:cNvPr id="4" name="Segnaposto contenuto 3">
            <a:extLst>
              <a:ext uri="{FF2B5EF4-FFF2-40B4-BE49-F238E27FC236}">
                <a16:creationId xmlns:a16="http://schemas.microsoft.com/office/drawing/2014/main" id="{E2D8481E-89D0-E2CA-AC87-73F2AECF16D7}"/>
              </a:ext>
            </a:extLst>
          </p:cNvPr>
          <p:cNvSpPr>
            <a:spLocks noGrp="1"/>
          </p:cNvSpPr>
          <p:nvPr>
            <p:ph sz="half" idx="2"/>
          </p:nvPr>
        </p:nvSpPr>
        <p:spPr>
          <a:xfrm>
            <a:off x="4814595" y="1825625"/>
            <a:ext cx="7119257" cy="4667250"/>
          </a:xfrm>
        </p:spPr>
        <p:txBody>
          <a:bodyPr>
            <a:normAutofit fontScale="47500" lnSpcReduction="20000"/>
          </a:bodyPr>
          <a:lstStyle/>
          <a:p>
            <a:pPr algn="just">
              <a:buNone/>
            </a:pPr>
            <a:r>
              <a:rPr lang="it-IT" sz="3300" dirty="0">
                <a:solidFill>
                  <a:srgbClr val="000000"/>
                </a:solidFill>
                <a:effectLst/>
                <a:latin typeface="Times New Roman" panose="02020603050405020304" pitchFamily="18" charset="0"/>
                <a:ea typeface="Times New Roman" panose="02020603050405020304" pitchFamily="18" charset="0"/>
              </a:rPr>
              <a:t>  «Il transumanesimo vuole correggere i difetti e i limiti del cervello umano incarnato, applicando le nuove tecnologie a un programma di miglioramento, chiamato “superintelligenza”»  (PU II 70)</a:t>
            </a:r>
            <a:endParaRPr lang="it-IT" sz="3300" dirty="0">
              <a:effectLst/>
              <a:latin typeface="Times New Roman" panose="02020603050405020304" pitchFamily="18" charset="0"/>
              <a:ea typeface="Times New Roman" panose="02020603050405020304" pitchFamily="18" charset="0"/>
            </a:endParaRPr>
          </a:p>
          <a:p>
            <a:pPr algn="just">
              <a:buNone/>
            </a:pPr>
            <a:endParaRPr lang="it-IT" sz="3300" dirty="0">
              <a:solidFill>
                <a:srgbClr val="000000"/>
              </a:solidFill>
              <a:effectLst/>
              <a:latin typeface="Times New Roman" panose="02020603050405020304" pitchFamily="18" charset="0"/>
              <a:ea typeface="Times New Roman" panose="02020603050405020304" pitchFamily="18" charset="0"/>
            </a:endParaRPr>
          </a:p>
          <a:p>
            <a:pPr algn="just">
              <a:buNone/>
            </a:pPr>
            <a:r>
              <a:rPr lang="it-IT" sz="3300" dirty="0">
                <a:solidFill>
                  <a:srgbClr val="000000"/>
                </a:solidFill>
                <a:effectLst/>
                <a:latin typeface="Times New Roman" panose="02020603050405020304" pitchFamily="18" charset="0"/>
                <a:ea typeface="Times New Roman" panose="02020603050405020304" pitchFamily="18" charset="0"/>
              </a:rPr>
              <a:t>   «Il transumanismo rivive la vecchia tradizione umanista in maniera insidiosa, dato che interagisce attivamente con i meccanismi fluidi ma brutali del capitalismo cognitivo. A livello politico, il transumanismo si schiera a favore dell’individualismo liberale e vi contribuisce» (PU III 79) </a:t>
            </a:r>
          </a:p>
          <a:p>
            <a:pPr algn="just">
              <a:buNone/>
            </a:pPr>
            <a:endParaRPr lang="it-IT" sz="3300" dirty="0">
              <a:solidFill>
                <a:srgbClr val="000000"/>
              </a:solidFill>
              <a:latin typeface="Times New Roman" panose="02020603050405020304" pitchFamily="18" charset="0"/>
              <a:ea typeface="Times New Roman" panose="02020603050405020304" pitchFamily="18" charset="0"/>
            </a:endParaRPr>
          </a:p>
          <a:p>
            <a:pPr algn="just">
              <a:buNone/>
            </a:pPr>
            <a:r>
              <a:rPr lang="it-IT" sz="3300" dirty="0">
                <a:solidFill>
                  <a:srgbClr val="000000"/>
                </a:solidFill>
                <a:effectLst/>
                <a:latin typeface="Times New Roman" panose="02020603050405020304" pitchFamily="18" charset="0"/>
                <a:ea typeface="Times New Roman" panose="02020603050405020304" pitchFamily="18" charset="0"/>
              </a:rPr>
              <a:t>    «Uno dei rischi dell’euforia che circonda i corpi-macchina </a:t>
            </a:r>
            <a:r>
              <a:rPr lang="it-IT" sz="3300" dirty="0" err="1">
                <a:solidFill>
                  <a:srgbClr val="000000"/>
                </a:solidFill>
                <a:effectLst/>
                <a:latin typeface="Times New Roman" panose="02020603050405020304" pitchFamily="18" charset="0"/>
                <a:ea typeface="Times New Roman" panose="02020603050405020304" pitchFamily="18" charset="0"/>
              </a:rPr>
              <a:t>postantropocentrici</a:t>
            </a:r>
            <a:r>
              <a:rPr lang="it-IT" sz="3300" dirty="0">
                <a:solidFill>
                  <a:srgbClr val="000000"/>
                </a:solidFill>
                <a:effectLst/>
                <a:latin typeface="Times New Roman" panose="02020603050405020304" pitchFamily="18" charset="0"/>
                <a:ea typeface="Times New Roman" panose="02020603050405020304" pitchFamily="18" charset="0"/>
              </a:rPr>
              <a:t> è quindi quello di riasserire una forte visione unitaria del soggetto, sotto la copertura della frammentazione pluralista. Corriamo il rischio di riconfermare la trascendenza attraverso la mediazione tecnologica e di proporre una </a:t>
            </a:r>
            <a:r>
              <a:rPr lang="it-IT" sz="3300" dirty="0" err="1">
                <a:solidFill>
                  <a:srgbClr val="000000"/>
                </a:solidFill>
                <a:effectLst/>
                <a:latin typeface="Times New Roman" panose="02020603050405020304" pitchFamily="18" charset="0"/>
                <a:ea typeface="Times New Roman" panose="02020603050405020304" pitchFamily="18" charset="0"/>
              </a:rPr>
              <a:t>neouniversale</a:t>
            </a:r>
            <a:r>
              <a:rPr lang="it-IT" sz="3300" dirty="0">
                <a:solidFill>
                  <a:srgbClr val="000000"/>
                </a:solidFill>
                <a:effectLst/>
                <a:latin typeface="Times New Roman" panose="02020603050405020304" pitchFamily="18" charset="0"/>
                <a:ea typeface="Times New Roman" panose="02020603050405020304" pitchFamily="18" charset="0"/>
              </a:rPr>
              <a:t> etica macchinica. Nel linguaggio della teoria critica postumana ciò dà vita all’inganno della molteplicità quantitativa che non comporta alcuna trasformazione qualitativa. Per evitare questo tranello, in cui incorre l’euforia neoliberale, al fine di innescare trasformazioni qualitative, abbiamo bisogno di prendere distanza dalla troppo elogiata immaterialità e dalle fantasie di fuga transumanista, così come dalle concezioni essenzialiste e centraliste dell’individualismo liberale» (PU I  106) </a:t>
            </a:r>
            <a:endParaRPr lang="it-IT" sz="3300" dirty="0">
              <a:effectLst/>
              <a:latin typeface="Times New Roman" panose="02020603050405020304" pitchFamily="18" charset="0"/>
              <a:ea typeface="Times New Roman" panose="02020603050405020304" pitchFamily="18" charset="0"/>
            </a:endParaRPr>
          </a:p>
          <a:p>
            <a:pPr algn="just">
              <a:buNone/>
            </a:pPr>
            <a:endParaRPr lang="it-IT" sz="3300" dirty="0">
              <a:effectLst/>
              <a:latin typeface="Times New Roman" panose="02020603050405020304" pitchFamily="18" charset="0"/>
              <a:ea typeface="Times New Roman" panose="02020603050405020304" pitchFamily="18" charset="0"/>
            </a:endParaRPr>
          </a:p>
          <a:p>
            <a:endParaRPr lang="it-IT" dirty="0"/>
          </a:p>
        </p:txBody>
      </p:sp>
    </p:spTree>
    <p:extLst>
      <p:ext uri="{BB962C8B-B14F-4D97-AF65-F5344CB8AC3E}">
        <p14:creationId xmlns:p14="http://schemas.microsoft.com/office/powerpoint/2010/main" val="1920254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A3511A-0C87-8940-8CE2-129488B07CB6}"/>
              </a:ext>
            </a:extLst>
          </p:cNvPr>
          <p:cNvSpPr>
            <a:spLocks noGrp="1"/>
          </p:cNvSpPr>
          <p:nvPr>
            <p:ph type="title"/>
          </p:nvPr>
        </p:nvSpPr>
        <p:spPr/>
        <p:txBody>
          <a:bodyPr/>
          <a:lstStyle/>
          <a:p>
            <a:pPr algn="ctr"/>
            <a:r>
              <a:rPr lang="it-IT" i="1" dirty="0">
                <a:latin typeface="Times New Roman" panose="02020603050405020304" pitchFamily="18" charset="0"/>
                <a:cs typeface="Times New Roman" panose="02020603050405020304" pitchFamily="18" charset="0"/>
              </a:rPr>
              <a:t>Paradigma tecnocratico</a:t>
            </a:r>
            <a:r>
              <a:rPr lang="it-IT" dirty="0">
                <a:latin typeface="Times New Roman" panose="02020603050405020304" pitchFamily="18" charset="0"/>
                <a:cs typeface="Times New Roman" panose="02020603050405020304" pitchFamily="18" charset="0"/>
              </a:rPr>
              <a:t>? La critica di </a:t>
            </a:r>
            <a:r>
              <a:rPr lang="it-IT" dirty="0" err="1">
                <a:latin typeface="Times New Roman" panose="02020603050405020304" pitchFamily="18" charset="0"/>
                <a:cs typeface="Times New Roman" panose="02020603050405020304" pitchFamily="18" charset="0"/>
              </a:rPr>
              <a:t>Braidotti</a:t>
            </a:r>
            <a:r>
              <a:rPr lang="it-IT" dirty="0">
                <a:latin typeface="Times New Roman" panose="02020603050405020304" pitchFamily="18" charset="0"/>
                <a:cs typeface="Times New Roman" panose="02020603050405020304" pitchFamily="18" charset="0"/>
              </a:rPr>
              <a:t> al capitalismo postumano </a:t>
            </a:r>
          </a:p>
        </p:txBody>
      </p:sp>
      <p:sp>
        <p:nvSpPr>
          <p:cNvPr id="3" name="Segnaposto contenuto 2">
            <a:extLst>
              <a:ext uri="{FF2B5EF4-FFF2-40B4-BE49-F238E27FC236}">
                <a16:creationId xmlns:a16="http://schemas.microsoft.com/office/drawing/2014/main" id="{541E0B6A-D9EC-CA4D-580C-A89D110C7017}"/>
              </a:ext>
            </a:extLst>
          </p:cNvPr>
          <p:cNvSpPr>
            <a:spLocks noGrp="1"/>
          </p:cNvSpPr>
          <p:nvPr>
            <p:ph sz="half" idx="1"/>
          </p:nvPr>
        </p:nvSpPr>
        <p:spPr>
          <a:xfrm>
            <a:off x="576943" y="1936264"/>
            <a:ext cx="5181600" cy="4351338"/>
          </a:xfrm>
        </p:spPr>
        <p:txBody>
          <a:bodyPr>
            <a:normAutofit fontScale="62500" lnSpcReduction="20000"/>
          </a:bodyPr>
          <a:lstStyle/>
          <a:p>
            <a:pPr algn="just">
              <a:buNone/>
            </a:pPr>
            <a:r>
              <a:rPr lang="it-IT" sz="2800" dirty="0">
                <a:solidFill>
                  <a:srgbClr val="000000"/>
                </a:solidFill>
                <a:effectLst/>
                <a:latin typeface="Times New Roman" panose="02020603050405020304" pitchFamily="18" charset="0"/>
                <a:ea typeface="Times New Roman" panose="02020603050405020304" pitchFamily="18" charset="0"/>
              </a:rPr>
              <a:t>   «La sua economia è divisa tra finanziarizzazione e deregolamentazione del lavoro. Quello che un tempo era la manodopera, in una società che si pretende </a:t>
            </a:r>
            <a:r>
              <a:rPr lang="it-IT" sz="2800" dirty="0" err="1">
                <a:solidFill>
                  <a:srgbClr val="000000"/>
                </a:solidFill>
                <a:effectLst/>
                <a:latin typeface="Times New Roman" panose="02020603050405020304" pitchFamily="18" charset="0"/>
                <a:ea typeface="Times New Roman" panose="02020603050405020304" pitchFamily="18" charset="0"/>
              </a:rPr>
              <a:t>postlavoro</a:t>
            </a:r>
            <a:r>
              <a:rPr lang="it-IT" sz="2800" dirty="0">
                <a:solidFill>
                  <a:srgbClr val="000000"/>
                </a:solidFill>
                <a:effectLst/>
                <a:latin typeface="Times New Roman" panose="02020603050405020304" pitchFamily="18" charset="0"/>
                <a:ea typeface="Times New Roman" panose="02020603050405020304" pitchFamily="18" charset="0"/>
              </a:rPr>
              <a:t>, è diventata allo stesso tempo altamente professionalizzata, in quanto le viene richiesta padronanza culturale e competenza algoritmica, e non tutelata e quindi esposta ad abusi e ingiustizie. È sia capitale umano sia nuda vita (Agamben).  Non c’è nulla di particolarmente “avanzato” nello spietato sfruttamento di lavoro e risorse naturali perpetuato dal capitalismo contemporaneo. La disparità tra l’economia finanziaria e quella reale è lampante. Un sistema che capitalizza sul credito stravolge il funzionamento delle istituzioni statali verso una commercializzazione interminabile di tutte le attività e pratiche, finendo per produrre indebitamento su scala globale» (PU II 106)</a:t>
            </a:r>
            <a:endParaRPr lang="it-IT" sz="2800" dirty="0">
              <a:effectLst/>
              <a:latin typeface="Times New Roman" panose="02020603050405020304" pitchFamily="18" charset="0"/>
              <a:ea typeface="Times New Roman" panose="02020603050405020304" pitchFamily="18" charset="0"/>
            </a:endParaRPr>
          </a:p>
          <a:p>
            <a:endParaRPr lang="it-IT" dirty="0"/>
          </a:p>
        </p:txBody>
      </p:sp>
      <p:pic>
        <p:nvPicPr>
          <p:cNvPr id="5" name="Segnaposto contenuto 4">
            <a:extLst>
              <a:ext uri="{FF2B5EF4-FFF2-40B4-BE49-F238E27FC236}">
                <a16:creationId xmlns:a16="http://schemas.microsoft.com/office/drawing/2014/main" id="{DF51A4B2-5B68-12CF-6423-B863EAFFBDCD}"/>
              </a:ext>
            </a:extLst>
          </p:cNvPr>
          <p:cNvPicPr>
            <a:picLocks noGrp="1" noChangeAspect="1"/>
          </p:cNvPicPr>
          <p:nvPr>
            <p:ph sz="half" idx="2"/>
          </p:nvPr>
        </p:nvPicPr>
        <p:blipFill>
          <a:blip r:embed="rId2"/>
          <a:stretch>
            <a:fillRect/>
          </a:stretch>
        </p:blipFill>
        <p:spPr>
          <a:xfrm>
            <a:off x="6237514" y="2136351"/>
            <a:ext cx="5181600" cy="2871470"/>
          </a:xfrm>
          <a:prstGeom prst="rect">
            <a:avLst/>
          </a:prstGeom>
        </p:spPr>
      </p:pic>
    </p:spTree>
    <p:extLst>
      <p:ext uri="{BB962C8B-B14F-4D97-AF65-F5344CB8AC3E}">
        <p14:creationId xmlns:p14="http://schemas.microsoft.com/office/powerpoint/2010/main" val="2888658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8D1C4E-D516-17AA-74F4-5E517608CF9C}"/>
              </a:ext>
            </a:extLst>
          </p:cNvPr>
          <p:cNvSpPr>
            <a:spLocks noGrp="1"/>
          </p:cNvSpPr>
          <p:nvPr>
            <p:ph type="title"/>
          </p:nvPr>
        </p:nvSpPr>
        <p:spPr/>
        <p:txBody>
          <a:bodyPr/>
          <a:lstStyle/>
          <a:p>
            <a:pPr algn="ctr"/>
            <a:r>
              <a:rPr lang="it-IT" dirty="0">
                <a:latin typeface="Times New Roman" panose="02020603050405020304" pitchFamily="18" charset="0"/>
                <a:cs typeface="Times New Roman" panose="02020603050405020304" pitchFamily="18" charset="0"/>
              </a:rPr>
              <a:t>Un’economia dematerializzata? La struttura nevrotica del nostro sistema economico</a:t>
            </a:r>
          </a:p>
        </p:txBody>
      </p:sp>
      <p:pic>
        <p:nvPicPr>
          <p:cNvPr id="5" name="Segnaposto contenuto 4">
            <a:extLst>
              <a:ext uri="{FF2B5EF4-FFF2-40B4-BE49-F238E27FC236}">
                <a16:creationId xmlns:a16="http://schemas.microsoft.com/office/drawing/2014/main" id="{0903B7F2-D81A-B165-075A-5C749CBA0843}"/>
              </a:ext>
            </a:extLst>
          </p:cNvPr>
          <p:cNvPicPr>
            <a:picLocks noGrp="1" noChangeAspect="1"/>
          </p:cNvPicPr>
          <p:nvPr>
            <p:ph sz="half" idx="1"/>
          </p:nvPr>
        </p:nvPicPr>
        <p:blipFill>
          <a:blip r:embed="rId2"/>
          <a:stretch>
            <a:fillRect/>
          </a:stretch>
        </p:blipFill>
        <p:spPr>
          <a:xfrm>
            <a:off x="1155441" y="1747751"/>
            <a:ext cx="3306916" cy="2196000"/>
          </a:xfrm>
          <a:prstGeom prst="rect">
            <a:avLst/>
          </a:prstGeom>
        </p:spPr>
      </p:pic>
      <p:sp>
        <p:nvSpPr>
          <p:cNvPr id="4" name="Segnaposto contenuto 3">
            <a:extLst>
              <a:ext uri="{FF2B5EF4-FFF2-40B4-BE49-F238E27FC236}">
                <a16:creationId xmlns:a16="http://schemas.microsoft.com/office/drawing/2014/main" id="{B22BE81B-57F5-17B9-7F23-E286EB70EB42}"/>
              </a:ext>
            </a:extLst>
          </p:cNvPr>
          <p:cNvSpPr>
            <a:spLocks noGrp="1"/>
          </p:cNvSpPr>
          <p:nvPr>
            <p:ph sz="half" idx="2"/>
          </p:nvPr>
        </p:nvSpPr>
        <p:spPr>
          <a:xfrm>
            <a:off x="5253135" y="1825625"/>
            <a:ext cx="6100665" cy="4351338"/>
          </a:xfrm>
        </p:spPr>
        <p:txBody>
          <a:bodyPr>
            <a:normAutofit fontScale="62500" lnSpcReduction="20000"/>
          </a:bodyPr>
          <a:lstStyle/>
          <a:p>
            <a:pPr algn="just">
              <a:buNone/>
            </a:pPr>
            <a:r>
              <a:rPr lang="it-IT" sz="2800" dirty="0">
                <a:solidFill>
                  <a:srgbClr val="000000"/>
                </a:solidFill>
                <a:effectLst/>
                <a:latin typeface="Times New Roman" panose="02020603050405020304" pitchFamily="18" charset="0"/>
                <a:ea typeface="Times New Roman" panose="02020603050405020304" pitchFamily="18" charset="0"/>
              </a:rPr>
              <a:t>   «Il risultato è una critica alle relazioni di potere del capitalismo avanzato, che fa finta di essere etereo e alato, mentre in realtà si rivela essere un’economia estrattiva brutale fondata sullo sfruttamento sregolato delle risorse terrestri da parte di compagnie minerarie che agiscono con impunità su tutto il globo, senza temere alcuna ritorsione» (PU III 162)</a:t>
            </a:r>
            <a:endParaRPr lang="it-IT" sz="2800" dirty="0">
              <a:effectLst/>
              <a:latin typeface="Times New Roman" panose="02020603050405020304" pitchFamily="18" charset="0"/>
              <a:ea typeface="Times New Roman" panose="02020603050405020304" pitchFamily="18" charset="0"/>
            </a:endParaRPr>
          </a:p>
          <a:p>
            <a:pPr algn="just">
              <a:buNone/>
            </a:pPr>
            <a:r>
              <a:rPr lang="it-IT" sz="2800" dirty="0">
                <a:solidFill>
                  <a:srgbClr val="000000"/>
                </a:solidFill>
                <a:effectLst/>
                <a:latin typeface="Times New Roman" panose="02020603050405020304" pitchFamily="18" charset="0"/>
                <a:ea typeface="Times New Roman" panose="02020603050405020304" pitchFamily="18" charset="0"/>
              </a:rPr>
              <a:t>   «Le merci non placano o soddisfano mai del tutto i nostri desideri: non ne abbiamo mai abbastanza. Tossico e generatore di dipendenze, il capitalismo avanzato è una forza entropica e autodistruttiva che divora il futuro e le stesse fonti della sua prosperità e del suo potere, minando perfino la possibilità della propria sopravvivenza» (PU II 108-109)</a:t>
            </a:r>
            <a:endParaRPr lang="it-IT" sz="2800" dirty="0">
              <a:effectLst/>
              <a:latin typeface="Times New Roman" panose="02020603050405020304" pitchFamily="18" charset="0"/>
              <a:ea typeface="Times New Roman" panose="02020603050405020304" pitchFamily="18" charset="0"/>
            </a:endParaRPr>
          </a:p>
          <a:p>
            <a:pPr algn="just">
              <a:buNone/>
            </a:pPr>
            <a:r>
              <a:rPr lang="it-IT" sz="2800" dirty="0">
                <a:solidFill>
                  <a:srgbClr val="000000"/>
                </a:solidFill>
                <a:effectLst/>
                <a:latin typeface="Times New Roman" panose="02020603050405020304" pitchFamily="18" charset="0"/>
                <a:ea typeface="Times New Roman" panose="02020603050405020304" pitchFamily="18" charset="0"/>
              </a:rPr>
              <a:t>    «Il perseguimento opportunistico del benessere da parte della cosiddetta “industria della felicità” rafforza la vacua ideologia che propone il capitalismo come promessa coercitiva di felicità. Lauren </a:t>
            </a:r>
            <a:r>
              <a:rPr lang="it-IT" sz="2800" dirty="0" err="1">
                <a:solidFill>
                  <a:srgbClr val="000000"/>
                </a:solidFill>
                <a:effectLst/>
                <a:latin typeface="Times New Roman" panose="02020603050405020304" pitchFamily="18" charset="0"/>
                <a:ea typeface="Times New Roman" panose="02020603050405020304" pitchFamily="18" charset="0"/>
              </a:rPr>
              <a:t>Berlant</a:t>
            </a:r>
            <a:r>
              <a:rPr lang="it-IT" sz="2800" dirty="0">
                <a:solidFill>
                  <a:srgbClr val="000000"/>
                </a:solidFill>
                <a:effectLst/>
                <a:latin typeface="Times New Roman" panose="02020603050405020304" pitchFamily="18" charset="0"/>
                <a:ea typeface="Times New Roman" panose="02020603050405020304" pitchFamily="18" charset="0"/>
              </a:rPr>
              <a:t> definisce questa ideologia “ottimismo crudele”, sottolineando il paradosso di sentirsi costantemente obbligati a riuscire in ogni aspetto della propria vita, ivi incluse salute, felicità, benessere e forma fisica» (PU III 62)</a:t>
            </a:r>
            <a:endParaRPr lang="it-IT" sz="2800" dirty="0">
              <a:effectLst/>
              <a:latin typeface="Times New Roman" panose="02020603050405020304" pitchFamily="18" charset="0"/>
              <a:ea typeface="Times New Roman" panose="02020603050405020304" pitchFamily="18" charset="0"/>
            </a:endParaRPr>
          </a:p>
          <a:p>
            <a:endParaRPr lang="it-IT" dirty="0"/>
          </a:p>
        </p:txBody>
      </p:sp>
      <p:pic>
        <p:nvPicPr>
          <p:cNvPr id="6" name="Immagine 5">
            <a:extLst>
              <a:ext uri="{FF2B5EF4-FFF2-40B4-BE49-F238E27FC236}">
                <a16:creationId xmlns:a16="http://schemas.microsoft.com/office/drawing/2014/main" id="{33C8FCED-A9E5-397D-253F-130B47B66F89}"/>
              </a:ext>
            </a:extLst>
          </p:cNvPr>
          <p:cNvPicPr>
            <a:picLocks noChangeAspect="1"/>
          </p:cNvPicPr>
          <p:nvPr/>
        </p:nvPicPr>
        <p:blipFill>
          <a:blip r:embed="rId3"/>
          <a:stretch>
            <a:fillRect/>
          </a:stretch>
        </p:blipFill>
        <p:spPr>
          <a:xfrm>
            <a:off x="2156684" y="4131443"/>
            <a:ext cx="1440000" cy="2217600"/>
          </a:xfrm>
          <a:prstGeom prst="rect">
            <a:avLst/>
          </a:prstGeom>
        </p:spPr>
      </p:pic>
    </p:spTree>
    <p:extLst>
      <p:ext uri="{BB962C8B-B14F-4D97-AF65-F5344CB8AC3E}">
        <p14:creationId xmlns:p14="http://schemas.microsoft.com/office/powerpoint/2010/main" val="218407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59DCE3-A458-9E0B-FB67-C7039B629265}"/>
              </a:ext>
            </a:extLst>
          </p:cNvPr>
          <p:cNvSpPr>
            <a:spLocks noGrp="1"/>
          </p:cNvSpPr>
          <p:nvPr>
            <p:ph type="title"/>
          </p:nvPr>
        </p:nvSpPr>
        <p:spPr>
          <a:xfrm>
            <a:off x="838200" y="178513"/>
            <a:ext cx="10515600" cy="1325563"/>
          </a:xfrm>
        </p:spPr>
        <p:txBody>
          <a:bodyPr/>
          <a:lstStyle/>
          <a:p>
            <a:pPr algn="ctr"/>
            <a:r>
              <a:rPr lang="it-IT" dirty="0">
                <a:latin typeface="Times New Roman" panose="02020603050405020304" pitchFamily="18" charset="0"/>
                <a:cs typeface="Times New Roman" panose="02020603050405020304" pitchFamily="18" charset="0"/>
              </a:rPr>
              <a:t>La diversità culturale fagocitata dal sistema economico. </a:t>
            </a:r>
            <a:r>
              <a:rPr lang="it-IT" dirty="0" err="1">
                <a:latin typeface="Times New Roman" panose="02020603050405020304" pitchFamily="18" charset="0"/>
                <a:cs typeface="Times New Roman" panose="02020603050405020304" pitchFamily="18" charset="0"/>
              </a:rPr>
              <a:t>Biocapitalismo</a:t>
            </a:r>
            <a:r>
              <a:rPr lang="it-IT" dirty="0">
                <a:latin typeface="Times New Roman" panose="02020603050405020304" pitchFamily="18" charset="0"/>
                <a:cs typeface="Times New Roman" panose="02020603050405020304" pitchFamily="18" charset="0"/>
              </a:rPr>
              <a:t>? </a:t>
            </a:r>
          </a:p>
        </p:txBody>
      </p:sp>
      <p:sp>
        <p:nvSpPr>
          <p:cNvPr id="3" name="Segnaposto contenuto 2">
            <a:extLst>
              <a:ext uri="{FF2B5EF4-FFF2-40B4-BE49-F238E27FC236}">
                <a16:creationId xmlns:a16="http://schemas.microsoft.com/office/drawing/2014/main" id="{E431C950-8E64-126C-C47A-0C20791F4EB4}"/>
              </a:ext>
            </a:extLst>
          </p:cNvPr>
          <p:cNvSpPr>
            <a:spLocks noGrp="1"/>
          </p:cNvSpPr>
          <p:nvPr>
            <p:ph sz="half" idx="1"/>
          </p:nvPr>
        </p:nvSpPr>
        <p:spPr>
          <a:xfrm>
            <a:off x="233263" y="1714164"/>
            <a:ext cx="6671389" cy="4584506"/>
          </a:xfrm>
        </p:spPr>
        <p:txBody>
          <a:bodyPr>
            <a:normAutofit fontScale="62500" lnSpcReduction="20000"/>
          </a:bodyPr>
          <a:lstStyle/>
          <a:p>
            <a:pPr algn="just">
              <a:buNone/>
            </a:pPr>
            <a:r>
              <a:rPr lang="it-IT" sz="2800" dirty="0">
                <a:solidFill>
                  <a:srgbClr val="000000"/>
                </a:solidFill>
                <a:effectLst/>
                <a:latin typeface="Times New Roman" panose="02020603050405020304" pitchFamily="18" charset="0"/>
                <a:ea typeface="Times New Roman" panose="02020603050405020304" pitchFamily="18" charset="0"/>
              </a:rPr>
              <a:t>   «Il capitalismo avanzato è una forza centrifuga che produce attivamente differenze deterritorializzate, che vengono confezionate e commercializzate sotto l’etichetta di “nuove identità negoziabili” e grazie all’infinita scelta di generi di consumo. Questa logica innesca una proliferazione e un vampiresco consumo di opzioni quantitative. Molte di esse riguardano gli altri dal punto di vista culturale, si pensi alla cucina fusion e alla word music» (PU I 62)</a:t>
            </a:r>
            <a:endParaRPr lang="it-IT" sz="2800" dirty="0">
              <a:effectLst/>
              <a:latin typeface="Times New Roman" panose="02020603050405020304" pitchFamily="18" charset="0"/>
              <a:ea typeface="Times New Roman" panose="02020603050405020304" pitchFamily="18" charset="0"/>
            </a:endParaRPr>
          </a:p>
          <a:p>
            <a:pPr algn="just">
              <a:buNone/>
            </a:pPr>
            <a:r>
              <a:rPr lang="it-IT" sz="2800" dirty="0">
                <a:solidFill>
                  <a:srgbClr val="000000"/>
                </a:solidFill>
                <a:effectLst/>
                <a:latin typeface="Times New Roman" panose="02020603050405020304" pitchFamily="18" charset="0"/>
                <a:ea typeface="Times New Roman" panose="02020603050405020304" pitchFamily="18" charset="0"/>
              </a:rPr>
              <a:t>    «Il tratto più saliente dell’economia globale è, quindi, la sua struttura tecno-scientifica. Esso si sviluppa a partire dalla convergenza tra diverse, e in passato differenziate, branche della tecnologia, soprattutto tra quelle che sono considerate i quattro cavalieri dell’apocalisse contemporanea: nanotecnologie, biotecnologie, tecnologie dell’informazione e scienze cognitive. La struttura biogenetica del capitalismo contemporaneo è un aspetto rilevante del dibattito sul postumano. Questa struttura comprende il Progetto genoma umano, la ricerca sulle cellule staminali, l’intervento biotecnologico su animali, semi, cellule e piante. In sostanza, il capitalismo avanzato al contempo investe e trae profitto dal controllo scientifico ed economico sulla mercificazione di tutto il vivente. Questo contesto genera una forma paradossale e piuttosto opportunista di </a:t>
            </a:r>
            <a:r>
              <a:rPr lang="it-IT" sz="2800" dirty="0" err="1">
                <a:solidFill>
                  <a:srgbClr val="000000"/>
                </a:solidFill>
                <a:effectLst/>
                <a:latin typeface="Times New Roman" panose="02020603050405020304" pitchFamily="18" charset="0"/>
                <a:ea typeface="Times New Roman" panose="02020603050405020304" pitchFamily="18" charset="0"/>
              </a:rPr>
              <a:t>postantropocentrismo</a:t>
            </a:r>
            <a:r>
              <a:rPr lang="it-IT" sz="2800" dirty="0">
                <a:solidFill>
                  <a:srgbClr val="000000"/>
                </a:solidFill>
                <a:effectLst/>
                <a:latin typeface="Times New Roman" panose="02020603050405020304" pitchFamily="18" charset="0"/>
                <a:ea typeface="Times New Roman" panose="02020603050405020304" pitchFamily="18" charset="0"/>
              </a:rPr>
              <a:t> a vantaggio delle forze di mercato che impunemente privatizzano la vita stessa» (PU I 63)</a:t>
            </a:r>
            <a:endParaRPr lang="it-IT" sz="2800" dirty="0">
              <a:effectLst/>
              <a:latin typeface="Times New Roman" panose="02020603050405020304" pitchFamily="18" charset="0"/>
              <a:ea typeface="Times New Roman" panose="02020603050405020304" pitchFamily="18" charset="0"/>
            </a:endParaRPr>
          </a:p>
          <a:p>
            <a:endParaRPr lang="it-IT" dirty="0"/>
          </a:p>
        </p:txBody>
      </p:sp>
      <p:pic>
        <p:nvPicPr>
          <p:cNvPr id="5" name="Segnaposto contenuto 4">
            <a:extLst>
              <a:ext uri="{FF2B5EF4-FFF2-40B4-BE49-F238E27FC236}">
                <a16:creationId xmlns:a16="http://schemas.microsoft.com/office/drawing/2014/main" id="{8066270E-5D98-41D6-B4F0-E83CF4968679}"/>
              </a:ext>
            </a:extLst>
          </p:cNvPr>
          <p:cNvPicPr>
            <a:picLocks noGrp="1" noChangeAspect="1"/>
          </p:cNvPicPr>
          <p:nvPr>
            <p:ph sz="half" idx="2"/>
          </p:nvPr>
        </p:nvPicPr>
        <p:blipFill>
          <a:blip r:embed="rId2"/>
          <a:stretch>
            <a:fillRect/>
          </a:stretch>
        </p:blipFill>
        <p:spPr>
          <a:xfrm>
            <a:off x="7446444" y="1642854"/>
            <a:ext cx="4084637" cy="1693762"/>
          </a:xfrm>
          <a:prstGeom prst="rect">
            <a:avLst/>
          </a:prstGeom>
        </p:spPr>
      </p:pic>
      <p:pic>
        <p:nvPicPr>
          <p:cNvPr id="6" name="Immagine 5">
            <a:extLst>
              <a:ext uri="{FF2B5EF4-FFF2-40B4-BE49-F238E27FC236}">
                <a16:creationId xmlns:a16="http://schemas.microsoft.com/office/drawing/2014/main" id="{CAEAA6A2-0D70-A683-DF9C-56CA7AA84D12}"/>
              </a:ext>
            </a:extLst>
          </p:cNvPr>
          <p:cNvPicPr>
            <a:picLocks noChangeAspect="1"/>
          </p:cNvPicPr>
          <p:nvPr/>
        </p:nvPicPr>
        <p:blipFill>
          <a:blip r:embed="rId3"/>
          <a:stretch>
            <a:fillRect/>
          </a:stretch>
        </p:blipFill>
        <p:spPr>
          <a:xfrm>
            <a:off x="10194737" y="3574182"/>
            <a:ext cx="1764000" cy="2713841"/>
          </a:xfrm>
          <a:prstGeom prst="rect">
            <a:avLst/>
          </a:prstGeom>
        </p:spPr>
      </p:pic>
      <p:pic>
        <p:nvPicPr>
          <p:cNvPr id="7" name="Immagine 6">
            <a:extLst>
              <a:ext uri="{FF2B5EF4-FFF2-40B4-BE49-F238E27FC236}">
                <a16:creationId xmlns:a16="http://schemas.microsoft.com/office/drawing/2014/main" id="{B5D1F2B8-36F9-BEC7-3E92-BB73752837CA}"/>
              </a:ext>
            </a:extLst>
          </p:cNvPr>
          <p:cNvPicPr>
            <a:picLocks noChangeAspect="1"/>
          </p:cNvPicPr>
          <p:nvPr/>
        </p:nvPicPr>
        <p:blipFill>
          <a:blip r:embed="rId4"/>
          <a:stretch>
            <a:fillRect/>
          </a:stretch>
        </p:blipFill>
        <p:spPr>
          <a:xfrm>
            <a:off x="7064694" y="3941102"/>
            <a:ext cx="2970000" cy="1980000"/>
          </a:xfrm>
          <a:prstGeom prst="rect">
            <a:avLst/>
          </a:prstGeom>
        </p:spPr>
      </p:pic>
    </p:spTree>
    <p:extLst>
      <p:ext uri="{BB962C8B-B14F-4D97-AF65-F5344CB8AC3E}">
        <p14:creationId xmlns:p14="http://schemas.microsoft.com/office/powerpoint/2010/main" val="186761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B37576-4BC1-5177-94E7-9BD1287970A0}"/>
              </a:ext>
            </a:extLst>
          </p:cNvPr>
          <p:cNvSpPr>
            <a:spLocks noGrp="1"/>
          </p:cNvSpPr>
          <p:nvPr>
            <p:ph type="title"/>
          </p:nvPr>
        </p:nvSpPr>
        <p:spPr/>
        <p:txBody>
          <a:bodyPr>
            <a:normAutofit fontScale="90000"/>
          </a:bodyPr>
          <a:lstStyle/>
          <a:p>
            <a:pPr algn="ctr"/>
            <a:r>
              <a:rPr lang="it-IT" dirty="0">
                <a:latin typeface="Times New Roman" panose="02020603050405020304" pitchFamily="18" charset="0"/>
                <a:cs typeface="Times New Roman" panose="02020603050405020304" pitchFamily="18" charset="0"/>
              </a:rPr>
              <a:t>La presa del sistema economico-tecnologico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sulla vita umana e non umana</a:t>
            </a:r>
            <a:br>
              <a:rPr lang="it-IT" dirty="0"/>
            </a:br>
            <a:endParaRPr lang="it-IT" dirty="0"/>
          </a:p>
        </p:txBody>
      </p:sp>
      <p:sp>
        <p:nvSpPr>
          <p:cNvPr id="4" name="Segnaposto contenuto 3">
            <a:extLst>
              <a:ext uri="{FF2B5EF4-FFF2-40B4-BE49-F238E27FC236}">
                <a16:creationId xmlns:a16="http://schemas.microsoft.com/office/drawing/2014/main" id="{5D4E476A-B122-A53E-C8C9-35DAC7A08D43}"/>
              </a:ext>
            </a:extLst>
          </p:cNvPr>
          <p:cNvSpPr>
            <a:spLocks noGrp="1"/>
          </p:cNvSpPr>
          <p:nvPr>
            <p:ph sz="half" idx="2"/>
          </p:nvPr>
        </p:nvSpPr>
        <p:spPr>
          <a:xfrm>
            <a:off x="5523722" y="1509713"/>
            <a:ext cx="5951376" cy="4667250"/>
          </a:xfrm>
        </p:spPr>
        <p:txBody>
          <a:bodyPr>
            <a:normAutofit fontScale="62500" lnSpcReduction="20000"/>
          </a:bodyPr>
          <a:lstStyle/>
          <a:p>
            <a:pPr algn="just">
              <a:buNone/>
            </a:pPr>
            <a:r>
              <a:rPr lang="it-IT" sz="2800" dirty="0">
                <a:solidFill>
                  <a:srgbClr val="000000"/>
                </a:solidFill>
                <a:effectLst/>
                <a:latin typeface="Times New Roman" panose="02020603050405020304" pitchFamily="18" charset="0"/>
                <a:ea typeface="Times New Roman" panose="02020603050405020304" pitchFamily="18" charset="0"/>
              </a:rPr>
              <a:t>   «Il </a:t>
            </a:r>
            <a:r>
              <a:rPr lang="it-IT" sz="2800" dirty="0" err="1">
                <a:solidFill>
                  <a:srgbClr val="000000"/>
                </a:solidFill>
                <a:effectLst/>
                <a:latin typeface="Times New Roman" panose="02020603050405020304" pitchFamily="18" charset="0"/>
                <a:ea typeface="Times New Roman" panose="02020603050405020304" pitchFamily="18" charset="0"/>
              </a:rPr>
              <a:t>postantropocentrismo</a:t>
            </a:r>
            <a:r>
              <a:rPr lang="it-IT" sz="2800" dirty="0">
                <a:solidFill>
                  <a:srgbClr val="000000"/>
                </a:solidFill>
                <a:effectLst/>
                <a:latin typeface="Times New Roman" panose="02020603050405020304" pitchFamily="18" charset="0"/>
                <a:ea typeface="Times New Roman" panose="02020603050405020304" pitchFamily="18" charset="0"/>
              </a:rPr>
              <a:t> suggerisce piuttosto il contrario: nessun animale è più uguale di ogni altro, dal momento che essi risultano tutti iscritti in un’economia di mercato di scambi globali che mercifica tutti con lo stesso grado di intensità e rende tutti disponibili allo stesso modo» (PU I  75)</a:t>
            </a:r>
            <a:endParaRPr lang="it-IT" sz="2800" dirty="0">
              <a:effectLst/>
              <a:latin typeface="Times New Roman" panose="02020603050405020304" pitchFamily="18" charset="0"/>
              <a:ea typeface="Times New Roman" panose="02020603050405020304" pitchFamily="18" charset="0"/>
            </a:endParaRPr>
          </a:p>
          <a:p>
            <a:pPr algn="just">
              <a:buNone/>
            </a:pPr>
            <a:r>
              <a:rPr lang="it-IT" sz="2800" dirty="0">
                <a:solidFill>
                  <a:srgbClr val="000000"/>
                </a:solidFill>
                <a:effectLst/>
                <a:latin typeface="Times New Roman" panose="02020603050405020304" pitchFamily="18" charset="0"/>
                <a:ea typeface="Times New Roman" panose="02020603050405020304" pitchFamily="18" charset="0"/>
              </a:rPr>
              <a:t>   «Passano pertanto in rassegna gli scenari aperti dalla gestazione per altri, dalla compra-vendita di tessuti corporei (organi, sperma e sangue) alla partecipazione agli studi clinici, definendo l’attuale economia come “biomedica”. I mercati riproduttivi e l’industria delle cellule staminali sono trainati dall’industria farmaceutica, a sua volta sorretta dalle scienze della vita» (PU II 43)</a:t>
            </a:r>
            <a:endParaRPr lang="it-IT" sz="2800" dirty="0">
              <a:effectLst/>
              <a:latin typeface="Times New Roman" panose="02020603050405020304" pitchFamily="18" charset="0"/>
              <a:ea typeface="Times New Roman" panose="02020603050405020304" pitchFamily="18" charset="0"/>
            </a:endParaRPr>
          </a:p>
          <a:p>
            <a:pPr algn="just">
              <a:buNone/>
            </a:pPr>
            <a:r>
              <a:rPr lang="it-IT" sz="2800" dirty="0">
                <a:solidFill>
                  <a:srgbClr val="000000"/>
                </a:solidFill>
                <a:effectLst/>
                <a:latin typeface="Times New Roman" panose="02020603050405020304" pitchFamily="18" charset="0"/>
                <a:ea typeface="Times New Roman" panose="02020603050405020304" pitchFamily="18" charset="0"/>
              </a:rPr>
              <a:t>    «La procreazione è diventata un ramo redditizio del mercato biogenetico globale, che impiega le fasce meno benestanti della popolazione femminile – “nei luoghi in cui questa forza lavoro è più economica (o conveniente)” – per portare a termine il lavoro impegnativo della gravidanza per altre. Ciò significa che a oggi la riproduzione e la gravidanza sono “strettamente legate a pratiche di colonialismo, supremazia bianca, al capitale e al sistema di genere – ma offrono anche possibilità di resistenza» (PU III 204-205)</a:t>
            </a:r>
            <a:endParaRPr lang="it-IT" sz="2800" dirty="0">
              <a:effectLst/>
              <a:latin typeface="Times New Roman" panose="02020603050405020304" pitchFamily="18" charset="0"/>
              <a:ea typeface="Times New Roman" panose="02020603050405020304" pitchFamily="18" charset="0"/>
            </a:endParaRPr>
          </a:p>
          <a:p>
            <a:endParaRPr lang="it-IT" dirty="0"/>
          </a:p>
        </p:txBody>
      </p:sp>
      <p:pic>
        <p:nvPicPr>
          <p:cNvPr id="2050" name="Picture 2" descr="Animal Farm - George Orwell eBook di George Orwell - EPUB | Rakuten Kobo  Italia">
            <a:extLst>
              <a:ext uri="{FF2B5EF4-FFF2-40B4-BE49-F238E27FC236}">
                <a16:creationId xmlns:a16="http://schemas.microsoft.com/office/drawing/2014/main" id="{1E4999FD-1BED-0145-F3DB-2E6E109DAEA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495916" y="1425737"/>
            <a:ext cx="1560000" cy="2340000"/>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4AE7682D-D498-5BD8-969B-190447A342BB}"/>
              </a:ext>
            </a:extLst>
          </p:cNvPr>
          <p:cNvPicPr>
            <a:picLocks noChangeAspect="1"/>
          </p:cNvPicPr>
          <p:nvPr/>
        </p:nvPicPr>
        <p:blipFill>
          <a:blip r:embed="rId3"/>
          <a:stretch>
            <a:fillRect/>
          </a:stretch>
        </p:blipFill>
        <p:spPr>
          <a:xfrm>
            <a:off x="1559916" y="4011510"/>
            <a:ext cx="3204000" cy="2481365"/>
          </a:xfrm>
          <a:prstGeom prst="rect">
            <a:avLst/>
          </a:prstGeom>
        </p:spPr>
      </p:pic>
    </p:spTree>
    <p:extLst>
      <p:ext uri="{BB962C8B-B14F-4D97-AF65-F5344CB8AC3E}">
        <p14:creationId xmlns:p14="http://schemas.microsoft.com/office/powerpoint/2010/main" val="1702980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DF7B9E-72A5-4334-8A6D-4FCFF0702A49}"/>
              </a:ext>
            </a:extLst>
          </p:cNvPr>
          <p:cNvSpPr>
            <a:spLocks noGrp="1"/>
          </p:cNvSpPr>
          <p:nvPr>
            <p:ph type="title"/>
          </p:nvPr>
        </p:nvSpPr>
        <p:spPr/>
        <p:txBody>
          <a:bodyPr>
            <a:normAutofit fontScale="90000"/>
          </a:bodyPr>
          <a:lstStyle/>
          <a:p>
            <a:pPr algn="ctr"/>
            <a:r>
              <a:rPr lang="it-IT" dirty="0">
                <a:latin typeface="Times New Roman" panose="02020603050405020304" pitchFamily="18" charset="0"/>
                <a:cs typeface="Times New Roman" panose="02020603050405020304" pitchFamily="18" charset="0"/>
              </a:rPr>
              <a:t>Ascoltare la sapienza della Terra? Il contributo dell’ecofemminismo e delle tradizioni indigene</a:t>
            </a:r>
          </a:p>
        </p:txBody>
      </p:sp>
      <p:sp>
        <p:nvSpPr>
          <p:cNvPr id="3" name="Segnaposto contenuto 2">
            <a:extLst>
              <a:ext uri="{FF2B5EF4-FFF2-40B4-BE49-F238E27FC236}">
                <a16:creationId xmlns:a16="http://schemas.microsoft.com/office/drawing/2014/main" id="{18682FC0-7C5F-3655-9EE7-E9C70174422E}"/>
              </a:ext>
            </a:extLst>
          </p:cNvPr>
          <p:cNvSpPr>
            <a:spLocks noGrp="1"/>
          </p:cNvSpPr>
          <p:nvPr>
            <p:ph sz="half" idx="1"/>
          </p:nvPr>
        </p:nvSpPr>
        <p:spPr>
          <a:xfrm>
            <a:off x="446315" y="1825625"/>
            <a:ext cx="5181600" cy="4351338"/>
          </a:xfrm>
        </p:spPr>
        <p:txBody>
          <a:bodyPr>
            <a:normAutofit fontScale="62500" lnSpcReduction="20000"/>
          </a:bodyPr>
          <a:lstStyle/>
          <a:p>
            <a:pPr algn="just">
              <a:buNone/>
            </a:pPr>
            <a:r>
              <a:rPr lang="it-IT" sz="2800" dirty="0">
                <a:solidFill>
                  <a:srgbClr val="000000"/>
                </a:solidFill>
                <a:effectLst/>
                <a:latin typeface="Times New Roman" panose="02020603050405020304" pitchFamily="18" charset="0"/>
                <a:ea typeface="Times New Roman" panose="02020603050405020304" pitchFamily="18" charset="0"/>
              </a:rPr>
              <a:t>    «L’ecofemminismo colpisce nel profondo dimostrando l’artificialità della distinzione fra natura e cultura. Le </a:t>
            </a:r>
            <a:r>
              <a:rPr lang="it-IT" sz="2800" dirty="0" err="1">
                <a:solidFill>
                  <a:srgbClr val="000000"/>
                </a:solidFill>
                <a:effectLst/>
                <a:latin typeface="Times New Roman" panose="02020603050405020304" pitchFamily="18" charset="0"/>
                <a:ea typeface="Times New Roman" panose="02020603050405020304" pitchFamily="18" charset="0"/>
              </a:rPr>
              <a:t>ecofemministe</a:t>
            </a:r>
            <a:r>
              <a:rPr lang="it-IT" sz="2800" dirty="0">
                <a:solidFill>
                  <a:srgbClr val="000000"/>
                </a:solidFill>
                <a:effectLst/>
                <a:latin typeface="Times New Roman" panose="02020603050405020304" pitchFamily="18" charset="0"/>
                <a:ea typeface="Times New Roman" panose="02020603050405020304" pitchFamily="18" charset="0"/>
              </a:rPr>
              <a:t> sottolineano pure l’</a:t>
            </a:r>
            <a:r>
              <a:rPr lang="it-IT" sz="2800" dirty="0" err="1">
                <a:solidFill>
                  <a:srgbClr val="000000"/>
                </a:solidFill>
                <a:effectLst/>
                <a:latin typeface="Times New Roman" panose="02020603050405020304" pitchFamily="18" charset="0"/>
                <a:ea typeface="Times New Roman" panose="02020603050405020304" pitchFamily="18" charset="0"/>
              </a:rPr>
              <a:t>eurocentricità</a:t>
            </a:r>
            <a:r>
              <a:rPr lang="it-IT" sz="2800" dirty="0">
                <a:solidFill>
                  <a:srgbClr val="000000"/>
                </a:solidFill>
                <a:effectLst/>
                <a:latin typeface="Times New Roman" panose="02020603050405020304" pitchFamily="18" charset="0"/>
                <a:ea typeface="Times New Roman" panose="02020603050405020304" pitchFamily="18" charset="0"/>
              </a:rPr>
              <a:t> di questa dicotomia, consapevoli del fatto che la maggior parte delle culture di questo pianeta non impongono quest’opposizione binaria. Ma le tesi </a:t>
            </a:r>
            <a:r>
              <a:rPr lang="it-IT" sz="2800" dirty="0" err="1">
                <a:solidFill>
                  <a:srgbClr val="000000"/>
                </a:solidFill>
                <a:effectLst/>
                <a:latin typeface="Times New Roman" panose="02020603050405020304" pitchFamily="18" charset="0"/>
                <a:ea typeface="Times New Roman" panose="02020603050405020304" pitchFamily="18" charset="0"/>
              </a:rPr>
              <a:t>ecofemmista</a:t>
            </a:r>
            <a:r>
              <a:rPr lang="it-IT" sz="2800" dirty="0">
                <a:solidFill>
                  <a:srgbClr val="000000"/>
                </a:solidFill>
                <a:effectLst/>
                <a:latin typeface="Times New Roman" panose="02020603050405020304" pitchFamily="18" charset="0"/>
                <a:ea typeface="Times New Roman" panose="02020603050405020304" pitchFamily="18" charset="0"/>
              </a:rPr>
              <a:t> non si ferma qui e contesta anche lo statuto inferiore e le connotazioni negative, attribuite all’ordine naturale. Alcune </a:t>
            </a:r>
            <a:r>
              <a:rPr lang="it-IT" sz="2800" dirty="0" err="1">
                <a:solidFill>
                  <a:srgbClr val="000000"/>
                </a:solidFill>
                <a:effectLst/>
                <a:latin typeface="Times New Roman" panose="02020603050405020304" pitchFamily="18" charset="0"/>
                <a:ea typeface="Times New Roman" panose="02020603050405020304" pitchFamily="18" charset="0"/>
              </a:rPr>
              <a:t>ecofemministe</a:t>
            </a:r>
            <a:r>
              <a:rPr lang="it-IT" sz="2800" dirty="0">
                <a:solidFill>
                  <a:srgbClr val="000000"/>
                </a:solidFill>
                <a:effectLst/>
                <a:latin typeface="Times New Roman" panose="02020603050405020304" pitchFamily="18" charset="0"/>
                <a:ea typeface="Times New Roman" panose="02020603050405020304" pitchFamily="18" charset="0"/>
              </a:rPr>
              <a:t> praticano un’inversione strategica dei valori e sostengono che la presunta prossimità fra donne e natura può fornire strumenti di analisi più precisi, proprio perché più situati» (PU III 94-95)</a:t>
            </a:r>
            <a:endParaRPr lang="it-IT" sz="2800" dirty="0">
              <a:effectLst/>
              <a:latin typeface="Times New Roman" panose="02020603050405020304" pitchFamily="18" charset="0"/>
              <a:ea typeface="Times New Roman" panose="02020603050405020304" pitchFamily="18" charset="0"/>
            </a:endParaRPr>
          </a:p>
          <a:p>
            <a:pPr algn="just">
              <a:buNone/>
            </a:pPr>
            <a:endParaRPr lang="it-IT" sz="2800" dirty="0">
              <a:solidFill>
                <a:srgbClr val="000000"/>
              </a:solidFill>
              <a:effectLst/>
              <a:latin typeface="Times New Roman" panose="02020603050405020304" pitchFamily="18" charset="0"/>
              <a:ea typeface="Times New Roman" panose="02020603050405020304" pitchFamily="18" charset="0"/>
            </a:endParaRPr>
          </a:p>
          <a:p>
            <a:pPr algn="just">
              <a:buNone/>
            </a:pPr>
            <a:endParaRPr lang="it-IT" dirty="0">
              <a:solidFill>
                <a:srgbClr val="000000"/>
              </a:solidFill>
              <a:latin typeface="Times New Roman" panose="02020603050405020304" pitchFamily="18" charset="0"/>
              <a:ea typeface="Times New Roman" panose="02020603050405020304" pitchFamily="18" charset="0"/>
            </a:endParaRPr>
          </a:p>
          <a:p>
            <a:pPr algn="just">
              <a:buNone/>
            </a:pPr>
            <a:r>
              <a:rPr lang="it-IT" sz="2800" dirty="0">
                <a:solidFill>
                  <a:srgbClr val="000000"/>
                </a:solidFill>
                <a:effectLst/>
                <a:latin typeface="Times New Roman" panose="02020603050405020304" pitchFamily="18" charset="0"/>
                <a:ea typeface="Times New Roman" panose="02020603050405020304" pitchFamily="18" charset="0"/>
              </a:rPr>
              <a:t>     «I corpi dei soggetti empirici che denotano differenza (donne/nativi/terra e altri naturali) sono diventati corpi usa e getta nell’economia globale» (PU I 115) </a:t>
            </a:r>
            <a:endParaRPr lang="it-IT" sz="2800" dirty="0">
              <a:effectLst/>
              <a:latin typeface="Times New Roman" panose="02020603050405020304" pitchFamily="18" charset="0"/>
              <a:ea typeface="Times New Roman" panose="02020603050405020304" pitchFamily="18" charset="0"/>
            </a:endParaRPr>
          </a:p>
          <a:p>
            <a:endParaRPr lang="it-IT" dirty="0"/>
          </a:p>
        </p:txBody>
      </p:sp>
      <p:pic>
        <p:nvPicPr>
          <p:cNvPr id="5" name="Segnaposto contenuto 4">
            <a:extLst>
              <a:ext uri="{FF2B5EF4-FFF2-40B4-BE49-F238E27FC236}">
                <a16:creationId xmlns:a16="http://schemas.microsoft.com/office/drawing/2014/main" id="{4A38C5D9-E2A9-48F4-A732-08E16869B3AB}"/>
              </a:ext>
            </a:extLst>
          </p:cNvPr>
          <p:cNvPicPr>
            <a:picLocks noGrp="1" noChangeAspect="1"/>
          </p:cNvPicPr>
          <p:nvPr>
            <p:ph sz="half" idx="2"/>
          </p:nvPr>
        </p:nvPicPr>
        <p:blipFill>
          <a:blip r:embed="rId2"/>
          <a:stretch>
            <a:fillRect/>
          </a:stretch>
        </p:blipFill>
        <p:spPr>
          <a:xfrm>
            <a:off x="6816012" y="4410091"/>
            <a:ext cx="3960000" cy="2227500"/>
          </a:xfrm>
          <a:prstGeom prst="rect">
            <a:avLst/>
          </a:prstGeom>
        </p:spPr>
      </p:pic>
      <p:pic>
        <p:nvPicPr>
          <p:cNvPr id="6" name="Immagine 5">
            <a:extLst>
              <a:ext uri="{FF2B5EF4-FFF2-40B4-BE49-F238E27FC236}">
                <a16:creationId xmlns:a16="http://schemas.microsoft.com/office/drawing/2014/main" id="{8FE2A98E-5EBA-5F95-A04E-E7A8C9B6FC02}"/>
              </a:ext>
            </a:extLst>
          </p:cNvPr>
          <p:cNvPicPr>
            <a:picLocks noChangeAspect="1"/>
          </p:cNvPicPr>
          <p:nvPr/>
        </p:nvPicPr>
        <p:blipFill>
          <a:blip r:embed="rId3"/>
          <a:stretch>
            <a:fillRect/>
          </a:stretch>
        </p:blipFill>
        <p:spPr>
          <a:xfrm>
            <a:off x="8052025" y="1614876"/>
            <a:ext cx="1704975" cy="2676525"/>
          </a:xfrm>
          <a:prstGeom prst="rect">
            <a:avLst/>
          </a:prstGeom>
        </p:spPr>
      </p:pic>
    </p:spTree>
    <p:extLst>
      <p:ext uri="{BB962C8B-B14F-4D97-AF65-F5344CB8AC3E}">
        <p14:creationId xmlns:p14="http://schemas.microsoft.com/office/powerpoint/2010/main" val="3092502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396118-6A1F-4AAA-A051-AA603337D739}"/>
              </a:ext>
            </a:extLst>
          </p:cNvPr>
          <p:cNvSpPr>
            <a:spLocks noGrp="1"/>
          </p:cNvSpPr>
          <p:nvPr>
            <p:ph type="title"/>
          </p:nvPr>
        </p:nvSpPr>
        <p:spPr/>
        <p:txBody>
          <a:bodyPr/>
          <a:lstStyle/>
          <a:p>
            <a:pPr algn="ctr"/>
            <a:r>
              <a:rPr lang="it-IT" i="1" dirty="0">
                <a:latin typeface="Times New Roman" panose="02020603050405020304" pitchFamily="18" charset="0"/>
                <a:cs typeface="Times New Roman" panose="02020603050405020304" pitchFamily="18" charset="0"/>
              </a:rPr>
              <a:t>Tutto è connesso? </a:t>
            </a:r>
            <a:r>
              <a:rPr lang="it-IT" dirty="0">
                <a:latin typeface="Times New Roman" panose="02020603050405020304" pitchFamily="18" charset="0"/>
                <a:cs typeface="Times New Roman" panose="02020603050405020304" pitchFamily="18" charset="0"/>
              </a:rPr>
              <a:t>L’ontologia della vita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di Rosi </a:t>
            </a:r>
            <a:r>
              <a:rPr lang="it-IT" dirty="0" err="1">
                <a:latin typeface="Times New Roman" panose="02020603050405020304" pitchFamily="18" charset="0"/>
                <a:cs typeface="Times New Roman" panose="02020603050405020304" pitchFamily="18" charset="0"/>
              </a:rPr>
              <a:t>Braidotti</a:t>
            </a:r>
            <a:endParaRPr lang="it-IT" dirty="0">
              <a:latin typeface="Times New Roman" panose="02020603050405020304" pitchFamily="18" charset="0"/>
              <a:cs typeface="Times New Roman" panose="02020603050405020304" pitchFamily="18" charset="0"/>
            </a:endParaRPr>
          </a:p>
        </p:txBody>
      </p:sp>
      <p:pic>
        <p:nvPicPr>
          <p:cNvPr id="5" name="Segnaposto contenuto 4">
            <a:extLst>
              <a:ext uri="{FF2B5EF4-FFF2-40B4-BE49-F238E27FC236}">
                <a16:creationId xmlns:a16="http://schemas.microsoft.com/office/drawing/2014/main" id="{0DAF2AD1-6560-AB18-BDFC-9D6EBA24A470}"/>
              </a:ext>
            </a:extLst>
          </p:cNvPr>
          <p:cNvPicPr>
            <a:picLocks noGrp="1" noChangeAspect="1"/>
          </p:cNvPicPr>
          <p:nvPr>
            <p:ph sz="half" idx="1"/>
          </p:nvPr>
        </p:nvPicPr>
        <p:blipFill>
          <a:blip r:embed="rId2"/>
          <a:stretch>
            <a:fillRect/>
          </a:stretch>
        </p:blipFill>
        <p:spPr>
          <a:xfrm>
            <a:off x="2479878" y="1341000"/>
            <a:ext cx="1260109" cy="2088000"/>
          </a:xfrm>
          <a:prstGeom prst="rect">
            <a:avLst/>
          </a:prstGeom>
        </p:spPr>
      </p:pic>
      <p:sp>
        <p:nvSpPr>
          <p:cNvPr id="4" name="Segnaposto contenuto 3">
            <a:extLst>
              <a:ext uri="{FF2B5EF4-FFF2-40B4-BE49-F238E27FC236}">
                <a16:creationId xmlns:a16="http://schemas.microsoft.com/office/drawing/2014/main" id="{52407A59-BF00-17CE-4C2A-519DB54AFC00}"/>
              </a:ext>
            </a:extLst>
          </p:cNvPr>
          <p:cNvSpPr>
            <a:spLocks noGrp="1"/>
          </p:cNvSpPr>
          <p:nvPr>
            <p:ph sz="half" idx="2"/>
          </p:nvPr>
        </p:nvSpPr>
        <p:spPr/>
        <p:txBody>
          <a:bodyPr>
            <a:normAutofit fontScale="70000" lnSpcReduction="20000"/>
          </a:bodyPr>
          <a:lstStyle/>
          <a:p>
            <a:pPr algn="just">
              <a:buNone/>
            </a:pPr>
            <a:r>
              <a:rPr lang="it-IT" sz="2800" dirty="0">
                <a:solidFill>
                  <a:srgbClr val="000000"/>
                </a:solidFill>
                <a:effectLst/>
                <a:latin typeface="Times New Roman" panose="02020603050405020304" pitchFamily="18" charset="0"/>
                <a:ea typeface="Times New Roman" panose="02020603050405020304" pitchFamily="18" charset="0"/>
              </a:rPr>
              <a:t>   «Il </a:t>
            </a:r>
            <a:r>
              <a:rPr lang="it-IT" sz="2800" dirty="0" err="1">
                <a:solidFill>
                  <a:srgbClr val="000000"/>
                </a:solidFill>
                <a:effectLst/>
                <a:latin typeface="Times New Roman" panose="02020603050405020304" pitchFamily="18" charset="0"/>
                <a:ea typeface="Times New Roman" panose="02020603050405020304" pitchFamily="18" charset="0"/>
              </a:rPr>
              <a:t>postantropocentrismo</a:t>
            </a:r>
            <a:r>
              <a:rPr lang="it-IT" sz="2800" dirty="0">
                <a:solidFill>
                  <a:srgbClr val="000000"/>
                </a:solidFill>
                <a:effectLst/>
                <a:latin typeface="Times New Roman" panose="02020603050405020304" pitchFamily="18" charset="0"/>
                <a:ea typeface="Times New Roman" panose="02020603050405020304" pitchFamily="18" charset="0"/>
              </a:rPr>
              <a:t> è segnato dall’emergere della politica della vita. […] Questo approccio vitalista alla materia destituisce i confini binari tra quella parte di vita, sia organica che discorsiva, tradizionalmente riservata all’</a:t>
            </a:r>
            <a:r>
              <a:rPr lang="it-IT" sz="2800" i="1" dirty="0" err="1">
                <a:solidFill>
                  <a:srgbClr val="000000"/>
                </a:solidFill>
                <a:effectLst/>
                <a:latin typeface="Times New Roman" panose="02020603050405020304" pitchFamily="18" charset="0"/>
                <a:ea typeface="Times New Roman" panose="02020603050405020304" pitchFamily="18" charset="0"/>
              </a:rPr>
              <a:t>anthropos</a:t>
            </a:r>
            <a:r>
              <a:rPr lang="it-IT" sz="2800" dirty="0">
                <a:solidFill>
                  <a:srgbClr val="000000"/>
                </a:solidFill>
                <a:effectLst/>
                <a:latin typeface="Times New Roman" panose="02020603050405020304" pitchFamily="18" charset="0"/>
                <a:ea typeface="Times New Roman" panose="02020603050405020304" pitchFamily="18" charset="0"/>
              </a:rPr>
              <a:t>, vale a dire il </a:t>
            </a:r>
            <a:r>
              <a:rPr lang="it-IT" sz="2800" i="1" dirty="0">
                <a:solidFill>
                  <a:srgbClr val="000000"/>
                </a:solidFill>
                <a:effectLst/>
                <a:latin typeface="Times New Roman" panose="02020603050405020304" pitchFamily="18" charset="0"/>
                <a:ea typeface="Times New Roman" panose="02020603050405020304" pitchFamily="18" charset="0"/>
              </a:rPr>
              <a:t>bios</a:t>
            </a:r>
            <a:r>
              <a:rPr lang="it-IT" sz="2800" dirty="0">
                <a:solidFill>
                  <a:srgbClr val="000000"/>
                </a:solidFill>
                <a:effectLst/>
                <a:latin typeface="Times New Roman" panose="02020603050405020304" pitchFamily="18" charset="0"/>
                <a:ea typeface="Times New Roman" panose="02020603050405020304" pitchFamily="18" charset="0"/>
              </a:rPr>
              <a:t>, e la parte più ampia della vita animale e non umana, anche nota come </a:t>
            </a:r>
            <a:r>
              <a:rPr lang="it-IT" sz="2800" i="1" dirty="0" err="1">
                <a:solidFill>
                  <a:srgbClr val="000000"/>
                </a:solidFill>
                <a:effectLst/>
                <a:latin typeface="Times New Roman" panose="02020603050405020304" pitchFamily="18" charset="0"/>
                <a:ea typeface="Times New Roman" panose="02020603050405020304" pitchFamily="18" charset="0"/>
              </a:rPr>
              <a:t>zoè</a:t>
            </a:r>
            <a:r>
              <a:rPr lang="it-IT" sz="2800" dirty="0">
                <a:solidFill>
                  <a:srgbClr val="000000"/>
                </a:solidFill>
                <a:effectLst/>
                <a:latin typeface="Times New Roman" panose="02020603050405020304" pitchFamily="18" charset="0"/>
                <a:ea typeface="Times New Roman" panose="02020603050405020304" pitchFamily="18" charset="0"/>
              </a:rPr>
              <a:t>. </a:t>
            </a:r>
            <a:r>
              <a:rPr lang="it-IT" sz="2800" i="1" dirty="0" err="1">
                <a:solidFill>
                  <a:srgbClr val="000000"/>
                </a:solidFill>
                <a:effectLst/>
                <a:latin typeface="Times New Roman" panose="02020603050405020304" pitchFamily="18" charset="0"/>
                <a:ea typeface="Times New Roman" panose="02020603050405020304" pitchFamily="18" charset="0"/>
              </a:rPr>
              <a:t>Zoè</a:t>
            </a:r>
            <a:r>
              <a:rPr lang="it-IT" sz="2800" dirty="0">
                <a:solidFill>
                  <a:srgbClr val="000000"/>
                </a:solidFill>
                <a:effectLst/>
                <a:latin typeface="Times New Roman" panose="02020603050405020304" pitchFamily="18" charset="0"/>
                <a:ea typeface="Times New Roman" panose="02020603050405020304" pitchFamily="18" charset="0"/>
              </a:rPr>
              <a:t> come forza dinamica della vita in sé, capace di autorganizzazione, consente la vitalità generativa. </a:t>
            </a:r>
            <a:r>
              <a:rPr lang="it-IT" sz="2800" i="1" dirty="0" err="1">
                <a:solidFill>
                  <a:srgbClr val="000000"/>
                </a:solidFill>
                <a:effectLst/>
                <a:latin typeface="Times New Roman" panose="02020603050405020304" pitchFamily="18" charset="0"/>
                <a:ea typeface="Times New Roman" panose="02020603050405020304" pitchFamily="18" charset="0"/>
              </a:rPr>
              <a:t>Zoè</a:t>
            </a:r>
            <a:r>
              <a:rPr lang="it-IT" sz="2800" i="1" dirty="0">
                <a:solidFill>
                  <a:srgbClr val="000000"/>
                </a:solidFill>
                <a:effectLst/>
                <a:latin typeface="Times New Roman" panose="02020603050405020304" pitchFamily="18" charset="0"/>
                <a:ea typeface="Times New Roman" panose="02020603050405020304" pitchFamily="18" charset="0"/>
              </a:rPr>
              <a:t> </a:t>
            </a:r>
            <a:r>
              <a:rPr lang="it-IT" sz="2800" dirty="0">
                <a:solidFill>
                  <a:srgbClr val="000000"/>
                </a:solidFill>
                <a:effectLst/>
                <a:latin typeface="Times New Roman" panose="02020603050405020304" pitchFamily="18" charset="0"/>
                <a:ea typeface="Times New Roman" panose="02020603050405020304" pitchFamily="18" charset="0"/>
              </a:rPr>
              <a:t>è la forza trasversale che taglia e ricuce specie, domini e categorie precedentemente separate. L’egalitarismo </a:t>
            </a:r>
            <a:r>
              <a:rPr lang="it-IT" sz="2800" i="1" dirty="0" err="1">
                <a:solidFill>
                  <a:srgbClr val="000000"/>
                </a:solidFill>
                <a:effectLst/>
                <a:latin typeface="Times New Roman" panose="02020603050405020304" pitchFamily="18" charset="0"/>
                <a:ea typeface="Times New Roman" panose="02020603050405020304" pitchFamily="18" charset="0"/>
              </a:rPr>
              <a:t>zoè</a:t>
            </a:r>
            <a:r>
              <a:rPr lang="it-IT" sz="2800" dirty="0">
                <a:solidFill>
                  <a:srgbClr val="000000"/>
                </a:solidFill>
                <a:effectLst/>
                <a:latin typeface="Times New Roman" panose="02020603050405020304" pitchFamily="18" charset="0"/>
                <a:ea typeface="Times New Roman" panose="02020603050405020304" pitchFamily="18" charset="0"/>
              </a:rPr>
              <a:t>-centrato è per me il nucleo della svolta </a:t>
            </a:r>
            <a:r>
              <a:rPr lang="it-IT" sz="2800" dirty="0" err="1">
                <a:solidFill>
                  <a:srgbClr val="000000"/>
                </a:solidFill>
                <a:effectLst/>
                <a:latin typeface="Times New Roman" panose="02020603050405020304" pitchFamily="18" charset="0"/>
                <a:ea typeface="Times New Roman" panose="02020603050405020304" pitchFamily="18" charset="0"/>
              </a:rPr>
              <a:t>postantropocentrica</a:t>
            </a:r>
            <a:r>
              <a:rPr lang="it-IT" sz="2800" dirty="0">
                <a:solidFill>
                  <a:srgbClr val="000000"/>
                </a:solidFill>
                <a:effectLst/>
                <a:latin typeface="Times New Roman" panose="02020603050405020304" pitchFamily="18" charset="0"/>
                <a:ea typeface="Times New Roman" panose="02020603050405020304" pitchFamily="18" charset="0"/>
              </a:rPr>
              <a:t>: è una risposta materialista, laica, fondata e concreta all’opportunistica mercificazione </a:t>
            </a:r>
            <a:r>
              <a:rPr lang="it-IT" sz="2800" dirty="0" err="1">
                <a:solidFill>
                  <a:srgbClr val="000000"/>
                </a:solidFill>
                <a:effectLst/>
                <a:latin typeface="Times New Roman" panose="02020603050405020304" pitchFamily="18" charset="0"/>
                <a:ea typeface="Times New Roman" panose="02020603050405020304" pitchFamily="18" charset="0"/>
              </a:rPr>
              <a:t>transpecie</a:t>
            </a:r>
            <a:r>
              <a:rPr lang="it-IT" sz="2800" dirty="0">
                <a:solidFill>
                  <a:srgbClr val="000000"/>
                </a:solidFill>
                <a:effectLst/>
                <a:latin typeface="Times New Roman" panose="02020603050405020304" pitchFamily="18" charset="0"/>
                <a:ea typeface="Times New Roman" panose="02020603050405020304" pitchFamily="18" charset="0"/>
              </a:rPr>
              <a:t> che è la logica del capitalismo avanzato». (PU I 64) </a:t>
            </a:r>
            <a:endParaRPr lang="it-IT" sz="2800" dirty="0">
              <a:effectLst/>
              <a:latin typeface="Times New Roman" panose="02020603050405020304" pitchFamily="18" charset="0"/>
              <a:ea typeface="Times New Roman" panose="02020603050405020304" pitchFamily="18" charset="0"/>
            </a:endParaRPr>
          </a:p>
          <a:p>
            <a:endParaRPr lang="it-IT" dirty="0"/>
          </a:p>
        </p:txBody>
      </p:sp>
      <p:pic>
        <p:nvPicPr>
          <p:cNvPr id="6" name="Immagine 5">
            <a:extLst>
              <a:ext uri="{FF2B5EF4-FFF2-40B4-BE49-F238E27FC236}">
                <a16:creationId xmlns:a16="http://schemas.microsoft.com/office/drawing/2014/main" id="{CF23370E-ABAF-ED49-2E71-D2A3A7E642AD}"/>
              </a:ext>
            </a:extLst>
          </p:cNvPr>
          <p:cNvPicPr>
            <a:picLocks noChangeAspect="1"/>
          </p:cNvPicPr>
          <p:nvPr/>
        </p:nvPicPr>
        <p:blipFill>
          <a:blip r:embed="rId3"/>
          <a:stretch>
            <a:fillRect/>
          </a:stretch>
        </p:blipFill>
        <p:spPr>
          <a:xfrm>
            <a:off x="2316000" y="3988449"/>
            <a:ext cx="3780000" cy="2377200"/>
          </a:xfrm>
          <a:prstGeom prst="rect">
            <a:avLst/>
          </a:prstGeom>
        </p:spPr>
      </p:pic>
      <p:pic>
        <p:nvPicPr>
          <p:cNvPr id="7" name="Immagine 6">
            <a:extLst>
              <a:ext uri="{FF2B5EF4-FFF2-40B4-BE49-F238E27FC236}">
                <a16:creationId xmlns:a16="http://schemas.microsoft.com/office/drawing/2014/main" id="{C0FBC71E-1512-8151-4A73-5C7F12ABD179}"/>
              </a:ext>
            </a:extLst>
          </p:cNvPr>
          <p:cNvPicPr>
            <a:picLocks noChangeAspect="1"/>
          </p:cNvPicPr>
          <p:nvPr/>
        </p:nvPicPr>
        <p:blipFill>
          <a:blip r:embed="rId4"/>
          <a:stretch>
            <a:fillRect/>
          </a:stretch>
        </p:blipFill>
        <p:spPr>
          <a:xfrm>
            <a:off x="91894" y="4865914"/>
            <a:ext cx="2016000" cy="1008000"/>
          </a:xfrm>
          <a:prstGeom prst="rect">
            <a:avLst/>
          </a:prstGeom>
        </p:spPr>
      </p:pic>
    </p:spTree>
    <p:extLst>
      <p:ext uri="{BB962C8B-B14F-4D97-AF65-F5344CB8AC3E}">
        <p14:creationId xmlns:p14="http://schemas.microsoft.com/office/powerpoint/2010/main" val="520181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4E47D7-04CA-E26F-EB0D-0ACF2A17F9F4}"/>
              </a:ext>
            </a:extLst>
          </p:cNvPr>
          <p:cNvSpPr>
            <a:spLocks noGrp="1"/>
          </p:cNvSpPr>
          <p:nvPr>
            <p:ph type="title"/>
          </p:nvPr>
        </p:nvSpPr>
        <p:spPr/>
        <p:txBody>
          <a:bodyPr/>
          <a:lstStyle/>
          <a:p>
            <a:pPr algn="ctr"/>
            <a:r>
              <a:rPr lang="it-IT" dirty="0">
                <a:latin typeface="Times New Roman" panose="02020603050405020304" pitchFamily="18" charset="0"/>
                <a:cs typeface="Times New Roman" panose="02020603050405020304" pitchFamily="18" charset="0"/>
              </a:rPr>
              <a:t>Una visione della realtà «materialista», «situata», orientata al divenire</a:t>
            </a:r>
          </a:p>
        </p:txBody>
      </p:sp>
      <p:sp>
        <p:nvSpPr>
          <p:cNvPr id="3" name="Segnaposto contenuto 2">
            <a:extLst>
              <a:ext uri="{FF2B5EF4-FFF2-40B4-BE49-F238E27FC236}">
                <a16:creationId xmlns:a16="http://schemas.microsoft.com/office/drawing/2014/main" id="{B7AD60BE-88DE-B73B-2F4D-17C2149E009B}"/>
              </a:ext>
            </a:extLst>
          </p:cNvPr>
          <p:cNvSpPr>
            <a:spLocks noGrp="1"/>
          </p:cNvSpPr>
          <p:nvPr>
            <p:ph sz="half" idx="1"/>
          </p:nvPr>
        </p:nvSpPr>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Per </a:t>
            </a:r>
            <a:r>
              <a:rPr lang="it-IT" dirty="0" err="1">
                <a:latin typeface="Times New Roman" panose="02020603050405020304" pitchFamily="18" charset="0"/>
                <a:cs typeface="Times New Roman" panose="02020603050405020304" pitchFamily="18" charset="0"/>
              </a:rPr>
              <a:t>Braidotti</a:t>
            </a:r>
            <a:r>
              <a:rPr lang="it-IT" dirty="0">
                <a:latin typeface="Times New Roman" panose="02020603050405020304" pitchFamily="18" charset="0"/>
                <a:cs typeface="Times New Roman" panose="02020603050405020304" pitchFamily="18" charset="0"/>
              </a:rPr>
              <a:t> la vita (</a:t>
            </a:r>
            <a:r>
              <a:rPr lang="it-IT" i="1" dirty="0" err="1">
                <a:latin typeface="Times New Roman" panose="02020603050405020304" pitchFamily="18" charset="0"/>
                <a:cs typeface="Times New Roman" panose="02020603050405020304" pitchFamily="18" charset="0"/>
              </a:rPr>
              <a:t>zoè</a:t>
            </a:r>
            <a:r>
              <a:rPr lang="it-IT" dirty="0">
                <a:latin typeface="Times New Roman" panose="02020603050405020304" pitchFamily="18" charset="0"/>
                <a:cs typeface="Times New Roman" panose="02020603050405020304" pitchFamily="18" charset="0"/>
              </a:rPr>
              <a:t>)  – che va ben oltre la specie umana –  è una realtà dinamica, relazionale, immanente, «intelligente». </a:t>
            </a:r>
            <a:r>
              <a:rPr lang="it-IT" i="1" dirty="0">
                <a:latin typeface="Times New Roman" panose="02020603050405020304" pitchFamily="18" charset="0"/>
                <a:cs typeface="Times New Roman" panose="02020603050405020304" pitchFamily="18" charset="0"/>
              </a:rPr>
              <a:t>Include</a:t>
            </a:r>
            <a:r>
              <a:rPr lang="it-IT" dirty="0">
                <a:latin typeface="Times New Roman" panose="02020603050405020304" pitchFamily="18" charset="0"/>
                <a:cs typeface="Times New Roman" panose="02020603050405020304" pitchFamily="18" charset="0"/>
              </a:rPr>
              <a:t> la morte dell’ ‘‘individuo’’ e di essa si serva per creare nuove, infinite forme.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La vita non va sacralizzata né intesa in senso olistico.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err="1">
                <a:latin typeface="Times New Roman" panose="02020603050405020304" pitchFamily="18" charset="0"/>
                <a:cs typeface="Times New Roman" panose="02020603050405020304" pitchFamily="18" charset="0"/>
              </a:rPr>
              <a:t>Braidotti</a:t>
            </a:r>
            <a:r>
              <a:rPr lang="it-IT" dirty="0">
                <a:latin typeface="Times New Roman" panose="02020603050405020304" pitchFamily="18" charset="0"/>
                <a:cs typeface="Times New Roman" panose="02020603050405020304" pitchFamily="18" charset="0"/>
              </a:rPr>
              <a:t> propone un pensiero «incarnato» e «situato» della vita , secondo la tradizione femminista</a:t>
            </a:r>
          </a:p>
        </p:txBody>
      </p:sp>
      <p:pic>
        <p:nvPicPr>
          <p:cNvPr id="5" name="Segnaposto contenuto 4">
            <a:extLst>
              <a:ext uri="{FF2B5EF4-FFF2-40B4-BE49-F238E27FC236}">
                <a16:creationId xmlns:a16="http://schemas.microsoft.com/office/drawing/2014/main" id="{3BCF52C4-5FF1-29E6-89B3-90C4A84A0D11}"/>
              </a:ext>
            </a:extLst>
          </p:cNvPr>
          <p:cNvPicPr>
            <a:picLocks noGrp="1" noChangeAspect="1"/>
          </p:cNvPicPr>
          <p:nvPr>
            <p:ph sz="half" idx="2"/>
          </p:nvPr>
        </p:nvPicPr>
        <p:blipFill>
          <a:blip r:embed="rId2"/>
          <a:stretch>
            <a:fillRect/>
          </a:stretch>
        </p:blipFill>
        <p:spPr>
          <a:xfrm>
            <a:off x="7105262" y="1825625"/>
            <a:ext cx="2448000" cy="1836000"/>
          </a:xfrm>
          <a:prstGeom prst="rect">
            <a:avLst/>
          </a:prstGeom>
        </p:spPr>
      </p:pic>
      <p:pic>
        <p:nvPicPr>
          <p:cNvPr id="6" name="Immagine 5">
            <a:extLst>
              <a:ext uri="{FF2B5EF4-FFF2-40B4-BE49-F238E27FC236}">
                <a16:creationId xmlns:a16="http://schemas.microsoft.com/office/drawing/2014/main" id="{EFA9A556-3F23-24E1-0F0C-BB9566E26CB5}"/>
              </a:ext>
            </a:extLst>
          </p:cNvPr>
          <p:cNvPicPr>
            <a:picLocks noChangeAspect="1"/>
          </p:cNvPicPr>
          <p:nvPr/>
        </p:nvPicPr>
        <p:blipFill>
          <a:blip r:embed="rId3"/>
          <a:stretch>
            <a:fillRect/>
          </a:stretch>
        </p:blipFill>
        <p:spPr>
          <a:xfrm>
            <a:off x="9825404" y="2565950"/>
            <a:ext cx="2124000" cy="3195116"/>
          </a:xfrm>
          <a:prstGeom prst="rect">
            <a:avLst/>
          </a:prstGeom>
        </p:spPr>
      </p:pic>
      <p:pic>
        <p:nvPicPr>
          <p:cNvPr id="7" name="Immagine 6">
            <a:extLst>
              <a:ext uri="{FF2B5EF4-FFF2-40B4-BE49-F238E27FC236}">
                <a16:creationId xmlns:a16="http://schemas.microsoft.com/office/drawing/2014/main" id="{BA54B46C-0F94-60DA-6F06-F2AA365EA6E2}"/>
              </a:ext>
            </a:extLst>
          </p:cNvPr>
          <p:cNvPicPr>
            <a:picLocks noChangeAspect="1"/>
          </p:cNvPicPr>
          <p:nvPr/>
        </p:nvPicPr>
        <p:blipFill>
          <a:blip r:embed="rId4"/>
          <a:stretch>
            <a:fillRect/>
          </a:stretch>
        </p:blipFill>
        <p:spPr>
          <a:xfrm>
            <a:off x="6673263" y="4001294"/>
            <a:ext cx="2879999" cy="2088000"/>
          </a:xfrm>
          <a:prstGeom prst="rect">
            <a:avLst/>
          </a:prstGeom>
        </p:spPr>
      </p:pic>
    </p:spTree>
    <p:extLst>
      <p:ext uri="{BB962C8B-B14F-4D97-AF65-F5344CB8AC3E}">
        <p14:creationId xmlns:p14="http://schemas.microsoft.com/office/powerpoint/2010/main" val="1287556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D1A0C1-A53A-A9BE-B318-87D6E95CA6A2}"/>
              </a:ext>
            </a:extLst>
          </p:cNvPr>
          <p:cNvSpPr>
            <a:spLocks noGrp="1"/>
          </p:cNvSpPr>
          <p:nvPr>
            <p:ph type="title"/>
          </p:nvPr>
        </p:nvSpPr>
        <p:spPr>
          <a:xfrm>
            <a:off x="990600" y="111561"/>
            <a:ext cx="10515600" cy="1325563"/>
          </a:xfrm>
        </p:spPr>
        <p:txBody>
          <a:bodyPr/>
          <a:lstStyle/>
          <a:p>
            <a:pPr algn="ctr"/>
            <a:r>
              <a:rPr lang="it-IT" dirty="0">
                <a:latin typeface="Times New Roman" panose="02020603050405020304" pitchFamily="18" charset="0"/>
                <a:cs typeface="Times New Roman" panose="02020603050405020304" pitchFamily="18" charset="0"/>
              </a:rPr>
              <a:t>Perché due pensatrici così ‘‘inconsuete’’        per </a:t>
            </a:r>
            <a:r>
              <a:rPr lang="it-IT" i="1" dirty="0">
                <a:latin typeface="Times New Roman" panose="02020603050405020304" pitchFamily="18" charset="0"/>
                <a:cs typeface="Times New Roman" panose="02020603050405020304" pitchFamily="18" charset="0"/>
              </a:rPr>
              <a:t>i teologi </a:t>
            </a:r>
            <a:r>
              <a:rPr lang="it-IT" dirty="0">
                <a:latin typeface="Times New Roman" panose="02020603050405020304" pitchFamily="18" charset="0"/>
                <a:cs typeface="Times New Roman" panose="02020603050405020304" pitchFamily="18" charset="0"/>
              </a:rPr>
              <a:t>(un po’ meno per </a:t>
            </a:r>
            <a:r>
              <a:rPr lang="it-IT" i="1" dirty="0">
                <a:latin typeface="Times New Roman" panose="02020603050405020304" pitchFamily="18" charset="0"/>
                <a:cs typeface="Times New Roman" panose="02020603050405020304" pitchFamily="18" charset="0"/>
              </a:rPr>
              <a:t>le teologhe</a:t>
            </a:r>
            <a:r>
              <a:rPr lang="it-IT" dirty="0">
                <a:latin typeface="Times New Roman" panose="02020603050405020304" pitchFamily="18" charset="0"/>
                <a:cs typeface="Times New Roman" panose="02020603050405020304" pitchFamily="18" charset="0"/>
              </a:rPr>
              <a:t>) ?</a:t>
            </a:r>
          </a:p>
        </p:txBody>
      </p:sp>
      <p:sp>
        <p:nvSpPr>
          <p:cNvPr id="3" name="Segnaposto contenuto 2">
            <a:extLst>
              <a:ext uri="{FF2B5EF4-FFF2-40B4-BE49-F238E27FC236}">
                <a16:creationId xmlns:a16="http://schemas.microsoft.com/office/drawing/2014/main" id="{C75BE611-9609-2790-3230-2437274182D0}"/>
              </a:ext>
            </a:extLst>
          </p:cNvPr>
          <p:cNvSpPr>
            <a:spLocks noGrp="1"/>
          </p:cNvSpPr>
          <p:nvPr>
            <p:ph sz="half" idx="1"/>
          </p:nvPr>
        </p:nvSpPr>
        <p:spPr>
          <a:xfrm>
            <a:off x="793379" y="1635601"/>
            <a:ext cx="5181600" cy="4351338"/>
          </a:xfrm>
        </p:spPr>
        <p:txBody>
          <a:bodyPr>
            <a:normAutofit fontScale="62500" lnSpcReduction="20000"/>
          </a:bodyPr>
          <a:lstStyle/>
          <a:p>
            <a:pPr marL="0" indent="0" algn="just">
              <a:buNone/>
            </a:pPr>
            <a:r>
              <a:rPr lang="it-IT" b="1" dirty="0">
                <a:latin typeface="Times New Roman" panose="02020603050405020304" pitchFamily="18" charset="0"/>
                <a:cs typeface="Times New Roman" panose="02020603050405020304" pitchFamily="18" charset="0"/>
              </a:rPr>
              <a:t>- Un avvertimento di ordine generale </a:t>
            </a:r>
            <a:r>
              <a:rPr lang="it-IT" dirty="0">
                <a:latin typeface="Times New Roman" panose="02020603050405020304" pitchFamily="18" charset="0"/>
                <a:cs typeface="Times New Roman" panose="02020603050405020304" pitchFamily="18" charset="0"/>
              </a:rPr>
              <a:t>(in linguaggio un po’ datato): «È dovere di tutto il popolo di Dio, soprattutto dei pastori e dei teologi, con l'aiuto dello Spirito Santo, ascoltare attentamente, discernere e interpretare i vari linguaggi del nostro tempo, e saperli giudicare alla luce della parola di Dio, perché la verità rivelata sia capita sempre più a fondo, sia meglio compresa e possa venir presentata in forma più adatta. […]</a:t>
            </a:r>
          </a:p>
          <a:p>
            <a:pPr marL="0" indent="0" algn="just">
              <a:buNone/>
            </a:pPr>
            <a:r>
              <a:rPr lang="it-IT" dirty="0">
                <a:latin typeface="Times New Roman" panose="02020603050405020304" pitchFamily="18" charset="0"/>
                <a:cs typeface="Times New Roman" panose="02020603050405020304" pitchFamily="18" charset="0"/>
              </a:rPr>
              <a:t>Chiunque promuove la comunità umana nell'ordine della famiglia, della cultura, della vita economica e sociale, come pure della politica, sia nazionale che internazionale, porta anche non poco aiuto, secondo il disegno di Dio, alla comunità della Chiesa, nella misura in cui questa dipende da fattori esterni.</a:t>
            </a:r>
          </a:p>
          <a:p>
            <a:pPr marL="0" indent="0" algn="just">
              <a:buNone/>
            </a:pPr>
            <a:r>
              <a:rPr lang="it-IT" dirty="0">
                <a:latin typeface="Times New Roman" panose="02020603050405020304" pitchFamily="18" charset="0"/>
                <a:cs typeface="Times New Roman" panose="02020603050405020304" pitchFamily="18" charset="0"/>
              </a:rPr>
              <a:t>Anzi, la Chiesa confessa che molto giovamento le è venuto e le può venire perfino dall'opposizione di quanti la avversano o la perseguitano» (</a:t>
            </a:r>
            <a:r>
              <a:rPr lang="it-IT" b="1" dirty="0">
                <a:latin typeface="Times New Roman" panose="02020603050405020304" pitchFamily="18" charset="0"/>
                <a:cs typeface="Times New Roman" panose="02020603050405020304" pitchFamily="18" charset="0"/>
              </a:rPr>
              <a:t>Gaudium et </a:t>
            </a:r>
            <a:r>
              <a:rPr lang="it-IT" b="1" dirty="0" err="1">
                <a:latin typeface="Times New Roman" panose="02020603050405020304" pitchFamily="18" charset="0"/>
                <a:cs typeface="Times New Roman" panose="02020603050405020304" pitchFamily="18" charset="0"/>
              </a:rPr>
              <a:t>Spes</a:t>
            </a:r>
            <a:r>
              <a:rPr lang="it-IT" dirty="0">
                <a:latin typeface="Times New Roman" panose="02020603050405020304" pitchFamily="18" charset="0"/>
                <a:cs typeface="Times New Roman" panose="02020603050405020304" pitchFamily="18" charset="0"/>
              </a:rPr>
              <a:t>, 44)</a:t>
            </a:r>
          </a:p>
          <a:p>
            <a:pPr marL="0" indent="0">
              <a:buNone/>
            </a:pPr>
            <a:endParaRPr lang="it-IT" dirty="0"/>
          </a:p>
        </p:txBody>
      </p:sp>
      <p:sp>
        <p:nvSpPr>
          <p:cNvPr id="4" name="Segnaposto contenuto 3">
            <a:extLst>
              <a:ext uri="{FF2B5EF4-FFF2-40B4-BE49-F238E27FC236}">
                <a16:creationId xmlns:a16="http://schemas.microsoft.com/office/drawing/2014/main" id="{C50CFA74-7E97-FCE7-1CAE-76E3DAFC24C3}"/>
              </a:ext>
            </a:extLst>
          </p:cNvPr>
          <p:cNvSpPr>
            <a:spLocks noGrp="1"/>
          </p:cNvSpPr>
          <p:nvPr>
            <p:ph sz="half" idx="2"/>
          </p:nvPr>
        </p:nvSpPr>
        <p:spPr>
          <a:xfrm>
            <a:off x="6306670" y="1651518"/>
            <a:ext cx="5701828" cy="4525445"/>
          </a:xfrm>
        </p:spPr>
        <p:txBody>
          <a:bodyPr>
            <a:normAutofit fontScale="62500" lnSpcReduction="20000"/>
          </a:bodyPr>
          <a:lstStyle/>
          <a:p>
            <a:pPr marL="0" indent="0" algn="just">
              <a:buNone/>
            </a:pPr>
            <a:r>
              <a:rPr lang="it-IT" b="1" i="1" dirty="0">
                <a:latin typeface="Times New Roman" panose="02020603050405020304" pitchFamily="18" charset="0"/>
                <a:cs typeface="Times New Roman" panose="02020603050405020304" pitchFamily="18" charset="0"/>
              </a:rPr>
              <a:t>-</a:t>
            </a:r>
            <a:r>
              <a:rPr lang="it-IT" b="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Ampia sovrapposizione tra i temi da loro affrontati e quelli dell’ecologia integrale</a:t>
            </a:r>
          </a:p>
          <a:p>
            <a:pPr marL="0" indent="0" algn="just">
              <a:buNone/>
            </a:pPr>
            <a:endParaRPr lang="it-IT" b="1" i="1" dirty="0">
              <a:latin typeface="Times New Roman" panose="02020603050405020304" pitchFamily="18" charset="0"/>
              <a:cs typeface="Times New Roman" panose="02020603050405020304" pitchFamily="18" charset="0"/>
            </a:endParaRPr>
          </a:p>
          <a:p>
            <a:pPr marL="0" indent="0" algn="just">
              <a:buNone/>
            </a:pPr>
            <a:r>
              <a:rPr lang="it-IT" b="1" i="1" dirty="0">
                <a:latin typeface="Times New Roman" panose="02020603050405020304" pitchFamily="18" charset="0"/>
                <a:cs typeface="Times New Roman" panose="02020603050405020304" pitchFamily="18" charset="0"/>
              </a:rPr>
              <a:t>-</a:t>
            </a:r>
            <a:r>
              <a:rPr lang="it-IT" dirty="0">
                <a:latin typeface="Times New Roman" panose="02020603050405020304" pitchFamily="18" charset="0"/>
                <a:cs typeface="Times New Roman" panose="02020603050405020304" pitchFamily="18" charset="0"/>
              </a:rPr>
              <a:t> Pensatrici </a:t>
            </a:r>
            <a:r>
              <a:rPr lang="it-IT" b="1" dirty="0">
                <a:latin typeface="Times New Roman" panose="02020603050405020304" pitchFamily="18" charset="0"/>
                <a:cs typeface="Times New Roman" panose="02020603050405020304" pitchFamily="18" charset="0"/>
              </a:rPr>
              <a:t>‘‘</a:t>
            </a:r>
            <a:r>
              <a:rPr lang="it-IT" b="1" dirty="0" err="1">
                <a:latin typeface="Times New Roman" panose="02020603050405020304" pitchFamily="18" charset="0"/>
                <a:cs typeface="Times New Roman" panose="02020603050405020304" pitchFamily="18" charset="0"/>
              </a:rPr>
              <a:t>ecofemministe</a:t>
            </a:r>
            <a:r>
              <a:rPr lang="it-IT" b="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o </a:t>
            </a:r>
            <a:r>
              <a:rPr lang="it-IT" b="1" dirty="0">
                <a:latin typeface="Times New Roman" panose="02020603050405020304" pitchFamily="18" charset="0"/>
                <a:cs typeface="Times New Roman" panose="02020603050405020304" pitchFamily="18" charset="0"/>
              </a:rPr>
              <a:t>‘‘postfemministe’’</a:t>
            </a:r>
            <a:r>
              <a:rPr lang="it-IT" dirty="0">
                <a:latin typeface="Times New Roman" panose="02020603050405020304" pitchFamily="18" charset="0"/>
                <a:cs typeface="Times New Roman" panose="02020603050405020304" pitchFamily="18" charset="0"/>
              </a:rPr>
              <a:t>:  riferimento alle questioni di genere in </a:t>
            </a:r>
            <a:r>
              <a:rPr lang="it-IT" b="1" i="1" dirty="0">
                <a:latin typeface="Times New Roman" panose="02020603050405020304" pitchFamily="18" charset="0"/>
                <a:cs typeface="Times New Roman" panose="02020603050405020304" pitchFamily="18" charset="0"/>
              </a:rPr>
              <a:t>Laudato </a:t>
            </a:r>
            <a:r>
              <a:rPr lang="it-IT" b="1" i="1" dirty="0" err="1">
                <a:latin typeface="Times New Roman" panose="02020603050405020304" pitchFamily="18" charset="0"/>
                <a:cs typeface="Times New Roman" panose="02020603050405020304" pitchFamily="18" charset="0"/>
              </a:rPr>
              <a:t>si’</a:t>
            </a:r>
            <a:r>
              <a:rPr lang="it-IT" b="1" i="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155 ;  centrali anche nell’</a:t>
            </a:r>
            <a:r>
              <a:rPr lang="it-IT" b="1" dirty="0">
                <a:latin typeface="Times New Roman" panose="02020603050405020304" pitchFamily="18" charset="0"/>
                <a:cs typeface="Times New Roman" panose="02020603050405020304" pitchFamily="18" charset="0"/>
              </a:rPr>
              <a:t>Agenda Onu 2030 </a:t>
            </a:r>
          </a:p>
          <a:p>
            <a:pPr marL="0" indent="0" algn="just">
              <a:buNone/>
            </a:pPr>
            <a:endParaRPr lang="it-IT" b="1" i="1" dirty="0">
              <a:latin typeface="Times New Roman" panose="02020603050405020304" pitchFamily="18" charset="0"/>
              <a:cs typeface="Times New Roman" panose="02020603050405020304" pitchFamily="18" charset="0"/>
            </a:endParaRPr>
          </a:p>
          <a:p>
            <a:pPr marL="0" indent="0" algn="just">
              <a:buNone/>
            </a:pPr>
            <a:r>
              <a:rPr lang="it-IT" b="1" i="1" dirty="0">
                <a:latin typeface="Times New Roman" panose="02020603050405020304" pitchFamily="18" charset="0"/>
                <a:cs typeface="Times New Roman" panose="02020603050405020304" pitchFamily="18" charset="0"/>
              </a:rPr>
              <a:t>- Laudate </a:t>
            </a:r>
            <a:r>
              <a:rPr lang="it-IT" b="1" i="1" dirty="0" err="1">
                <a:latin typeface="Times New Roman" panose="02020603050405020304" pitchFamily="18" charset="0"/>
                <a:cs typeface="Times New Roman" panose="02020603050405020304" pitchFamily="18" charset="0"/>
              </a:rPr>
              <a:t>Deum</a:t>
            </a:r>
            <a:r>
              <a:rPr lang="it-IT" b="1" i="1" dirty="0">
                <a:latin typeface="Times New Roman" panose="02020603050405020304" pitchFamily="18" charset="0"/>
                <a:cs typeface="Times New Roman" panose="02020603050405020304" pitchFamily="18" charset="0"/>
              </a:rPr>
              <a:t> </a:t>
            </a:r>
            <a:r>
              <a:rPr lang="it-IT" b="1" dirty="0">
                <a:latin typeface="Times New Roman" panose="02020603050405020304" pitchFamily="18" charset="0"/>
                <a:cs typeface="Times New Roman" panose="02020603050405020304" pitchFamily="18" charset="0"/>
              </a:rPr>
              <a:t>66: «</a:t>
            </a:r>
            <a:r>
              <a:rPr lang="it-IT" dirty="0">
                <a:latin typeface="Times New Roman" panose="02020603050405020304" pitchFamily="18" charset="0"/>
                <a:cs typeface="Times New Roman" panose="02020603050405020304" pitchFamily="18" charset="0"/>
              </a:rPr>
              <a:t>Dio ci ha uniti a tutte le sue    creature. Eppure, il paradigma tecnocratico può isolarci da ciò che ci circonda e ci inganna facendoci dimenticare che il mondo intero è una “zona di contatto”»  (Riferimento a Donna </a:t>
            </a:r>
            <a:r>
              <a:rPr lang="en-GB" dirty="0">
                <a:latin typeface="Times New Roman" panose="02020603050405020304" pitchFamily="18" charset="0"/>
                <a:cs typeface="Times New Roman" panose="02020603050405020304" pitchFamily="18" charset="0"/>
              </a:rPr>
              <a:t>Haraway, </a:t>
            </a:r>
            <a:r>
              <a:rPr lang="it-IT" i="1" dirty="0" err="1">
                <a:latin typeface="Times New Roman" panose="02020603050405020304" pitchFamily="18" charset="0"/>
                <a:cs typeface="Times New Roman" panose="02020603050405020304" pitchFamily="18" charset="0"/>
              </a:rPr>
              <a:t>When</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Species</a:t>
            </a:r>
            <a:r>
              <a:rPr lang="it-IT" i="1" dirty="0">
                <a:latin typeface="Times New Roman" panose="02020603050405020304" pitchFamily="18" charset="0"/>
                <a:cs typeface="Times New Roman" panose="02020603050405020304" pitchFamily="18" charset="0"/>
              </a:rPr>
              <a:t> Meet</a:t>
            </a:r>
            <a:r>
              <a:rPr lang="it-IT" dirty="0">
                <a:latin typeface="Times New Roman" panose="02020603050405020304" pitchFamily="18" charset="0"/>
                <a:cs typeface="Times New Roman" panose="02020603050405020304" pitchFamily="18" charset="0"/>
              </a:rPr>
              <a:t>, Minneapolis, University of Minnesota Press, 2007, 205-249)</a:t>
            </a:r>
          </a:p>
          <a:p>
            <a:pPr marL="0" indent="0">
              <a:buNone/>
            </a:pPr>
            <a:r>
              <a:rPr lang="en-GB" dirty="0"/>
              <a:t> </a:t>
            </a:r>
            <a:endParaRPr lang="it-IT" dirty="0"/>
          </a:p>
          <a:p>
            <a:pPr marL="0" indent="0">
              <a:buNone/>
            </a:pPr>
            <a:endParaRPr lang="it-IT" b="1" dirty="0">
              <a:latin typeface="Times New Roman" panose="02020603050405020304" pitchFamily="18" charset="0"/>
              <a:cs typeface="Times New Roman" panose="02020603050405020304" pitchFamily="18" charset="0"/>
            </a:endParaRPr>
          </a:p>
        </p:txBody>
      </p:sp>
      <p:pic>
        <p:nvPicPr>
          <p:cNvPr id="5" name="Immagine 4">
            <a:extLst>
              <a:ext uri="{FF2B5EF4-FFF2-40B4-BE49-F238E27FC236}">
                <a16:creationId xmlns:a16="http://schemas.microsoft.com/office/drawing/2014/main" id="{6EB90AA8-0573-EEAD-428A-2D2B8E46E9B4}"/>
              </a:ext>
            </a:extLst>
          </p:cNvPr>
          <p:cNvPicPr>
            <a:picLocks noChangeAspect="1"/>
          </p:cNvPicPr>
          <p:nvPr/>
        </p:nvPicPr>
        <p:blipFill>
          <a:blip r:embed="rId2"/>
          <a:stretch>
            <a:fillRect/>
          </a:stretch>
        </p:blipFill>
        <p:spPr>
          <a:xfrm>
            <a:off x="2289109" y="5625713"/>
            <a:ext cx="1764000" cy="1102500"/>
          </a:xfrm>
          <a:prstGeom prst="rect">
            <a:avLst/>
          </a:prstGeom>
        </p:spPr>
      </p:pic>
      <p:pic>
        <p:nvPicPr>
          <p:cNvPr id="6" name="Immagine 5">
            <a:extLst>
              <a:ext uri="{FF2B5EF4-FFF2-40B4-BE49-F238E27FC236}">
                <a16:creationId xmlns:a16="http://schemas.microsoft.com/office/drawing/2014/main" id="{981D3C71-C319-8277-1160-7DBC6B2DBFF8}"/>
              </a:ext>
            </a:extLst>
          </p:cNvPr>
          <p:cNvPicPr>
            <a:picLocks noChangeAspect="1"/>
          </p:cNvPicPr>
          <p:nvPr/>
        </p:nvPicPr>
        <p:blipFill>
          <a:blip r:embed="rId3"/>
          <a:stretch>
            <a:fillRect/>
          </a:stretch>
        </p:blipFill>
        <p:spPr>
          <a:xfrm>
            <a:off x="9662331" y="4928213"/>
            <a:ext cx="1171946" cy="1800000"/>
          </a:xfrm>
          <a:prstGeom prst="rect">
            <a:avLst/>
          </a:prstGeom>
        </p:spPr>
      </p:pic>
      <p:pic>
        <p:nvPicPr>
          <p:cNvPr id="7" name="Immagine 6">
            <a:extLst>
              <a:ext uri="{FF2B5EF4-FFF2-40B4-BE49-F238E27FC236}">
                <a16:creationId xmlns:a16="http://schemas.microsoft.com/office/drawing/2014/main" id="{26D0B003-9F42-9B19-7903-F6BA731E7D21}"/>
              </a:ext>
            </a:extLst>
          </p:cNvPr>
          <p:cNvPicPr>
            <a:picLocks noChangeAspect="1"/>
          </p:cNvPicPr>
          <p:nvPr/>
        </p:nvPicPr>
        <p:blipFill>
          <a:blip r:embed="rId4"/>
          <a:stretch>
            <a:fillRect/>
          </a:stretch>
        </p:blipFill>
        <p:spPr>
          <a:xfrm>
            <a:off x="6832111" y="5015531"/>
            <a:ext cx="1656000" cy="1656000"/>
          </a:xfrm>
          <a:prstGeom prst="rect">
            <a:avLst/>
          </a:prstGeom>
        </p:spPr>
      </p:pic>
    </p:spTree>
    <p:extLst>
      <p:ext uri="{BB962C8B-B14F-4D97-AF65-F5344CB8AC3E}">
        <p14:creationId xmlns:p14="http://schemas.microsoft.com/office/powerpoint/2010/main" val="4250222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C84B34-3265-6CC2-22E8-45236A678846}"/>
              </a:ext>
            </a:extLst>
          </p:cNvPr>
          <p:cNvSpPr>
            <a:spLocks noGrp="1"/>
          </p:cNvSpPr>
          <p:nvPr>
            <p:ph type="title"/>
          </p:nvPr>
        </p:nvSpPr>
        <p:spPr/>
        <p:txBody>
          <a:bodyPr>
            <a:normAutofit/>
          </a:bodyPr>
          <a:lstStyle/>
          <a:p>
            <a:pPr algn="ctr"/>
            <a:r>
              <a:rPr lang="it-IT" i="1" dirty="0">
                <a:latin typeface="Times New Roman" panose="02020603050405020304" pitchFamily="18" charset="0"/>
                <a:cs typeface="Times New Roman" panose="02020603050405020304" pitchFamily="18" charset="0"/>
              </a:rPr>
              <a:t>Antropocentrismo situato</a:t>
            </a:r>
            <a:r>
              <a:rPr lang="it-IT" dirty="0">
                <a:latin typeface="Times New Roman" panose="02020603050405020304" pitchFamily="18" charset="0"/>
                <a:cs typeface="Times New Roman" panose="02020603050405020304" pitchFamily="18" charset="0"/>
              </a:rPr>
              <a:t>? L’idea del soggetto di </a:t>
            </a:r>
            <a:r>
              <a:rPr lang="it-IT" dirty="0" err="1">
                <a:latin typeface="Times New Roman" panose="02020603050405020304" pitchFamily="18" charset="0"/>
                <a:cs typeface="Times New Roman" panose="02020603050405020304" pitchFamily="18" charset="0"/>
              </a:rPr>
              <a:t>Braidotti</a:t>
            </a:r>
            <a:r>
              <a:rPr lang="it-IT" dirty="0">
                <a:latin typeface="Times New Roman" panose="02020603050405020304" pitchFamily="18" charset="0"/>
                <a:cs typeface="Times New Roman" panose="02020603050405020304" pitchFamily="18" charset="0"/>
              </a:rPr>
              <a:t> percorre una strada più radicale</a:t>
            </a:r>
          </a:p>
        </p:txBody>
      </p:sp>
      <p:sp>
        <p:nvSpPr>
          <p:cNvPr id="3" name="Segnaposto contenuto 2">
            <a:extLst>
              <a:ext uri="{FF2B5EF4-FFF2-40B4-BE49-F238E27FC236}">
                <a16:creationId xmlns:a16="http://schemas.microsoft.com/office/drawing/2014/main" id="{7C29E321-7BE5-7709-E8A0-5384D9431184}"/>
              </a:ext>
            </a:extLst>
          </p:cNvPr>
          <p:cNvSpPr>
            <a:spLocks noGrp="1"/>
          </p:cNvSpPr>
          <p:nvPr>
            <p:ph sz="half" idx="1"/>
          </p:nvPr>
        </p:nvSpPr>
        <p:spPr>
          <a:xfrm>
            <a:off x="838200" y="1825625"/>
            <a:ext cx="5181600" cy="4667250"/>
          </a:xfrm>
        </p:spPr>
        <p:txBody>
          <a:bodyPr>
            <a:normAutofit fontScale="70000" lnSpcReduction="20000"/>
          </a:bodyPr>
          <a:lstStyle/>
          <a:p>
            <a:pPr algn="just">
              <a:buNone/>
            </a:pPr>
            <a:r>
              <a:rPr lang="it-IT" dirty="0">
                <a:solidFill>
                  <a:srgbClr val="000000"/>
                </a:solidFill>
                <a:latin typeface="Times New Roman" panose="02020603050405020304" pitchFamily="18" charset="0"/>
                <a:ea typeface="Times New Roman" panose="02020603050405020304" pitchFamily="18" charset="0"/>
              </a:rPr>
              <a:t>    </a:t>
            </a:r>
            <a:r>
              <a:rPr lang="it-IT" sz="2800" dirty="0">
                <a:solidFill>
                  <a:srgbClr val="000000"/>
                </a:solidFill>
                <a:effectLst/>
                <a:latin typeface="Times New Roman" panose="02020603050405020304" pitchFamily="18" charset="0"/>
                <a:ea typeface="Times New Roman" panose="02020603050405020304" pitchFamily="18" charset="0"/>
              </a:rPr>
              <a:t>Dobbiamo «riconoscere la natura collettiva e l’apertura verso l’esterno di ciò che ancora chiamiamo soggetto. Tale soggetto è infatti un assemblaggio mobile in uno spazio di vita condiviso che non controlla né possiede, ma che semplicemente occupa, attraversa, sempre in comunità, in gruppo, in rete. Per la teoria postumana il soggetto è un’entità trasversale, pienamente immersa in e immanente a una rete di relazioni non umane (animali, vegetali, virali) […] che lo interconnettono a una vasta gamma di altri, partendo dagli eco-altri fino a includere l’apparato tecnologico» (PU I 197)  </a:t>
            </a:r>
            <a:endParaRPr lang="it-IT" sz="2800" dirty="0">
              <a:effectLst/>
              <a:latin typeface="Times New Roman" panose="02020603050405020304" pitchFamily="18" charset="0"/>
              <a:ea typeface="Times New Roman" panose="02020603050405020304" pitchFamily="18" charset="0"/>
            </a:endParaRPr>
          </a:p>
          <a:p>
            <a:pPr algn="just">
              <a:buNone/>
            </a:pPr>
            <a:r>
              <a:rPr lang="it-IT" sz="2800" dirty="0">
                <a:solidFill>
                  <a:srgbClr val="000000"/>
                </a:solidFill>
                <a:effectLst/>
                <a:latin typeface="Times New Roman" panose="02020603050405020304" pitchFamily="18" charset="0"/>
                <a:ea typeface="Times New Roman" panose="02020603050405020304" pitchFamily="18" charset="0"/>
              </a:rPr>
              <a:t>   </a:t>
            </a:r>
          </a:p>
          <a:p>
            <a:pPr algn="just">
              <a:buNone/>
            </a:pPr>
            <a:r>
              <a:rPr lang="it-IT" dirty="0">
                <a:solidFill>
                  <a:srgbClr val="000000"/>
                </a:solidFill>
                <a:latin typeface="Times New Roman" panose="02020603050405020304" pitchFamily="18" charset="0"/>
                <a:ea typeface="Times New Roman" panose="02020603050405020304" pitchFamily="18" charset="0"/>
              </a:rPr>
              <a:t>     </a:t>
            </a:r>
            <a:r>
              <a:rPr lang="it-IT" sz="2800" dirty="0">
                <a:solidFill>
                  <a:srgbClr val="000000"/>
                </a:solidFill>
                <a:effectLst/>
                <a:latin typeface="Times New Roman" panose="02020603050405020304" pitchFamily="18" charset="0"/>
                <a:ea typeface="Times New Roman" panose="02020603050405020304" pitchFamily="18" charset="0"/>
              </a:rPr>
              <a:t>Della vita «“Noi” possiamo solo farne parte, per un po’, agendo insieme a tanti altri: noi-che-non-siamo-né-uno-né-il-medesimo-ma-siamo-in-questa-convergenza-insieme» (PU II 193) </a:t>
            </a:r>
            <a:endParaRPr lang="it-IT" sz="2800" dirty="0">
              <a:effectLst/>
              <a:latin typeface="Times New Roman" panose="02020603050405020304" pitchFamily="18" charset="0"/>
              <a:ea typeface="Times New Roman" panose="02020603050405020304" pitchFamily="18" charset="0"/>
            </a:endParaRPr>
          </a:p>
          <a:p>
            <a:pPr>
              <a:buNone/>
            </a:pPr>
            <a:endParaRPr lang="it-IT" sz="2800" dirty="0">
              <a:solidFill>
                <a:srgbClr val="000000"/>
              </a:solidFill>
              <a:effectLst/>
              <a:latin typeface="Times New Roman" panose="02020603050405020304" pitchFamily="18" charset="0"/>
              <a:ea typeface="Times New Roman" panose="02020603050405020304" pitchFamily="18" charset="0"/>
            </a:endParaRPr>
          </a:p>
          <a:p>
            <a:pPr>
              <a:buNone/>
            </a:pPr>
            <a:endParaRPr lang="it-IT" dirty="0">
              <a:solidFill>
                <a:srgbClr val="000000"/>
              </a:solidFill>
              <a:latin typeface="Times New Roman" panose="02020603050405020304" pitchFamily="18" charset="0"/>
              <a:ea typeface="Times New Roman" panose="02020603050405020304" pitchFamily="18" charset="0"/>
            </a:endParaRPr>
          </a:p>
          <a:p>
            <a:pPr>
              <a:buNone/>
            </a:pPr>
            <a:endParaRPr lang="it-IT" sz="2800" dirty="0">
              <a:effectLst/>
              <a:latin typeface="Times New Roman" panose="02020603050405020304" pitchFamily="18" charset="0"/>
              <a:ea typeface="Times New Roman" panose="02020603050405020304" pitchFamily="18" charset="0"/>
            </a:endParaRPr>
          </a:p>
          <a:p>
            <a:endParaRPr lang="it-IT" dirty="0"/>
          </a:p>
        </p:txBody>
      </p:sp>
      <p:pic>
        <p:nvPicPr>
          <p:cNvPr id="5" name="Segnaposto contenuto 4">
            <a:extLst>
              <a:ext uri="{FF2B5EF4-FFF2-40B4-BE49-F238E27FC236}">
                <a16:creationId xmlns:a16="http://schemas.microsoft.com/office/drawing/2014/main" id="{63A12FB4-DD08-B780-3C90-5F3EBB216192}"/>
              </a:ext>
            </a:extLst>
          </p:cNvPr>
          <p:cNvPicPr>
            <a:picLocks noGrp="1" noChangeAspect="1"/>
          </p:cNvPicPr>
          <p:nvPr>
            <p:ph sz="half" idx="2"/>
          </p:nvPr>
        </p:nvPicPr>
        <p:blipFill>
          <a:blip r:embed="rId2"/>
          <a:stretch>
            <a:fillRect/>
          </a:stretch>
        </p:blipFill>
        <p:spPr>
          <a:xfrm>
            <a:off x="7754032" y="4652409"/>
            <a:ext cx="3024000" cy="1975747"/>
          </a:xfrm>
          <a:prstGeom prst="rect">
            <a:avLst/>
          </a:prstGeom>
        </p:spPr>
      </p:pic>
      <p:pic>
        <p:nvPicPr>
          <p:cNvPr id="6" name="Immagine 5">
            <a:extLst>
              <a:ext uri="{FF2B5EF4-FFF2-40B4-BE49-F238E27FC236}">
                <a16:creationId xmlns:a16="http://schemas.microsoft.com/office/drawing/2014/main" id="{1A8CB661-353F-D95A-2E2E-63E75DE62296}"/>
              </a:ext>
            </a:extLst>
          </p:cNvPr>
          <p:cNvPicPr>
            <a:picLocks noChangeAspect="1"/>
          </p:cNvPicPr>
          <p:nvPr/>
        </p:nvPicPr>
        <p:blipFill>
          <a:blip r:embed="rId3"/>
          <a:stretch>
            <a:fillRect/>
          </a:stretch>
        </p:blipFill>
        <p:spPr>
          <a:xfrm>
            <a:off x="7823387" y="1690688"/>
            <a:ext cx="2736000" cy="2736000"/>
          </a:xfrm>
          <a:prstGeom prst="rect">
            <a:avLst/>
          </a:prstGeom>
        </p:spPr>
      </p:pic>
    </p:spTree>
    <p:extLst>
      <p:ext uri="{BB962C8B-B14F-4D97-AF65-F5344CB8AC3E}">
        <p14:creationId xmlns:p14="http://schemas.microsoft.com/office/powerpoint/2010/main" val="2300029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CD5166-701B-2C65-6234-9D94D5C077DE}"/>
              </a:ext>
            </a:extLst>
          </p:cNvPr>
          <p:cNvSpPr>
            <a:spLocks noGrp="1"/>
          </p:cNvSpPr>
          <p:nvPr>
            <p:ph type="title"/>
          </p:nvPr>
        </p:nvSpPr>
        <p:spPr>
          <a:xfrm>
            <a:off x="838200" y="206504"/>
            <a:ext cx="10515600" cy="1325563"/>
          </a:xfrm>
        </p:spPr>
        <p:txBody>
          <a:bodyPr/>
          <a:lstStyle/>
          <a:p>
            <a:pPr algn="ctr"/>
            <a:r>
              <a:rPr lang="it-IT" dirty="0">
                <a:latin typeface="Times New Roman" panose="02020603050405020304" pitchFamily="18" charset="0"/>
                <a:cs typeface="Times New Roman" panose="02020603050405020304" pitchFamily="18" charset="0"/>
              </a:rPr>
              <a:t>Spunti per un’etica postumana</a:t>
            </a:r>
          </a:p>
        </p:txBody>
      </p:sp>
      <p:pic>
        <p:nvPicPr>
          <p:cNvPr id="5" name="Segnaposto contenuto 4">
            <a:extLst>
              <a:ext uri="{FF2B5EF4-FFF2-40B4-BE49-F238E27FC236}">
                <a16:creationId xmlns:a16="http://schemas.microsoft.com/office/drawing/2014/main" id="{F2BEEA3C-3920-077B-687F-162E229B242A}"/>
              </a:ext>
            </a:extLst>
          </p:cNvPr>
          <p:cNvPicPr>
            <a:picLocks noGrp="1" noChangeAspect="1"/>
          </p:cNvPicPr>
          <p:nvPr>
            <p:ph sz="half" idx="1"/>
          </p:nvPr>
        </p:nvPicPr>
        <p:blipFill>
          <a:blip r:embed="rId2"/>
          <a:stretch>
            <a:fillRect/>
          </a:stretch>
        </p:blipFill>
        <p:spPr>
          <a:xfrm>
            <a:off x="1752600" y="4334977"/>
            <a:ext cx="3420000" cy="2280000"/>
          </a:xfrm>
          <a:prstGeom prst="rect">
            <a:avLst/>
          </a:prstGeom>
        </p:spPr>
      </p:pic>
      <p:sp>
        <p:nvSpPr>
          <p:cNvPr id="4" name="Segnaposto contenuto 3">
            <a:extLst>
              <a:ext uri="{FF2B5EF4-FFF2-40B4-BE49-F238E27FC236}">
                <a16:creationId xmlns:a16="http://schemas.microsoft.com/office/drawing/2014/main" id="{82661629-168A-2BA5-C2F5-D8DC32FDD9F5}"/>
              </a:ext>
            </a:extLst>
          </p:cNvPr>
          <p:cNvSpPr>
            <a:spLocks noGrp="1"/>
          </p:cNvSpPr>
          <p:nvPr>
            <p:ph sz="half" idx="2"/>
          </p:nvPr>
        </p:nvSpPr>
        <p:spPr>
          <a:xfrm>
            <a:off x="6172200" y="1825624"/>
            <a:ext cx="5416420" cy="4603167"/>
          </a:xfrm>
        </p:spPr>
        <p:txBody>
          <a:bodyPr>
            <a:normAutofit fontScale="62500" lnSpcReduction="20000"/>
          </a:bodyPr>
          <a:lstStyle/>
          <a:p>
            <a:pPr algn="just">
              <a:buNone/>
            </a:pPr>
            <a:r>
              <a:rPr lang="it-IT" sz="2800" dirty="0">
                <a:solidFill>
                  <a:srgbClr val="000000"/>
                </a:solidFill>
                <a:effectLst/>
                <a:latin typeface="Times New Roman" panose="02020603050405020304" pitchFamily="18" charset="0"/>
                <a:ea typeface="Times New Roman" panose="02020603050405020304" pitchFamily="18" charset="0"/>
              </a:rPr>
              <a:t>   «Le forze etiche affermative sono in grado di accrescere la nostra capacità relazionale, la nostra </a:t>
            </a:r>
            <a:r>
              <a:rPr lang="it-IT" sz="2800" i="1" dirty="0" err="1">
                <a:solidFill>
                  <a:srgbClr val="000000"/>
                </a:solidFill>
                <a:effectLst/>
                <a:latin typeface="Times New Roman" panose="02020603050405020304" pitchFamily="18" charset="0"/>
                <a:ea typeface="Times New Roman" panose="02020603050405020304" pitchFamily="18" charset="0"/>
              </a:rPr>
              <a:t>potentia</a:t>
            </a:r>
            <a:r>
              <a:rPr lang="it-IT" sz="2800" dirty="0">
                <a:solidFill>
                  <a:srgbClr val="000000"/>
                </a:solidFill>
                <a:effectLst/>
                <a:latin typeface="Times New Roman" panose="02020603050405020304" pitchFamily="18" charset="0"/>
                <a:ea typeface="Times New Roman" panose="02020603050405020304" pitchFamily="18" charset="0"/>
              </a:rPr>
              <a:t>, che differisce da protocolli di controllo e potere istituzionale, la </a:t>
            </a:r>
            <a:r>
              <a:rPr lang="it-IT" sz="2800" i="1" dirty="0" err="1">
                <a:solidFill>
                  <a:srgbClr val="000000"/>
                </a:solidFill>
                <a:effectLst/>
                <a:latin typeface="Times New Roman" panose="02020603050405020304" pitchFamily="18" charset="0"/>
                <a:ea typeface="Times New Roman" panose="02020603050405020304" pitchFamily="18" charset="0"/>
              </a:rPr>
              <a:t>potestas</a:t>
            </a:r>
            <a:r>
              <a:rPr lang="it-IT" sz="2800" dirty="0">
                <a:solidFill>
                  <a:srgbClr val="000000"/>
                </a:solidFill>
                <a:effectLst/>
                <a:latin typeface="Times New Roman" panose="02020603050405020304" pitchFamily="18" charset="0"/>
                <a:ea typeface="Times New Roman" panose="02020603050405020304" pitchFamily="18" charset="0"/>
              </a:rPr>
              <a:t>».  (PU II 61)</a:t>
            </a:r>
            <a:endParaRPr lang="it-IT" sz="2800" dirty="0">
              <a:effectLst/>
              <a:latin typeface="Times New Roman" panose="02020603050405020304" pitchFamily="18" charset="0"/>
              <a:ea typeface="Times New Roman" panose="02020603050405020304" pitchFamily="18" charset="0"/>
            </a:endParaRPr>
          </a:p>
          <a:p>
            <a:pPr algn="just">
              <a:buNone/>
            </a:pPr>
            <a:r>
              <a:rPr lang="it-IT" sz="2800" dirty="0">
                <a:solidFill>
                  <a:srgbClr val="000000"/>
                </a:solidFill>
                <a:effectLst/>
                <a:latin typeface="Times New Roman" panose="02020603050405020304" pitchFamily="18" charset="0"/>
                <a:ea typeface="Times New Roman" panose="02020603050405020304" pitchFamily="18" charset="0"/>
              </a:rPr>
              <a:t>  </a:t>
            </a:r>
          </a:p>
          <a:p>
            <a:pPr algn="just">
              <a:buNone/>
            </a:pPr>
            <a:r>
              <a:rPr lang="it-IT" sz="2800" dirty="0">
                <a:solidFill>
                  <a:srgbClr val="000000"/>
                </a:solidFill>
                <a:effectLst/>
                <a:latin typeface="Times New Roman" panose="02020603050405020304" pitchFamily="18" charset="0"/>
                <a:ea typeface="Times New Roman" panose="02020603050405020304" pitchFamily="18" charset="0"/>
              </a:rPr>
              <a:t>  «Questo approccio più inclusivo è caratterizzato da una tendenza al pacifismo ontologico, vale a dire a un approccio che non ricerca le colpe della propria disgrazia nelle sole circostanze esterne, come l’incendio del bosco. In effetti, la fiducia nella nostra intimità con il mondo e nel nostro sapere su di esso porta in primo piano un’intera sequenza di fattori, tra cui le nostre abitudini consumistiche.  Ciò rende la deplorevole abitudine di attribuire colpe non solo inefficace ma anche ingiusta. In altre parole, attribuire la colpa o cercare il capro espiatorio, è sbagliato sotto i due profili della conoscenza e dell’etica. In una cornice postumana, il nucleo etico dei soggetti non si definisce nei termini dell’intenzionalità, ma come forze e affetti. L’etica si definisce come ricerca di valori e relazioni affermative e la politica come pragmatica per metterli in atto» (PU III 148)</a:t>
            </a:r>
            <a:endParaRPr lang="it-IT" sz="2800" dirty="0">
              <a:effectLst/>
              <a:latin typeface="Times New Roman" panose="02020603050405020304" pitchFamily="18" charset="0"/>
              <a:ea typeface="Times New Roman" panose="02020603050405020304" pitchFamily="18" charset="0"/>
            </a:endParaRPr>
          </a:p>
          <a:p>
            <a:endParaRPr lang="it-IT" dirty="0"/>
          </a:p>
        </p:txBody>
      </p:sp>
      <p:pic>
        <p:nvPicPr>
          <p:cNvPr id="6" name="Immagine 5">
            <a:extLst>
              <a:ext uri="{FF2B5EF4-FFF2-40B4-BE49-F238E27FC236}">
                <a16:creationId xmlns:a16="http://schemas.microsoft.com/office/drawing/2014/main" id="{775F3AD3-1D18-7435-1A80-34F988819F5A}"/>
              </a:ext>
            </a:extLst>
          </p:cNvPr>
          <p:cNvPicPr>
            <a:picLocks noChangeAspect="1"/>
          </p:cNvPicPr>
          <p:nvPr/>
        </p:nvPicPr>
        <p:blipFill>
          <a:blip r:embed="rId3"/>
          <a:stretch>
            <a:fillRect/>
          </a:stretch>
        </p:blipFill>
        <p:spPr>
          <a:xfrm>
            <a:off x="1483273" y="1633668"/>
            <a:ext cx="4189127" cy="2376000"/>
          </a:xfrm>
          <a:prstGeom prst="rect">
            <a:avLst/>
          </a:prstGeom>
        </p:spPr>
      </p:pic>
    </p:spTree>
    <p:extLst>
      <p:ext uri="{BB962C8B-B14F-4D97-AF65-F5344CB8AC3E}">
        <p14:creationId xmlns:p14="http://schemas.microsoft.com/office/powerpoint/2010/main" val="3711311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B2225A-F5FE-7624-A149-4540A30C4FC7}"/>
              </a:ext>
            </a:extLst>
          </p:cNvPr>
          <p:cNvSpPr>
            <a:spLocks noGrp="1"/>
          </p:cNvSpPr>
          <p:nvPr>
            <p:ph type="title"/>
          </p:nvPr>
        </p:nvSpPr>
        <p:spPr/>
        <p:txBody>
          <a:bodyPr/>
          <a:lstStyle/>
          <a:p>
            <a:r>
              <a:rPr lang="it-IT" dirty="0">
                <a:latin typeface="Times New Roman" panose="02020603050405020304" pitchFamily="18" charset="0"/>
                <a:cs typeface="Times New Roman" panose="02020603050405020304" pitchFamily="18" charset="0"/>
              </a:rPr>
              <a:t>Dall’ontologia all’etica: sulla via di Spinoza </a:t>
            </a:r>
          </a:p>
        </p:txBody>
      </p:sp>
      <p:sp>
        <p:nvSpPr>
          <p:cNvPr id="3" name="Segnaposto contenuto 2">
            <a:extLst>
              <a:ext uri="{FF2B5EF4-FFF2-40B4-BE49-F238E27FC236}">
                <a16:creationId xmlns:a16="http://schemas.microsoft.com/office/drawing/2014/main" id="{82CE500F-6C58-667A-2CED-258B4F20941F}"/>
              </a:ext>
            </a:extLst>
          </p:cNvPr>
          <p:cNvSpPr>
            <a:spLocks noGrp="1"/>
          </p:cNvSpPr>
          <p:nvPr>
            <p:ph sz="half" idx="1"/>
          </p:nvPr>
        </p:nvSpPr>
        <p:spPr>
          <a:xfrm>
            <a:off x="726232" y="1521074"/>
            <a:ext cx="6477000" cy="4842404"/>
          </a:xfrm>
        </p:spPr>
        <p:txBody>
          <a:bodyPr>
            <a:normAutofit fontScale="70000" lnSpcReduction="20000"/>
          </a:bodyPr>
          <a:lstStyle/>
          <a:p>
            <a:pPr marL="0" indent="0" algn="just">
              <a:buNone/>
            </a:pPr>
            <a:r>
              <a:rPr lang="it-IT" dirty="0">
                <a:latin typeface="Times New Roman" panose="02020603050405020304" pitchFamily="18" charset="0"/>
                <a:cs typeface="Times New Roman" panose="02020603050405020304" pitchFamily="18" charset="0"/>
              </a:rPr>
              <a:t>Il concetto centrale dell’etica è quello di desiderio (</a:t>
            </a:r>
            <a:r>
              <a:rPr lang="it-IT" i="1" dirty="0" err="1">
                <a:latin typeface="Times New Roman" panose="02020603050405020304" pitchFamily="18" charset="0"/>
                <a:cs typeface="Times New Roman" panose="02020603050405020304" pitchFamily="18" charset="0"/>
              </a:rPr>
              <a:t>conatus</a:t>
            </a:r>
            <a:r>
              <a:rPr lang="it-IT" dirty="0">
                <a:latin typeface="Times New Roman" panose="02020603050405020304" pitchFamily="18" charset="0"/>
                <a:cs typeface="Times New Roman" panose="02020603050405020304" pitchFamily="18" charset="0"/>
              </a:rPr>
              <a:t>) inteso come l’inclinazione di ogni ente – non solo dell’essere umano –  a conservarsi nell’essere (</a:t>
            </a:r>
            <a:r>
              <a:rPr lang="it-IT" i="1" dirty="0">
                <a:latin typeface="Times New Roman" panose="02020603050405020304" pitchFamily="18" charset="0"/>
                <a:cs typeface="Times New Roman" panose="02020603050405020304" pitchFamily="18" charset="0"/>
              </a:rPr>
              <a:t>in suo esse perseverare</a:t>
            </a:r>
            <a:r>
              <a:rPr lang="it-IT" dirty="0">
                <a:latin typeface="Times New Roman" panose="02020603050405020304" pitchFamily="18" charset="0"/>
                <a:cs typeface="Times New Roman" panose="02020603050405020304" pitchFamily="18" charset="0"/>
              </a:rPr>
              <a:t>).  </a:t>
            </a:r>
          </a:p>
          <a:p>
            <a:pPr marL="0" indent="0" algn="just">
              <a:buNone/>
            </a:pPr>
            <a:r>
              <a:rPr lang="it-IT" dirty="0" err="1">
                <a:latin typeface="Times New Roman" panose="02020603050405020304" pitchFamily="18" charset="0"/>
                <a:cs typeface="Times New Roman" panose="02020603050405020304" pitchFamily="18" charset="0"/>
              </a:rPr>
              <a:t>Braidotti</a:t>
            </a:r>
            <a:r>
              <a:rPr lang="it-IT" dirty="0">
                <a:latin typeface="Times New Roman" panose="02020603050405020304" pitchFamily="18" charset="0"/>
                <a:cs typeface="Times New Roman" panose="02020603050405020304" pitchFamily="18" charset="0"/>
              </a:rPr>
              <a:t> interpreta il desiderio come il fondamento di un agire affermativo che tende alla libertà e si esprime in azioni, particolarmente collettive, volte ad accrescere la nostra capacità di relazione. </a:t>
            </a:r>
          </a:p>
          <a:p>
            <a:pPr marL="0" indent="0" algn="just">
              <a:buNone/>
            </a:pPr>
            <a:r>
              <a:rPr lang="it-IT" dirty="0">
                <a:latin typeface="Times New Roman" panose="02020603050405020304" pitchFamily="18" charset="0"/>
                <a:cs typeface="Times New Roman" panose="02020603050405020304" pitchFamily="18" charset="0"/>
              </a:rPr>
              <a:t>Si tratta di contrastare le forze negative dominate dalla chiusura e dalle «passioni tristi» per accrescere la gioia (</a:t>
            </a:r>
            <a:r>
              <a:rPr lang="it-IT" i="1" dirty="0" err="1">
                <a:latin typeface="Times New Roman" panose="02020603050405020304" pitchFamily="18" charset="0"/>
                <a:cs typeface="Times New Roman" panose="02020603050405020304" pitchFamily="18" charset="0"/>
              </a:rPr>
              <a:t>laetitia</a:t>
            </a:r>
            <a:r>
              <a:rPr lang="it-IT" dirty="0">
                <a:latin typeface="Times New Roman" panose="02020603050405020304" pitchFamily="18" charset="0"/>
                <a:cs typeface="Times New Roman" panose="02020603050405020304" pitchFamily="18" charset="0"/>
              </a:rPr>
              <a:t>) in cui si manifesta la realizzazione del nostro sé (</a:t>
            </a:r>
            <a:r>
              <a:rPr lang="it-IT" i="1" dirty="0" err="1">
                <a:latin typeface="Times New Roman" panose="02020603050405020304" pitchFamily="18" charset="0"/>
                <a:cs typeface="Times New Roman" panose="02020603050405020304" pitchFamily="18" charset="0"/>
              </a:rPr>
              <a:t>potentia</a:t>
            </a:r>
            <a:r>
              <a:rPr lang="it-IT" dirty="0">
                <a:latin typeface="Times New Roman" panose="02020603050405020304" pitchFamily="18" charset="0"/>
                <a:cs typeface="Times New Roman" panose="02020603050405020304" pitchFamily="18" charset="0"/>
              </a:rPr>
              <a:t>) in rapporto a molteplici altri/e, umani e non umani. </a:t>
            </a:r>
          </a:p>
          <a:p>
            <a:pPr marL="0" indent="0" algn="just">
              <a:buNone/>
            </a:pPr>
            <a:r>
              <a:rPr lang="it-IT" dirty="0">
                <a:latin typeface="Times New Roman" panose="02020603050405020304" pitchFamily="18" charset="0"/>
                <a:cs typeface="Times New Roman" panose="02020603050405020304" pitchFamily="18" charset="0"/>
              </a:rPr>
              <a:t>Un ruolo particolare lo svolge l’impegno sociale e politico, in particolare nel contrasto alla sempre più diffuse forme di intolleranza e «</a:t>
            </a:r>
            <a:r>
              <a:rPr lang="it-IT" dirty="0" err="1">
                <a:latin typeface="Times New Roman" panose="02020603050405020304" pitchFamily="18" charset="0"/>
                <a:cs typeface="Times New Roman" panose="02020603050405020304" pitchFamily="18" charset="0"/>
              </a:rPr>
              <a:t>microfascismo</a:t>
            </a:r>
            <a:r>
              <a:rPr lang="it-IT" dirty="0">
                <a:latin typeface="Times New Roman" panose="02020603050405020304" pitchFamily="18" charset="0"/>
                <a:cs typeface="Times New Roman" panose="02020603050405020304" pitchFamily="18" charset="0"/>
              </a:rPr>
              <a:t>»,  a sostegno dell’emancipazione femminile e dei diritti delle persone LGBTQ+. </a:t>
            </a:r>
          </a:p>
          <a:p>
            <a:pPr marL="0" indent="0" algn="just">
              <a:buNone/>
            </a:pPr>
            <a:r>
              <a:rPr lang="it-IT" dirty="0">
                <a:latin typeface="Times New Roman" panose="02020603050405020304" pitchFamily="18" charset="0"/>
                <a:cs typeface="Times New Roman" panose="02020603050405020304" pitchFamily="18" charset="0"/>
              </a:rPr>
              <a:t>Questa impostazione etica si estende a molteplici ambiti, dalla ricerca scientifica all’attività artistica, dalla politica alla pedagogia sino alla gestione della disabilità. </a:t>
            </a:r>
          </a:p>
          <a:p>
            <a:pPr marL="0" indent="0">
              <a:buNone/>
            </a:pPr>
            <a:endParaRPr lang="it-IT" dirty="0">
              <a:latin typeface="Times New Roman" panose="02020603050405020304" pitchFamily="18" charset="0"/>
              <a:cs typeface="Times New Roman" panose="02020603050405020304" pitchFamily="18" charset="0"/>
            </a:endParaRPr>
          </a:p>
          <a:p>
            <a:pPr marL="0" indent="0">
              <a:buNone/>
            </a:pPr>
            <a:endParaRPr lang="it-IT" dirty="0">
              <a:latin typeface="Times New Roman" panose="02020603050405020304" pitchFamily="18" charset="0"/>
              <a:cs typeface="Times New Roman" panose="02020603050405020304" pitchFamily="18" charset="0"/>
            </a:endParaRPr>
          </a:p>
          <a:p>
            <a:pPr marL="0" indent="0">
              <a:buNone/>
            </a:pPr>
            <a:endParaRPr lang="it-IT" dirty="0">
              <a:latin typeface="Times New Roman" panose="02020603050405020304" pitchFamily="18" charset="0"/>
              <a:cs typeface="Times New Roman" panose="02020603050405020304" pitchFamily="18" charset="0"/>
            </a:endParaRPr>
          </a:p>
          <a:p>
            <a:pPr marL="0" indent="0">
              <a:buNone/>
            </a:pPr>
            <a:endParaRPr lang="it-IT" dirty="0">
              <a:latin typeface="Times New Roman" panose="02020603050405020304" pitchFamily="18" charset="0"/>
              <a:cs typeface="Times New Roman" panose="02020603050405020304" pitchFamily="18" charset="0"/>
            </a:endParaRPr>
          </a:p>
        </p:txBody>
      </p:sp>
      <p:pic>
        <p:nvPicPr>
          <p:cNvPr id="5" name="Segnaposto contenuto 4">
            <a:extLst>
              <a:ext uri="{FF2B5EF4-FFF2-40B4-BE49-F238E27FC236}">
                <a16:creationId xmlns:a16="http://schemas.microsoft.com/office/drawing/2014/main" id="{89ABB39A-5DCE-DB36-A9D6-06D7196E556B}"/>
              </a:ext>
            </a:extLst>
          </p:cNvPr>
          <p:cNvPicPr>
            <a:picLocks noGrp="1" noChangeAspect="1"/>
          </p:cNvPicPr>
          <p:nvPr>
            <p:ph sz="half" idx="2"/>
          </p:nvPr>
        </p:nvPicPr>
        <p:blipFill>
          <a:blip r:embed="rId2"/>
          <a:stretch>
            <a:fillRect/>
          </a:stretch>
        </p:blipFill>
        <p:spPr>
          <a:xfrm>
            <a:off x="8089800" y="1521074"/>
            <a:ext cx="2816000" cy="1584000"/>
          </a:xfrm>
          <a:prstGeom prst="rect">
            <a:avLst/>
          </a:prstGeom>
        </p:spPr>
      </p:pic>
      <p:pic>
        <p:nvPicPr>
          <p:cNvPr id="6" name="Immagine 5">
            <a:extLst>
              <a:ext uri="{FF2B5EF4-FFF2-40B4-BE49-F238E27FC236}">
                <a16:creationId xmlns:a16="http://schemas.microsoft.com/office/drawing/2014/main" id="{AB70C499-B424-7AFD-1407-F6E42F469C64}"/>
              </a:ext>
            </a:extLst>
          </p:cNvPr>
          <p:cNvPicPr>
            <a:picLocks noChangeAspect="1"/>
          </p:cNvPicPr>
          <p:nvPr/>
        </p:nvPicPr>
        <p:blipFill>
          <a:blip r:embed="rId3"/>
          <a:stretch>
            <a:fillRect/>
          </a:stretch>
        </p:blipFill>
        <p:spPr>
          <a:xfrm>
            <a:off x="8134279" y="5130973"/>
            <a:ext cx="2664000" cy="1477047"/>
          </a:xfrm>
          <a:prstGeom prst="rect">
            <a:avLst/>
          </a:prstGeom>
        </p:spPr>
      </p:pic>
      <p:pic>
        <p:nvPicPr>
          <p:cNvPr id="7" name="Immagine 6">
            <a:extLst>
              <a:ext uri="{FF2B5EF4-FFF2-40B4-BE49-F238E27FC236}">
                <a16:creationId xmlns:a16="http://schemas.microsoft.com/office/drawing/2014/main" id="{DFA98F47-3011-6893-CD7E-68FA09516D13}"/>
              </a:ext>
            </a:extLst>
          </p:cNvPr>
          <p:cNvPicPr>
            <a:picLocks noChangeAspect="1"/>
          </p:cNvPicPr>
          <p:nvPr/>
        </p:nvPicPr>
        <p:blipFill>
          <a:blip r:embed="rId4"/>
          <a:stretch>
            <a:fillRect/>
          </a:stretch>
        </p:blipFill>
        <p:spPr>
          <a:xfrm>
            <a:off x="8003800" y="3328273"/>
            <a:ext cx="2808000" cy="1579500"/>
          </a:xfrm>
          <a:prstGeom prst="rect">
            <a:avLst/>
          </a:prstGeom>
        </p:spPr>
      </p:pic>
    </p:spTree>
    <p:extLst>
      <p:ext uri="{BB962C8B-B14F-4D97-AF65-F5344CB8AC3E}">
        <p14:creationId xmlns:p14="http://schemas.microsoft.com/office/powerpoint/2010/main" val="3575753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B572A0-F382-4FB7-79B0-ABF89B3A8BEE}"/>
              </a:ext>
            </a:extLst>
          </p:cNvPr>
          <p:cNvSpPr>
            <a:spLocks noGrp="1"/>
          </p:cNvSpPr>
          <p:nvPr>
            <p:ph type="title"/>
          </p:nvPr>
        </p:nvSpPr>
        <p:spPr>
          <a:xfrm>
            <a:off x="1052804" y="0"/>
            <a:ext cx="10515600" cy="1325563"/>
          </a:xfrm>
        </p:spPr>
        <p:txBody>
          <a:bodyPr/>
          <a:lstStyle/>
          <a:p>
            <a:pPr algn="ctr"/>
            <a:r>
              <a:rPr lang="it-IT" dirty="0">
                <a:latin typeface="Times New Roman" panose="02020603050405020304" pitchFamily="18" charset="0"/>
                <a:cs typeface="Times New Roman" panose="02020603050405020304" pitchFamily="18" charset="0"/>
              </a:rPr>
              <a:t>Per un’etica della cura postumana</a:t>
            </a:r>
          </a:p>
        </p:txBody>
      </p:sp>
      <p:sp>
        <p:nvSpPr>
          <p:cNvPr id="3" name="Segnaposto contenuto 2">
            <a:extLst>
              <a:ext uri="{FF2B5EF4-FFF2-40B4-BE49-F238E27FC236}">
                <a16:creationId xmlns:a16="http://schemas.microsoft.com/office/drawing/2014/main" id="{292A28E5-F25E-961F-BF9D-6CF1122E64DD}"/>
              </a:ext>
            </a:extLst>
          </p:cNvPr>
          <p:cNvSpPr>
            <a:spLocks noGrp="1"/>
          </p:cNvSpPr>
          <p:nvPr>
            <p:ph sz="half" idx="1"/>
          </p:nvPr>
        </p:nvSpPr>
        <p:spPr/>
        <p:txBody>
          <a:bodyPr>
            <a:normAutofit fontScale="77500" lnSpcReduction="20000"/>
          </a:bodyPr>
          <a:lstStyle/>
          <a:p>
            <a:pPr algn="just">
              <a:buNone/>
            </a:pPr>
            <a:r>
              <a:rPr lang="it-IT" sz="2800" dirty="0">
                <a:solidFill>
                  <a:srgbClr val="000000"/>
                </a:solidFill>
                <a:effectLst/>
                <a:latin typeface="Times New Roman" panose="02020603050405020304" pitchFamily="18" charset="0"/>
                <a:ea typeface="Times New Roman" panose="02020603050405020304" pitchFamily="18" charset="0"/>
              </a:rPr>
              <a:t>   «Young- </a:t>
            </a:r>
            <a:r>
              <a:rPr lang="it-IT" sz="2800" dirty="0" err="1">
                <a:solidFill>
                  <a:srgbClr val="000000"/>
                </a:solidFill>
                <a:effectLst/>
                <a:latin typeface="Times New Roman" panose="02020603050405020304" pitchFamily="18" charset="0"/>
                <a:ea typeface="Times New Roman" panose="02020603050405020304" pitchFamily="18" charset="0"/>
              </a:rPr>
              <a:t>Bruehl</a:t>
            </a:r>
            <a:r>
              <a:rPr lang="it-IT" sz="2800" dirty="0">
                <a:solidFill>
                  <a:srgbClr val="000000"/>
                </a:solidFill>
                <a:effectLst/>
                <a:latin typeface="Times New Roman" panose="02020603050405020304" pitchFamily="18" charset="0"/>
                <a:ea typeface="Times New Roman" panose="02020603050405020304" pitchFamily="18" charset="0"/>
              </a:rPr>
              <a:t> e </a:t>
            </a:r>
            <a:r>
              <a:rPr lang="it-IT" sz="2800" dirty="0" err="1">
                <a:solidFill>
                  <a:srgbClr val="000000"/>
                </a:solidFill>
                <a:effectLst/>
                <a:latin typeface="Times New Roman" panose="02020603050405020304" pitchFamily="18" charset="0"/>
                <a:ea typeface="Times New Roman" panose="02020603050405020304" pitchFamily="18" charset="0"/>
              </a:rPr>
              <a:t>Bethelard</a:t>
            </a:r>
            <a:r>
              <a:rPr lang="it-IT" sz="2800" dirty="0">
                <a:solidFill>
                  <a:srgbClr val="000000"/>
                </a:solidFill>
                <a:effectLst/>
                <a:latin typeface="Times New Roman" panose="02020603050405020304" pitchFamily="18" charset="0"/>
                <a:ea typeface="Times New Roman" panose="02020603050405020304" pitchFamily="18" charset="0"/>
              </a:rPr>
              <a:t> scelgono invece il concetto di  “accudimento amoroso” [</a:t>
            </a:r>
            <a:r>
              <a:rPr lang="it-IT" sz="2800" dirty="0" err="1">
                <a:solidFill>
                  <a:srgbClr val="000000"/>
                </a:solidFill>
                <a:effectLst/>
                <a:latin typeface="Times New Roman" panose="02020603050405020304" pitchFamily="18" charset="0"/>
                <a:ea typeface="Times New Roman" panose="02020603050405020304" pitchFamily="18" charset="0"/>
              </a:rPr>
              <a:t>cherishment</a:t>
            </a:r>
            <a:r>
              <a:rPr lang="it-IT" sz="2800" dirty="0">
                <a:solidFill>
                  <a:srgbClr val="000000"/>
                </a:solidFill>
                <a:effectLst/>
                <a:latin typeface="Times New Roman" panose="02020603050405020304" pitchFamily="18" charset="0"/>
                <a:ea typeface="Times New Roman" panose="02020603050405020304" pitchFamily="18" charset="0"/>
              </a:rPr>
              <a:t>] per sottolineare la componente affettiva di tutte le relazioni. Questo termine indica sia la facoltà e l’impulso di ricevere amore, che la capacità di condividerlo e di prendersi cura dell’emotività e delle aspettative altrui. Utilizzato nella psicanalisi così come nella vita reale, questo concetto affonda le proprie radici etimologiche nella </a:t>
            </a:r>
            <a:r>
              <a:rPr lang="it-IT" sz="2800" i="1" dirty="0" err="1">
                <a:solidFill>
                  <a:srgbClr val="000000"/>
                </a:solidFill>
                <a:effectLst/>
                <a:latin typeface="Times New Roman" panose="02020603050405020304" pitchFamily="18" charset="0"/>
                <a:ea typeface="Times New Roman" panose="02020603050405020304" pitchFamily="18" charset="0"/>
              </a:rPr>
              <a:t>caritas</a:t>
            </a:r>
            <a:r>
              <a:rPr lang="it-IT" sz="2800" i="1" dirty="0">
                <a:solidFill>
                  <a:srgbClr val="000000"/>
                </a:solidFill>
                <a:effectLst/>
                <a:latin typeface="Times New Roman" panose="02020603050405020304" pitchFamily="18" charset="0"/>
                <a:ea typeface="Times New Roman" panose="02020603050405020304" pitchFamily="18" charset="0"/>
              </a:rPr>
              <a:t> </a:t>
            </a:r>
            <a:r>
              <a:rPr lang="it-IT" sz="2800" dirty="0">
                <a:solidFill>
                  <a:srgbClr val="000000"/>
                </a:solidFill>
                <a:effectLst/>
                <a:latin typeface="Times New Roman" panose="02020603050405020304" pitchFamily="18" charset="0"/>
                <a:ea typeface="Times New Roman" panose="02020603050405020304" pitchFamily="18" charset="0"/>
              </a:rPr>
              <a:t>latina, configurandosi dunque come una forma di benevolenza e di buona volontà reciproca e che sostenta le relazioni affermative» (PU III 264)</a:t>
            </a:r>
            <a:endParaRPr lang="it-IT" sz="2800" dirty="0">
              <a:effectLst/>
              <a:latin typeface="Times New Roman" panose="02020603050405020304" pitchFamily="18" charset="0"/>
              <a:ea typeface="Times New Roman" panose="02020603050405020304" pitchFamily="18" charset="0"/>
            </a:endParaRPr>
          </a:p>
          <a:p>
            <a:endParaRPr lang="it-IT" dirty="0"/>
          </a:p>
        </p:txBody>
      </p:sp>
      <p:pic>
        <p:nvPicPr>
          <p:cNvPr id="5" name="Segnaposto contenuto 4">
            <a:extLst>
              <a:ext uri="{FF2B5EF4-FFF2-40B4-BE49-F238E27FC236}">
                <a16:creationId xmlns:a16="http://schemas.microsoft.com/office/drawing/2014/main" id="{89AE893E-A5FD-75C3-7BC1-1FC2F503FB40}"/>
              </a:ext>
            </a:extLst>
          </p:cNvPr>
          <p:cNvPicPr>
            <a:picLocks noGrp="1" noChangeAspect="1"/>
          </p:cNvPicPr>
          <p:nvPr>
            <p:ph sz="half" idx="2"/>
          </p:nvPr>
        </p:nvPicPr>
        <p:blipFill>
          <a:blip r:embed="rId2"/>
          <a:stretch>
            <a:fillRect/>
          </a:stretch>
        </p:blipFill>
        <p:spPr>
          <a:xfrm>
            <a:off x="6870427" y="4230673"/>
            <a:ext cx="3528000" cy="2350187"/>
          </a:xfrm>
          <a:prstGeom prst="rect">
            <a:avLst/>
          </a:prstGeom>
        </p:spPr>
      </p:pic>
      <p:pic>
        <p:nvPicPr>
          <p:cNvPr id="6" name="Immagine 5">
            <a:extLst>
              <a:ext uri="{FF2B5EF4-FFF2-40B4-BE49-F238E27FC236}">
                <a16:creationId xmlns:a16="http://schemas.microsoft.com/office/drawing/2014/main" id="{33DFFA9E-D168-321D-9077-996F8E636189}"/>
              </a:ext>
            </a:extLst>
          </p:cNvPr>
          <p:cNvPicPr>
            <a:picLocks noChangeAspect="1"/>
          </p:cNvPicPr>
          <p:nvPr/>
        </p:nvPicPr>
        <p:blipFill>
          <a:blip r:embed="rId3"/>
          <a:stretch>
            <a:fillRect/>
          </a:stretch>
        </p:blipFill>
        <p:spPr>
          <a:xfrm>
            <a:off x="7014427" y="1690688"/>
            <a:ext cx="3240000" cy="2219075"/>
          </a:xfrm>
          <a:prstGeom prst="rect">
            <a:avLst/>
          </a:prstGeom>
        </p:spPr>
      </p:pic>
    </p:spTree>
    <p:extLst>
      <p:ext uri="{BB962C8B-B14F-4D97-AF65-F5344CB8AC3E}">
        <p14:creationId xmlns:p14="http://schemas.microsoft.com/office/powerpoint/2010/main" val="407654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894948-5668-67FF-8366-1322C9B3BFF6}"/>
              </a:ext>
            </a:extLst>
          </p:cNvPr>
          <p:cNvSpPr>
            <a:spLocks noGrp="1"/>
          </p:cNvSpPr>
          <p:nvPr>
            <p:ph type="title"/>
          </p:nvPr>
        </p:nvSpPr>
        <p:spPr/>
        <p:txBody>
          <a:bodyPr/>
          <a:lstStyle/>
          <a:p>
            <a:pPr algn="ctr"/>
            <a:r>
              <a:rPr lang="it-IT" dirty="0">
                <a:latin typeface="Times New Roman" panose="02020603050405020304" pitchFamily="18" charset="0"/>
                <a:cs typeface="Times New Roman" panose="02020603050405020304" pitchFamily="18" charset="0"/>
              </a:rPr>
              <a:t>Per proseguire…..</a:t>
            </a:r>
          </a:p>
        </p:txBody>
      </p:sp>
      <p:pic>
        <p:nvPicPr>
          <p:cNvPr id="5" name="Segnaposto contenuto 4">
            <a:extLst>
              <a:ext uri="{FF2B5EF4-FFF2-40B4-BE49-F238E27FC236}">
                <a16:creationId xmlns:a16="http://schemas.microsoft.com/office/drawing/2014/main" id="{DDE6F279-2FED-86B2-087D-142E68E1E07D}"/>
              </a:ext>
            </a:extLst>
          </p:cNvPr>
          <p:cNvPicPr>
            <a:picLocks noGrp="1" noChangeAspect="1"/>
          </p:cNvPicPr>
          <p:nvPr>
            <p:ph sz="half" idx="1"/>
          </p:nvPr>
        </p:nvPicPr>
        <p:blipFill>
          <a:blip r:embed="rId2"/>
          <a:stretch>
            <a:fillRect/>
          </a:stretch>
        </p:blipFill>
        <p:spPr>
          <a:xfrm>
            <a:off x="1937853" y="1690688"/>
            <a:ext cx="3523097" cy="4032000"/>
          </a:xfrm>
          <a:prstGeom prst="rect">
            <a:avLst/>
          </a:prstGeom>
        </p:spPr>
      </p:pic>
      <p:sp>
        <p:nvSpPr>
          <p:cNvPr id="4" name="Segnaposto contenuto 3">
            <a:extLst>
              <a:ext uri="{FF2B5EF4-FFF2-40B4-BE49-F238E27FC236}">
                <a16:creationId xmlns:a16="http://schemas.microsoft.com/office/drawing/2014/main" id="{F6EB06B8-1CCF-A554-4669-B70939E89318}"/>
              </a:ext>
            </a:extLst>
          </p:cNvPr>
          <p:cNvSpPr>
            <a:spLocks noGrp="1"/>
          </p:cNvSpPr>
          <p:nvPr>
            <p:ph sz="half" idx="2"/>
          </p:nvPr>
        </p:nvSpPr>
        <p:spPr>
          <a:xfrm>
            <a:off x="6172200" y="1527045"/>
            <a:ext cx="5181600" cy="4667250"/>
          </a:xfrm>
        </p:spPr>
        <p:txBody>
          <a:bodyPr>
            <a:normAutofit fontScale="85000" lnSpcReduction="10000"/>
          </a:bodyPr>
          <a:lstStyle/>
          <a:p>
            <a:pPr marL="0" indent="0" algn="just">
              <a:buNone/>
            </a:pPr>
            <a:r>
              <a:rPr lang="it-IT" dirty="0">
                <a:latin typeface="Times New Roman" panose="02020603050405020304" pitchFamily="18" charset="0"/>
                <a:cs typeface="Times New Roman" panose="02020603050405020304" pitchFamily="18" charset="0"/>
              </a:rPr>
              <a:t>Quali aspetti oggi illustrati del pensiero di R. </a:t>
            </a:r>
            <a:r>
              <a:rPr lang="it-IT" dirty="0" err="1">
                <a:latin typeface="Times New Roman" panose="02020603050405020304" pitchFamily="18" charset="0"/>
                <a:cs typeface="Times New Roman" panose="02020603050405020304" pitchFamily="18" charset="0"/>
              </a:rPr>
              <a:t>Braidotti</a:t>
            </a:r>
            <a:r>
              <a:rPr lang="it-IT" dirty="0">
                <a:latin typeface="Times New Roman" panose="02020603050405020304" pitchFamily="18" charset="0"/>
                <a:cs typeface="Times New Roman" panose="02020603050405020304" pitchFamily="18" charset="0"/>
              </a:rPr>
              <a:t> necessitano a mio avviso di un chiarimento/un approfondimento? </a:t>
            </a:r>
          </a:p>
          <a:p>
            <a:pPr marL="0" indent="0" algn="just">
              <a:buNone/>
            </a:pPr>
            <a:r>
              <a:rPr lang="it-IT" dirty="0">
                <a:latin typeface="Times New Roman" panose="02020603050405020304" pitchFamily="18" charset="0"/>
                <a:cs typeface="Times New Roman" panose="02020603050405020304" pitchFamily="18" charset="0"/>
              </a:rPr>
              <a:t>Quali risorse questa pensatrice offre nella prospettiva dell’ecologia integrale, al di là di quanto già evidenziato? </a:t>
            </a:r>
          </a:p>
          <a:p>
            <a:pPr marL="0" indent="0" algn="just">
              <a:buNone/>
            </a:pPr>
            <a:r>
              <a:rPr lang="it-IT" dirty="0">
                <a:latin typeface="Times New Roman" panose="02020603050405020304" pitchFamily="18" charset="0"/>
                <a:cs typeface="Times New Roman" panose="02020603050405020304" pitchFamily="18" charset="0"/>
              </a:rPr>
              <a:t>Quali aspetti del suo pensiero mi sembrano meno chiari e convincenti, o si prestano a obiezioni di varia natura (metodologiche, filosofico- teologiche, etico- politiche ecc.)?</a:t>
            </a:r>
          </a:p>
          <a:p>
            <a:pPr marL="0" indent="0" algn="just">
              <a:buNone/>
            </a:pPr>
            <a:r>
              <a:rPr lang="it-IT" dirty="0">
                <a:latin typeface="Times New Roman" panose="02020603050405020304" pitchFamily="18" charset="0"/>
                <a:cs typeface="Times New Roman" panose="02020603050405020304" pitchFamily="18" charset="0"/>
              </a:rPr>
              <a:t>In quali direzioni mi sembra che la sua ricerca potrebbe essere valorizzata in una prospettiva teologica? </a:t>
            </a:r>
          </a:p>
        </p:txBody>
      </p:sp>
    </p:spTree>
    <p:extLst>
      <p:ext uri="{BB962C8B-B14F-4D97-AF65-F5344CB8AC3E}">
        <p14:creationId xmlns:p14="http://schemas.microsoft.com/office/powerpoint/2010/main" val="185085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6DF54C-C1CB-D691-BBA3-0DA67B13CC3E}"/>
              </a:ext>
            </a:extLst>
          </p:cNvPr>
          <p:cNvSpPr>
            <a:spLocks noGrp="1"/>
          </p:cNvSpPr>
          <p:nvPr>
            <p:ph type="title"/>
          </p:nvPr>
        </p:nvSpPr>
        <p:spPr>
          <a:xfrm>
            <a:off x="762000" y="308569"/>
            <a:ext cx="10515600" cy="1325563"/>
          </a:xfrm>
        </p:spPr>
        <p:txBody>
          <a:bodyPr>
            <a:normAutofit fontScale="90000"/>
          </a:bodyPr>
          <a:lstStyle/>
          <a:p>
            <a:pPr algn="ctr"/>
            <a:r>
              <a:rPr lang="it-IT" sz="4900" dirty="0">
                <a:latin typeface="Times New Roman" panose="02020603050405020304" pitchFamily="18" charset="0"/>
                <a:cs typeface="Times New Roman" panose="02020603050405020304" pitchFamily="18" charset="0"/>
              </a:rPr>
              <a:t>Rosi </a:t>
            </a:r>
            <a:r>
              <a:rPr lang="it-IT" sz="4900" dirty="0" err="1">
                <a:latin typeface="Times New Roman" panose="02020603050405020304" pitchFamily="18" charset="0"/>
                <a:cs typeface="Times New Roman" panose="02020603050405020304" pitchFamily="18" charset="0"/>
              </a:rPr>
              <a:t>Braidotti</a:t>
            </a:r>
            <a:r>
              <a:rPr lang="it-IT" sz="4900" dirty="0">
                <a:latin typeface="Times New Roman" panose="02020603050405020304" pitchFamily="18" charset="0"/>
                <a:cs typeface="Times New Roman" panose="02020603050405020304" pitchFamily="18" charset="0"/>
              </a:rPr>
              <a:t>. Vita, studi, </a:t>
            </a:r>
            <a:br>
              <a:rPr lang="it-IT" sz="4900" dirty="0">
                <a:latin typeface="Times New Roman" panose="02020603050405020304" pitchFamily="18" charset="0"/>
                <a:cs typeface="Times New Roman" panose="02020603050405020304" pitchFamily="18" charset="0"/>
              </a:rPr>
            </a:br>
            <a:r>
              <a:rPr lang="it-IT" sz="4900" dirty="0">
                <a:latin typeface="Times New Roman" panose="02020603050405020304" pitchFamily="18" charset="0"/>
                <a:cs typeface="Times New Roman" panose="02020603050405020304" pitchFamily="18" charset="0"/>
              </a:rPr>
              <a:t>attività scientifica e culturale</a:t>
            </a:r>
            <a:br>
              <a:rPr lang="it-IT" dirty="0"/>
            </a:br>
            <a:endParaRPr lang="it-IT" dirty="0"/>
          </a:p>
        </p:txBody>
      </p:sp>
      <p:sp>
        <p:nvSpPr>
          <p:cNvPr id="3" name="Segnaposto contenuto 2">
            <a:extLst>
              <a:ext uri="{FF2B5EF4-FFF2-40B4-BE49-F238E27FC236}">
                <a16:creationId xmlns:a16="http://schemas.microsoft.com/office/drawing/2014/main" id="{ED89661C-E94D-52A2-E583-3E6255FE0082}"/>
              </a:ext>
            </a:extLst>
          </p:cNvPr>
          <p:cNvSpPr>
            <a:spLocks noGrp="1"/>
          </p:cNvSpPr>
          <p:nvPr>
            <p:ph sz="half" idx="1"/>
          </p:nvPr>
        </p:nvSpPr>
        <p:spPr>
          <a:xfrm>
            <a:off x="656391" y="1634132"/>
            <a:ext cx="5181600" cy="4351338"/>
          </a:xfrm>
        </p:spPr>
        <p:txBody>
          <a:bodyPr>
            <a:normAutofit fontScale="62500" lnSpcReduction="20000"/>
          </a:bodyPr>
          <a:lstStyle/>
          <a:p>
            <a:pPr marL="0" indent="0" algn="just">
              <a:buNone/>
            </a:pPr>
            <a:r>
              <a:rPr lang="it-IT" dirty="0">
                <a:latin typeface="Times New Roman" panose="02020603050405020304" pitchFamily="18" charset="0"/>
                <a:cs typeface="Times New Roman" panose="02020603050405020304" pitchFamily="18" charset="0"/>
              </a:rPr>
              <a:t>- Trasferimento con la famiglia in Australia (1970). Laurea in filosofia (1977).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 Vince una borsa di studio per un dottorato alla Sorbona di Parigi (1981).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 Dal 1988 docente all’Università di Utrecht (Paesi Bassi). Fondatrice della scuola universitaria in </a:t>
            </a:r>
            <a:r>
              <a:rPr lang="it-IT" i="1" dirty="0" err="1">
                <a:latin typeface="Times New Roman" panose="02020603050405020304" pitchFamily="18" charset="0"/>
                <a:cs typeface="Times New Roman" panose="02020603050405020304" pitchFamily="18" charset="0"/>
              </a:rPr>
              <a:t>Women’s</a:t>
            </a:r>
            <a:r>
              <a:rPr lang="it-IT" i="1" dirty="0">
                <a:latin typeface="Times New Roman" panose="02020603050405020304" pitchFamily="18" charset="0"/>
                <a:cs typeface="Times New Roman" panose="02020603050405020304" pitchFamily="18" charset="0"/>
              </a:rPr>
              <a:t> Studies </a:t>
            </a:r>
            <a:r>
              <a:rPr lang="it-IT" dirty="0">
                <a:latin typeface="Times New Roman" panose="02020603050405020304" pitchFamily="18" charset="0"/>
                <a:cs typeface="Times New Roman" panose="02020603050405020304" pitchFamily="18" charset="0"/>
              </a:rPr>
              <a:t>(1995-2005) e del </a:t>
            </a:r>
            <a:r>
              <a:rPr lang="it-IT" i="1" dirty="0">
                <a:latin typeface="Times New Roman" panose="02020603050405020304" pitchFamily="18" charset="0"/>
                <a:cs typeface="Times New Roman" panose="02020603050405020304" pitchFamily="18" charset="0"/>
              </a:rPr>
              <a:t>Centro per la scienze umane </a:t>
            </a:r>
            <a:r>
              <a:rPr lang="it-IT" dirty="0">
                <a:latin typeface="Times New Roman" panose="02020603050405020304" pitchFamily="18" charset="0"/>
                <a:cs typeface="Times New Roman" panose="02020603050405020304" pitchFamily="18" charset="0"/>
              </a:rPr>
              <a:t>(2007-2016) dell’Università di Utrecht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 Collaborazione con altre università, lauree </a:t>
            </a:r>
            <a:r>
              <a:rPr lang="it-IT" i="1" dirty="0">
                <a:latin typeface="Times New Roman" panose="02020603050405020304" pitchFamily="18" charset="0"/>
                <a:cs typeface="Times New Roman" panose="02020603050405020304" pitchFamily="18" charset="0"/>
              </a:rPr>
              <a:t>honoris causa</a:t>
            </a:r>
            <a:r>
              <a:rPr lang="it-IT" dirty="0">
                <a:latin typeface="Times New Roman" panose="02020603050405020304" pitchFamily="18" charset="0"/>
                <a:cs typeface="Times New Roman" panose="02020603050405020304" pitchFamily="18" charset="0"/>
              </a:rPr>
              <a:t>. Professoressa emerita dal 2022.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Braidotti</a:t>
            </a:r>
            <a:r>
              <a:rPr lang="it-IT" dirty="0">
                <a:latin typeface="Times New Roman" panose="02020603050405020304" pitchFamily="18" charset="0"/>
                <a:cs typeface="Times New Roman" panose="02020603050405020304" pitchFamily="18" charset="0"/>
              </a:rPr>
              <a:t> militante femminista e opinionista </a:t>
            </a:r>
          </a:p>
          <a:p>
            <a:pPr marL="0" indent="0" algn="just">
              <a:buNone/>
            </a:pPr>
            <a:r>
              <a:rPr lang="it-IT" dirty="0"/>
              <a:t> </a:t>
            </a:r>
          </a:p>
          <a:p>
            <a:endParaRPr lang="it-IT" dirty="0"/>
          </a:p>
        </p:txBody>
      </p:sp>
      <p:pic>
        <p:nvPicPr>
          <p:cNvPr id="6" name="Segnaposto contenuto 5">
            <a:extLst>
              <a:ext uri="{FF2B5EF4-FFF2-40B4-BE49-F238E27FC236}">
                <a16:creationId xmlns:a16="http://schemas.microsoft.com/office/drawing/2014/main" id="{0F5A1479-171B-ECF7-F4B1-F99AE7374861}"/>
              </a:ext>
            </a:extLst>
          </p:cNvPr>
          <p:cNvPicPr>
            <a:picLocks noGrp="1" noChangeAspect="1"/>
          </p:cNvPicPr>
          <p:nvPr>
            <p:ph sz="half" idx="2"/>
          </p:nvPr>
        </p:nvPicPr>
        <p:blipFill>
          <a:blip r:embed="rId2"/>
          <a:stretch>
            <a:fillRect/>
          </a:stretch>
        </p:blipFill>
        <p:spPr>
          <a:xfrm>
            <a:off x="6542420" y="1634132"/>
            <a:ext cx="1636691" cy="2448000"/>
          </a:xfrm>
          <a:prstGeom prst="rect">
            <a:avLst/>
          </a:prstGeom>
        </p:spPr>
      </p:pic>
      <p:pic>
        <p:nvPicPr>
          <p:cNvPr id="7" name="Immagine 6">
            <a:extLst>
              <a:ext uri="{FF2B5EF4-FFF2-40B4-BE49-F238E27FC236}">
                <a16:creationId xmlns:a16="http://schemas.microsoft.com/office/drawing/2014/main" id="{2F2FF5EF-7077-3E19-13D8-01262723D520}"/>
              </a:ext>
            </a:extLst>
          </p:cNvPr>
          <p:cNvPicPr>
            <a:picLocks noChangeAspect="1"/>
          </p:cNvPicPr>
          <p:nvPr/>
        </p:nvPicPr>
        <p:blipFill>
          <a:blip r:embed="rId3"/>
          <a:stretch>
            <a:fillRect/>
          </a:stretch>
        </p:blipFill>
        <p:spPr>
          <a:xfrm>
            <a:off x="8454217" y="1634132"/>
            <a:ext cx="3375000" cy="1800000"/>
          </a:xfrm>
          <a:prstGeom prst="rect">
            <a:avLst/>
          </a:prstGeom>
        </p:spPr>
      </p:pic>
      <p:pic>
        <p:nvPicPr>
          <p:cNvPr id="8" name="Immagine 7">
            <a:extLst>
              <a:ext uri="{FF2B5EF4-FFF2-40B4-BE49-F238E27FC236}">
                <a16:creationId xmlns:a16="http://schemas.microsoft.com/office/drawing/2014/main" id="{0F13D32F-62F9-7BA9-5C7E-F140DC5B95D4}"/>
              </a:ext>
            </a:extLst>
          </p:cNvPr>
          <p:cNvPicPr>
            <a:picLocks noChangeAspect="1"/>
          </p:cNvPicPr>
          <p:nvPr/>
        </p:nvPicPr>
        <p:blipFill>
          <a:blip r:embed="rId4"/>
          <a:stretch>
            <a:fillRect/>
          </a:stretch>
        </p:blipFill>
        <p:spPr>
          <a:xfrm>
            <a:off x="8996279" y="4082132"/>
            <a:ext cx="3067455" cy="1728000"/>
          </a:xfrm>
          <a:prstGeom prst="rect">
            <a:avLst/>
          </a:prstGeom>
        </p:spPr>
      </p:pic>
      <p:pic>
        <p:nvPicPr>
          <p:cNvPr id="9" name="Immagine 8">
            <a:extLst>
              <a:ext uri="{FF2B5EF4-FFF2-40B4-BE49-F238E27FC236}">
                <a16:creationId xmlns:a16="http://schemas.microsoft.com/office/drawing/2014/main" id="{EB1B6FBC-45B5-012D-49A8-82ABE81055DA}"/>
              </a:ext>
            </a:extLst>
          </p:cNvPr>
          <p:cNvPicPr>
            <a:picLocks noChangeAspect="1"/>
          </p:cNvPicPr>
          <p:nvPr/>
        </p:nvPicPr>
        <p:blipFill>
          <a:blip r:embed="rId5"/>
          <a:stretch>
            <a:fillRect/>
          </a:stretch>
        </p:blipFill>
        <p:spPr>
          <a:xfrm>
            <a:off x="5875426" y="4482213"/>
            <a:ext cx="2970677" cy="1980000"/>
          </a:xfrm>
          <a:prstGeom prst="rect">
            <a:avLst/>
          </a:prstGeom>
        </p:spPr>
      </p:pic>
    </p:spTree>
    <p:extLst>
      <p:ext uri="{BB962C8B-B14F-4D97-AF65-F5344CB8AC3E}">
        <p14:creationId xmlns:p14="http://schemas.microsoft.com/office/powerpoint/2010/main" val="3924843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390F15-821B-B16E-63DB-CDDE9D5655C9}"/>
              </a:ext>
            </a:extLst>
          </p:cNvPr>
          <p:cNvSpPr>
            <a:spLocks noGrp="1"/>
          </p:cNvSpPr>
          <p:nvPr>
            <p:ph type="title"/>
          </p:nvPr>
        </p:nvSpPr>
        <p:spPr>
          <a:xfrm>
            <a:off x="1052804" y="69307"/>
            <a:ext cx="10815735" cy="1325563"/>
          </a:xfrm>
        </p:spPr>
        <p:txBody>
          <a:bodyPr>
            <a:noAutofit/>
          </a:bodyPr>
          <a:lstStyle/>
          <a:p>
            <a:pPr algn="ctr"/>
            <a:r>
              <a:rPr lang="it-IT" dirty="0">
                <a:latin typeface="Times New Roman" panose="02020603050405020304" pitchFamily="18" charset="0"/>
                <a:cs typeface="Times New Roman" panose="02020603050405020304" pitchFamily="18" charset="0"/>
              </a:rPr>
              <a:t>Una scrittura impegnativa – in lingua inglese .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«I miei amati maestri» (tra molti/e altri/e)</a:t>
            </a:r>
          </a:p>
        </p:txBody>
      </p:sp>
      <p:sp>
        <p:nvSpPr>
          <p:cNvPr id="5" name="Segnaposto contenuto 4">
            <a:extLst>
              <a:ext uri="{FF2B5EF4-FFF2-40B4-BE49-F238E27FC236}">
                <a16:creationId xmlns:a16="http://schemas.microsoft.com/office/drawing/2014/main" id="{77EBE198-73E2-D582-67FF-89BCB41D0994}"/>
              </a:ext>
            </a:extLst>
          </p:cNvPr>
          <p:cNvSpPr>
            <a:spLocks noGrp="1"/>
          </p:cNvSpPr>
          <p:nvPr>
            <p:ph idx="1"/>
          </p:nvPr>
        </p:nvSpPr>
        <p:spPr>
          <a:xfrm>
            <a:off x="838200" y="2244035"/>
            <a:ext cx="10657114" cy="4351338"/>
          </a:xfrm>
        </p:spPr>
        <p:txBody>
          <a:bodyPr>
            <a:normAutofit/>
          </a:bodyPr>
          <a:lstStyle/>
          <a:p>
            <a:endParaRPr lang="it-IT" dirty="0"/>
          </a:p>
          <a:p>
            <a:endParaRPr lang="it-IT" dirty="0"/>
          </a:p>
          <a:p>
            <a:endParaRPr lang="it-IT" dirty="0"/>
          </a:p>
          <a:p>
            <a:endParaRPr lang="it-IT" dirty="0"/>
          </a:p>
          <a:p>
            <a:endParaRPr lang="it-IT" dirty="0"/>
          </a:p>
          <a:p>
            <a:endParaRPr lang="it-IT" dirty="0"/>
          </a:p>
          <a:p>
            <a:pPr marL="0" indent="0">
              <a:buNone/>
            </a:pPr>
            <a:endParaRPr lang="it-IT" dirty="0"/>
          </a:p>
          <a:p>
            <a:pPr marL="0" indent="0" algn="ctr">
              <a:buNone/>
            </a:pPr>
            <a:r>
              <a:rPr lang="it-IT" sz="1800" b="1" dirty="0">
                <a:latin typeface="Times New Roman" panose="02020603050405020304" pitchFamily="18" charset="0"/>
                <a:cs typeface="Times New Roman" panose="02020603050405020304" pitchFamily="18" charset="0"/>
              </a:rPr>
              <a:t>Luce </a:t>
            </a:r>
            <a:r>
              <a:rPr lang="it-IT" sz="1800" b="1" dirty="0" err="1">
                <a:latin typeface="Times New Roman" panose="02020603050405020304" pitchFamily="18" charset="0"/>
                <a:cs typeface="Times New Roman" panose="02020603050405020304" pitchFamily="18" charset="0"/>
              </a:rPr>
              <a:t>Irigaray</a:t>
            </a:r>
            <a:r>
              <a:rPr lang="it-IT" sz="1800" b="1" dirty="0">
                <a:latin typeface="Times New Roman" panose="02020603050405020304" pitchFamily="18" charset="0"/>
                <a:cs typeface="Times New Roman" panose="02020603050405020304" pitchFamily="18" charset="0"/>
              </a:rPr>
              <a:t> </a:t>
            </a:r>
            <a:r>
              <a:rPr lang="it-IT" sz="1800" dirty="0">
                <a:latin typeface="Times New Roman" panose="02020603050405020304" pitchFamily="18" charset="0"/>
                <a:cs typeface="Times New Roman" panose="02020603050405020304" pitchFamily="18" charset="0"/>
              </a:rPr>
              <a:t>(1930), </a:t>
            </a:r>
            <a:r>
              <a:rPr lang="it-IT" sz="1800" b="1" dirty="0">
                <a:latin typeface="Times New Roman" panose="02020603050405020304" pitchFamily="18" charset="0"/>
                <a:cs typeface="Times New Roman" panose="02020603050405020304" pitchFamily="18" charset="0"/>
              </a:rPr>
              <a:t>Gilles Deleuze </a:t>
            </a:r>
            <a:r>
              <a:rPr lang="it-IT" sz="1800" dirty="0">
                <a:latin typeface="Times New Roman" panose="02020603050405020304" pitchFamily="18" charset="0"/>
                <a:cs typeface="Times New Roman" panose="02020603050405020304" pitchFamily="18" charset="0"/>
              </a:rPr>
              <a:t>(1925-1995), </a:t>
            </a:r>
            <a:r>
              <a:rPr lang="it-IT" sz="1800" b="1" dirty="0">
                <a:latin typeface="Times New Roman" panose="02020603050405020304" pitchFamily="18" charset="0"/>
                <a:cs typeface="Times New Roman" panose="02020603050405020304" pitchFamily="18" charset="0"/>
              </a:rPr>
              <a:t>Félix Guattari </a:t>
            </a:r>
            <a:r>
              <a:rPr lang="it-IT" sz="1800" dirty="0">
                <a:latin typeface="Times New Roman" panose="02020603050405020304" pitchFamily="18" charset="0"/>
                <a:cs typeface="Times New Roman" panose="02020603050405020304" pitchFamily="18" charset="0"/>
              </a:rPr>
              <a:t>(1930- 1992), </a:t>
            </a:r>
            <a:r>
              <a:rPr lang="it-IT" sz="1800" b="1" dirty="0">
                <a:latin typeface="Times New Roman" panose="02020603050405020304" pitchFamily="18" charset="0"/>
                <a:cs typeface="Times New Roman" panose="02020603050405020304" pitchFamily="18" charset="0"/>
              </a:rPr>
              <a:t>Michel Foucault </a:t>
            </a:r>
            <a:r>
              <a:rPr lang="it-IT" sz="1800" dirty="0">
                <a:latin typeface="Times New Roman" panose="02020603050405020304" pitchFamily="18" charset="0"/>
                <a:cs typeface="Times New Roman" panose="02020603050405020304" pitchFamily="18" charset="0"/>
              </a:rPr>
              <a:t>(1926-1984), il</a:t>
            </a:r>
            <a:r>
              <a:rPr lang="it-IT" sz="1800" b="1" dirty="0">
                <a:latin typeface="Times New Roman" panose="02020603050405020304" pitchFamily="18" charset="0"/>
                <a:cs typeface="Times New Roman" panose="02020603050405020304" pitchFamily="18" charset="0"/>
              </a:rPr>
              <a:t> pensiero femminista,  Baruch Spinoza </a:t>
            </a:r>
            <a:r>
              <a:rPr lang="it-IT" sz="1800" dirty="0">
                <a:latin typeface="Times New Roman" panose="02020603050405020304" pitchFamily="18" charset="0"/>
                <a:cs typeface="Times New Roman" panose="02020603050405020304" pitchFamily="18" charset="0"/>
              </a:rPr>
              <a:t>(1632-1677)</a:t>
            </a:r>
          </a:p>
        </p:txBody>
      </p:sp>
      <p:pic>
        <p:nvPicPr>
          <p:cNvPr id="6" name="Immagine 5">
            <a:extLst>
              <a:ext uri="{FF2B5EF4-FFF2-40B4-BE49-F238E27FC236}">
                <a16:creationId xmlns:a16="http://schemas.microsoft.com/office/drawing/2014/main" id="{D71AA41A-AFFE-08E1-03ED-3A2B85CEF9F5}"/>
              </a:ext>
            </a:extLst>
          </p:cNvPr>
          <p:cNvPicPr>
            <a:picLocks noChangeAspect="1"/>
          </p:cNvPicPr>
          <p:nvPr/>
        </p:nvPicPr>
        <p:blipFill>
          <a:blip r:embed="rId2"/>
          <a:stretch>
            <a:fillRect/>
          </a:stretch>
        </p:blipFill>
        <p:spPr>
          <a:xfrm>
            <a:off x="151673" y="1466754"/>
            <a:ext cx="2160000" cy="2160000"/>
          </a:xfrm>
          <a:prstGeom prst="rect">
            <a:avLst/>
          </a:prstGeom>
        </p:spPr>
      </p:pic>
      <p:pic>
        <p:nvPicPr>
          <p:cNvPr id="8" name="Immagine 7">
            <a:extLst>
              <a:ext uri="{FF2B5EF4-FFF2-40B4-BE49-F238E27FC236}">
                <a16:creationId xmlns:a16="http://schemas.microsoft.com/office/drawing/2014/main" id="{6FEA77E1-8407-2902-8CA1-C2253A66872C}"/>
              </a:ext>
            </a:extLst>
          </p:cNvPr>
          <p:cNvPicPr>
            <a:picLocks noChangeAspect="1"/>
          </p:cNvPicPr>
          <p:nvPr/>
        </p:nvPicPr>
        <p:blipFill>
          <a:blip r:embed="rId3"/>
          <a:stretch>
            <a:fillRect/>
          </a:stretch>
        </p:blipFill>
        <p:spPr>
          <a:xfrm>
            <a:off x="1962224" y="3761638"/>
            <a:ext cx="2241108" cy="1764000"/>
          </a:xfrm>
          <a:prstGeom prst="rect">
            <a:avLst/>
          </a:prstGeom>
        </p:spPr>
      </p:pic>
      <p:pic>
        <p:nvPicPr>
          <p:cNvPr id="9" name="Immagine 8">
            <a:extLst>
              <a:ext uri="{FF2B5EF4-FFF2-40B4-BE49-F238E27FC236}">
                <a16:creationId xmlns:a16="http://schemas.microsoft.com/office/drawing/2014/main" id="{FA60B908-B19F-5538-FDD4-5B165111761D}"/>
              </a:ext>
            </a:extLst>
          </p:cNvPr>
          <p:cNvPicPr>
            <a:picLocks noChangeAspect="1"/>
          </p:cNvPicPr>
          <p:nvPr/>
        </p:nvPicPr>
        <p:blipFill>
          <a:blip r:embed="rId4"/>
          <a:stretch>
            <a:fillRect/>
          </a:stretch>
        </p:blipFill>
        <p:spPr>
          <a:xfrm>
            <a:off x="4297483" y="1412754"/>
            <a:ext cx="1984500" cy="2268000"/>
          </a:xfrm>
          <a:prstGeom prst="rect">
            <a:avLst/>
          </a:prstGeom>
        </p:spPr>
      </p:pic>
      <p:pic>
        <p:nvPicPr>
          <p:cNvPr id="10" name="Immagine 9">
            <a:extLst>
              <a:ext uri="{FF2B5EF4-FFF2-40B4-BE49-F238E27FC236}">
                <a16:creationId xmlns:a16="http://schemas.microsoft.com/office/drawing/2014/main" id="{3B9512C6-5518-DAF9-DEBE-13FFFDBCB40A}"/>
              </a:ext>
            </a:extLst>
          </p:cNvPr>
          <p:cNvPicPr>
            <a:picLocks noChangeAspect="1"/>
          </p:cNvPicPr>
          <p:nvPr/>
        </p:nvPicPr>
        <p:blipFill>
          <a:blip r:embed="rId5"/>
          <a:stretch>
            <a:fillRect/>
          </a:stretch>
        </p:blipFill>
        <p:spPr>
          <a:xfrm>
            <a:off x="8321720" y="1466754"/>
            <a:ext cx="1553472" cy="2232000"/>
          </a:xfrm>
          <a:prstGeom prst="rect">
            <a:avLst/>
          </a:prstGeom>
        </p:spPr>
      </p:pic>
      <p:pic>
        <p:nvPicPr>
          <p:cNvPr id="11" name="Immagine 10">
            <a:extLst>
              <a:ext uri="{FF2B5EF4-FFF2-40B4-BE49-F238E27FC236}">
                <a16:creationId xmlns:a16="http://schemas.microsoft.com/office/drawing/2014/main" id="{A515EE35-EB21-3001-5111-4660B2F81743}"/>
              </a:ext>
            </a:extLst>
          </p:cNvPr>
          <p:cNvPicPr>
            <a:picLocks noChangeAspect="1"/>
          </p:cNvPicPr>
          <p:nvPr/>
        </p:nvPicPr>
        <p:blipFill>
          <a:blip r:embed="rId6"/>
          <a:stretch>
            <a:fillRect/>
          </a:stretch>
        </p:blipFill>
        <p:spPr>
          <a:xfrm>
            <a:off x="9903961" y="3527638"/>
            <a:ext cx="1889933" cy="2196000"/>
          </a:xfrm>
          <a:prstGeom prst="rect">
            <a:avLst/>
          </a:prstGeom>
        </p:spPr>
      </p:pic>
      <p:pic>
        <p:nvPicPr>
          <p:cNvPr id="3" name="Immagine 2">
            <a:extLst>
              <a:ext uri="{FF2B5EF4-FFF2-40B4-BE49-F238E27FC236}">
                <a16:creationId xmlns:a16="http://schemas.microsoft.com/office/drawing/2014/main" id="{32E81B10-9270-C456-5C5D-F0AC1D17A992}"/>
              </a:ext>
            </a:extLst>
          </p:cNvPr>
          <p:cNvPicPr>
            <a:picLocks noChangeAspect="1"/>
          </p:cNvPicPr>
          <p:nvPr/>
        </p:nvPicPr>
        <p:blipFill>
          <a:blip r:embed="rId7"/>
          <a:stretch>
            <a:fillRect/>
          </a:stretch>
        </p:blipFill>
        <p:spPr>
          <a:xfrm>
            <a:off x="5843765" y="3824522"/>
            <a:ext cx="2477955" cy="1764000"/>
          </a:xfrm>
          <a:prstGeom prst="rect">
            <a:avLst/>
          </a:prstGeom>
        </p:spPr>
      </p:pic>
    </p:spTree>
    <p:extLst>
      <p:ext uri="{BB962C8B-B14F-4D97-AF65-F5344CB8AC3E}">
        <p14:creationId xmlns:p14="http://schemas.microsoft.com/office/powerpoint/2010/main" val="2697137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F1FFDE-3D7D-FA3E-4F0B-3EE2DF8655CC}"/>
              </a:ext>
            </a:extLst>
          </p:cNvPr>
          <p:cNvSpPr>
            <a:spLocks noGrp="1"/>
          </p:cNvSpPr>
          <p:nvPr>
            <p:ph type="title"/>
          </p:nvPr>
        </p:nvSpPr>
        <p:spPr>
          <a:xfrm>
            <a:off x="838199" y="103868"/>
            <a:ext cx="10694437" cy="1325563"/>
          </a:xfrm>
        </p:spPr>
        <p:txBody>
          <a:bodyPr/>
          <a:lstStyle/>
          <a:p>
            <a:pPr algn="ctr"/>
            <a:r>
              <a:rPr lang="it-IT" dirty="0">
                <a:latin typeface="Times New Roman" panose="02020603050405020304" pitchFamily="18" charset="0"/>
                <a:cs typeface="Times New Roman" panose="02020603050405020304" pitchFamily="18" charset="0"/>
              </a:rPr>
              <a:t>Una scrittrice molto (troppo?)  prolifica. </a:t>
            </a:r>
          </a:p>
        </p:txBody>
      </p:sp>
      <p:pic>
        <p:nvPicPr>
          <p:cNvPr id="4" name="Segnaposto contenuto 3">
            <a:extLst>
              <a:ext uri="{FF2B5EF4-FFF2-40B4-BE49-F238E27FC236}">
                <a16:creationId xmlns:a16="http://schemas.microsoft.com/office/drawing/2014/main" id="{98516166-2EF2-E551-7BF0-48A6B4CA35E9}"/>
              </a:ext>
            </a:extLst>
          </p:cNvPr>
          <p:cNvPicPr>
            <a:picLocks noGrp="1" noChangeAspect="1"/>
          </p:cNvPicPr>
          <p:nvPr>
            <p:ph idx="1"/>
          </p:nvPr>
        </p:nvPicPr>
        <p:blipFill>
          <a:blip r:embed="rId2"/>
          <a:stretch>
            <a:fillRect/>
          </a:stretch>
        </p:blipFill>
        <p:spPr>
          <a:xfrm>
            <a:off x="1039016" y="1476605"/>
            <a:ext cx="1556100" cy="2340000"/>
          </a:xfrm>
          <a:prstGeom prst="rect">
            <a:avLst/>
          </a:prstGeom>
        </p:spPr>
      </p:pic>
      <p:pic>
        <p:nvPicPr>
          <p:cNvPr id="5" name="Immagine 4">
            <a:extLst>
              <a:ext uri="{FF2B5EF4-FFF2-40B4-BE49-F238E27FC236}">
                <a16:creationId xmlns:a16="http://schemas.microsoft.com/office/drawing/2014/main" id="{5700A99B-DEB8-350A-16F1-2F08593FD9DE}"/>
              </a:ext>
            </a:extLst>
          </p:cNvPr>
          <p:cNvPicPr>
            <a:picLocks noChangeAspect="1"/>
          </p:cNvPicPr>
          <p:nvPr/>
        </p:nvPicPr>
        <p:blipFill>
          <a:blip r:embed="rId3"/>
          <a:stretch>
            <a:fillRect/>
          </a:stretch>
        </p:blipFill>
        <p:spPr>
          <a:xfrm>
            <a:off x="3254944" y="1379779"/>
            <a:ext cx="1603708" cy="2376000"/>
          </a:xfrm>
          <a:prstGeom prst="rect">
            <a:avLst/>
          </a:prstGeom>
        </p:spPr>
      </p:pic>
      <p:pic>
        <p:nvPicPr>
          <p:cNvPr id="6" name="Immagine 5">
            <a:extLst>
              <a:ext uri="{FF2B5EF4-FFF2-40B4-BE49-F238E27FC236}">
                <a16:creationId xmlns:a16="http://schemas.microsoft.com/office/drawing/2014/main" id="{75F5166F-A755-3869-24EC-FAC61F10329B}"/>
              </a:ext>
            </a:extLst>
          </p:cNvPr>
          <p:cNvPicPr>
            <a:picLocks noChangeAspect="1"/>
          </p:cNvPicPr>
          <p:nvPr/>
        </p:nvPicPr>
        <p:blipFill>
          <a:blip r:embed="rId4"/>
          <a:stretch>
            <a:fillRect/>
          </a:stretch>
        </p:blipFill>
        <p:spPr>
          <a:xfrm>
            <a:off x="7735696" y="1271779"/>
            <a:ext cx="1537424" cy="2484000"/>
          </a:xfrm>
          <a:prstGeom prst="rect">
            <a:avLst/>
          </a:prstGeom>
        </p:spPr>
      </p:pic>
      <p:pic>
        <p:nvPicPr>
          <p:cNvPr id="7" name="Immagine 6">
            <a:extLst>
              <a:ext uri="{FF2B5EF4-FFF2-40B4-BE49-F238E27FC236}">
                <a16:creationId xmlns:a16="http://schemas.microsoft.com/office/drawing/2014/main" id="{49030014-AAEE-B246-DA19-E78974F83AC6}"/>
              </a:ext>
            </a:extLst>
          </p:cNvPr>
          <p:cNvPicPr>
            <a:picLocks noChangeAspect="1"/>
          </p:cNvPicPr>
          <p:nvPr/>
        </p:nvPicPr>
        <p:blipFill>
          <a:blip r:embed="rId5"/>
          <a:stretch>
            <a:fillRect/>
          </a:stretch>
        </p:blipFill>
        <p:spPr>
          <a:xfrm>
            <a:off x="10009032" y="1235779"/>
            <a:ext cx="1798785" cy="2520000"/>
          </a:xfrm>
          <a:prstGeom prst="rect">
            <a:avLst/>
          </a:prstGeom>
        </p:spPr>
      </p:pic>
      <p:pic>
        <p:nvPicPr>
          <p:cNvPr id="9" name="Immagine 8">
            <a:extLst>
              <a:ext uri="{FF2B5EF4-FFF2-40B4-BE49-F238E27FC236}">
                <a16:creationId xmlns:a16="http://schemas.microsoft.com/office/drawing/2014/main" id="{B578964F-5D21-70C8-B225-07CD035B1517}"/>
              </a:ext>
            </a:extLst>
          </p:cNvPr>
          <p:cNvPicPr>
            <a:picLocks noChangeAspect="1"/>
          </p:cNvPicPr>
          <p:nvPr/>
        </p:nvPicPr>
        <p:blipFill>
          <a:blip r:embed="rId6"/>
          <a:stretch>
            <a:fillRect/>
          </a:stretch>
        </p:blipFill>
        <p:spPr>
          <a:xfrm>
            <a:off x="5236993" y="1440605"/>
            <a:ext cx="1718013" cy="2376000"/>
          </a:xfrm>
          <a:prstGeom prst="rect">
            <a:avLst/>
          </a:prstGeom>
        </p:spPr>
      </p:pic>
      <p:pic>
        <p:nvPicPr>
          <p:cNvPr id="13" name="Immagine 12">
            <a:extLst>
              <a:ext uri="{FF2B5EF4-FFF2-40B4-BE49-F238E27FC236}">
                <a16:creationId xmlns:a16="http://schemas.microsoft.com/office/drawing/2014/main" id="{E9C14F0B-41BA-E776-D99E-00FF91CA1222}"/>
              </a:ext>
            </a:extLst>
          </p:cNvPr>
          <p:cNvPicPr>
            <a:picLocks noChangeAspect="1"/>
          </p:cNvPicPr>
          <p:nvPr/>
        </p:nvPicPr>
        <p:blipFill>
          <a:blip r:embed="rId7"/>
          <a:stretch>
            <a:fillRect/>
          </a:stretch>
        </p:blipFill>
        <p:spPr>
          <a:xfrm>
            <a:off x="3656835" y="4105827"/>
            <a:ext cx="1358389" cy="2232000"/>
          </a:xfrm>
          <a:prstGeom prst="rect">
            <a:avLst/>
          </a:prstGeom>
        </p:spPr>
      </p:pic>
      <p:pic>
        <p:nvPicPr>
          <p:cNvPr id="14" name="Immagine 13">
            <a:extLst>
              <a:ext uri="{FF2B5EF4-FFF2-40B4-BE49-F238E27FC236}">
                <a16:creationId xmlns:a16="http://schemas.microsoft.com/office/drawing/2014/main" id="{F67E0E12-9DC0-DC20-42BA-AFF980338A66}"/>
              </a:ext>
            </a:extLst>
          </p:cNvPr>
          <p:cNvPicPr>
            <a:picLocks noChangeAspect="1"/>
          </p:cNvPicPr>
          <p:nvPr/>
        </p:nvPicPr>
        <p:blipFill>
          <a:blip r:embed="rId8"/>
          <a:stretch>
            <a:fillRect/>
          </a:stretch>
        </p:blipFill>
        <p:spPr>
          <a:xfrm>
            <a:off x="7043059" y="4087827"/>
            <a:ext cx="1385274" cy="2304000"/>
          </a:xfrm>
          <a:prstGeom prst="rect">
            <a:avLst/>
          </a:prstGeom>
        </p:spPr>
      </p:pic>
      <p:pic>
        <p:nvPicPr>
          <p:cNvPr id="15" name="Immagine 14">
            <a:extLst>
              <a:ext uri="{FF2B5EF4-FFF2-40B4-BE49-F238E27FC236}">
                <a16:creationId xmlns:a16="http://schemas.microsoft.com/office/drawing/2014/main" id="{8E83120D-064F-475F-2CA3-BD01B4312232}"/>
              </a:ext>
            </a:extLst>
          </p:cNvPr>
          <p:cNvPicPr>
            <a:picLocks noChangeAspect="1"/>
          </p:cNvPicPr>
          <p:nvPr/>
        </p:nvPicPr>
        <p:blipFill>
          <a:blip r:embed="rId9"/>
          <a:stretch>
            <a:fillRect/>
          </a:stretch>
        </p:blipFill>
        <p:spPr>
          <a:xfrm>
            <a:off x="5395999" y="4105827"/>
            <a:ext cx="1399999" cy="2268000"/>
          </a:xfrm>
          <a:prstGeom prst="rect">
            <a:avLst/>
          </a:prstGeom>
        </p:spPr>
      </p:pic>
      <p:pic>
        <p:nvPicPr>
          <p:cNvPr id="16" name="Immagine 15">
            <a:extLst>
              <a:ext uri="{FF2B5EF4-FFF2-40B4-BE49-F238E27FC236}">
                <a16:creationId xmlns:a16="http://schemas.microsoft.com/office/drawing/2014/main" id="{3AE5C751-F916-AE6D-E518-F2A5EA13EFD9}"/>
              </a:ext>
            </a:extLst>
          </p:cNvPr>
          <p:cNvPicPr>
            <a:picLocks noChangeAspect="1"/>
          </p:cNvPicPr>
          <p:nvPr/>
        </p:nvPicPr>
        <p:blipFill>
          <a:blip r:embed="rId10"/>
          <a:stretch>
            <a:fillRect/>
          </a:stretch>
        </p:blipFill>
        <p:spPr>
          <a:xfrm>
            <a:off x="690559" y="4009191"/>
            <a:ext cx="1728000" cy="2425272"/>
          </a:xfrm>
          <a:prstGeom prst="rect">
            <a:avLst/>
          </a:prstGeom>
        </p:spPr>
      </p:pic>
      <p:pic>
        <p:nvPicPr>
          <p:cNvPr id="3" name="Immagine 2">
            <a:extLst>
              <a:ext uri="{FF2B5EF4-FFF2-40B4-BE49-F238E27FC236}">
                <a16:creationId xmlns:a16="http://schemas.microsoft.com/office/drawing/2014/main" id="{D8795FA4-9C10-8857-84E6-19B624382C64}"/>
              </a:ext>
            </a:extLst>
          </p:cNvPr>
          <p:cNvPicPr>
            <a:picLocks noChangeAspect="1"/>
          </p:cNvPicPr>
          <p:nvPr/>
        </p:nvPicPr>
        <p:blipFill>
          <a:blip r:embed="rId11"/>
          <a:stretch>
            <a:fillRect/>
          </a:stretch>
        </p:blipFill>
        <p:spPr>
          <a:xfrm>
            <a:off x="9908498" y="4178609"/>
            <a:ext cx="1512000" cy="2268000"/>
          </a:xfrm>
          <a:prstGeom prst="rect">
            <a:avLst/>
          </a:prstGeom>
        </p:spPr>
      </p:pic>
    </p:spTree>
    <p:extLst>
      <p:ext uri="{BB962C8B-B14F-4D97-AF65-F5344CB8AC3E}">
        <p14:creationId xmlns:p14="http://schemas.microsoft.com/office/powerpoint/2010/main" val="1184299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745AA0-8EDA-C5BA-70C9-5B12FB314A61}"/>
              </a:ext>
            </a:extLst>
          </p:cNvPr>
          <p:cNvSpPr>
            <a:spLocks noGrp="1"/>
          </p:cNvSpPr>
          <p:nvPr>
            <p:ph type="title"/>
          </p:nvPr>
        </p:nvSpPr>
        <p:spPr>
          <a:xfrm>
            <a:off x="838200" y="-139959"/>
            <a:ext cx="10515600" cy="1325563"/>
          </a:xfrm>
        </p:spPr>
        <p:txBody>
          <a:bodyPr/>
          <a:lstStyle/>
          <a:p>
            <a:pPr algn="ctr"/>
            <a:r>
              <a:rPr lang="it-IT" dirty="0">
                <a:latin typeface="Times New Roman" panose="02020603050405020304" pitchFamily="18" charset="0"/>
                <a:cs typeface="Times New Roman" panose="02020603050405020304" pitchFamily="18" charset="0"/>
              </a:rPr>
              <a:t>La trilogia del postumano (2013- 2022)</a:t>
            </a:r>
          </a:p>
        </p:txBody>
      </p:sp>
      <p:sp>
        <p:nvSpPr>
          <p:cNvPr id="4" name="Segnaposto contenuto 3">
            <a:extLst>
              <a:ext uri="{FF2B5EF4-FFF2-40B4-BE49-F238E27FC236}">
                <a16:creationId xmlns:a16="http://schemas.microsoft.com/office/drawing/2014/main" id="{85DA51EE-D49A-CFF8-C64C-4846CE10A691}"/>
              </a:ext>
            </a:extLst>
          </p:cNvPr>
          <p:cNvSpPr>
            <a:spLocks noGrp="1"/>
          </p:cNvSpPr>
          <p:nvPr>
            <p:ph sz="half" idx="1"/>
          </p:nvPr>
        </p:nvSpPr>
        <p:spPr>
          <a:xfrm>
            <a:off x="660919" y="1374629"/>
            <a:ext cx="5181600" cy="4351338"/>
          </a:xfrm>
        </p:spPr>
        <p:txBody>
          <a:bodyPr>
            <a:normAutofit lnSpcReduction="10000"/>
          </a:bodyPr>
          <a:lstStyle/>
          <a:p>
            <a:pPr marL="0" indent="0">
              <a:buNone/>
            </a:pPr>
            <a:r>
              <a:rPr lang="it-IT" dirty="0">
                <a:latin typeface="Times New Roman" panose="02020603050405020304" pitchFamily="18" charset="0"/>
                <a:cs typeface="Times New Roman" panose="02020603050405020304" pitchFamily="18" charset="0"/>
              </a:rPr>
              <a:t>1. </a:t>
            </a:r>
            <a:r>
              <a:rPr lang="it-IT" i="1" dirty="0">
                <a:latin typeface="Times New Roman" panose="02020603050405020304" pitchFamily="18" charset="0"/>
                <a:cs typeface="Times New Roman" panose="02020603050405020304" pitchFamily="18" charset="0"/>
              </a:rPr>
              <a:t>The </a:t>
            </a:r>
            <a:r>
              <a:rPr lang="it-IT" i="1" dirty="0" err="1">
                <a:latin typeface="Times New Roman" panose="02020603050405020304" pitchFamily="18" charset="0"/>
                <a:cs typeface="Times New Roman" panose="02020603050405020304" pitchFamily="18" charset="0"/>
              </a:rPr>
              <a:t>Posthuman</a:t>
            </a:r>
            <a:r>
              <a:rPr lang="it-IT" i="1" dirty="0">
                <a:latin typeface="Times New Roman" panose="02020603050405020304" pitchFamily="18" charset="0"/>
                <a:cs typeface="Times New Roman" panose="02020603050405020304" pitchFamily="18" charset="0"/>
              </a:rPr>
              <a: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Polity</a:t>
            </a:r>
            <a:r>
              <a:rPr lang="it-IT" dirty="0">
                <a:latin typeface="Times New Roman" panose="02020603050405020304" pitchFamily="18" charset="0"/>
                <a:cs typeface="Times New Roman" panose="02020603050405020304" pitchFamily="18" charset="0"/>
              </a:rPr>
              <a:t> Press, Cambridge 2013</a:t>
            </a:r>
          </a:p>
          <a:p>
            <a:pPr marL="0" indent="0">
              <a:buNone/>
            </a:pPr>
            <a:r>
              <a:rPr lang="it-IT" dirty="0">
                <a:latin typeface="Times New Roman" panose="02020603050405020304" pitchFamily="18" charset="0"/>
                <a:cs typeface="Times New Roman" panose="02020603050405020304" pitchFamily="18" charset="0"/>
              </a:rPr>
              <a:t>2.</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Posthuman</a:t>
            </a:r>
            <a:r>
              <a:rPr lang="it-IT" i="1" dirty="0">
                <a:latin typeface="Times New Roman" panose="02020603050405020304" pitchFamily="18" charset="0"/>
                <a:cs typeface="Times New Roman" panose="02020603050405020304" pitchFamily="18" charset="0"/>
              </a:rPr>
              <a:t> Knowledge,</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Polity</a:t>
            </a:r>
            <a:r>
              <a:rPr lang="it-IT" dirty="0">
                <a:latin typeface="Times New Roman" panose="02020603050405020304" pitchFamily="18" charset="0"/>
                <a:cs typeface="Times New Roman" panose="02020603050405020304" pitchFamily="18" charset="0"/>
              </a:rPr>
              <a:t> Press, Cambridge 2017</a:t>
            </a:r>
          </a:p>
          <a:p>
            <a:pPr marL="0" indent="0">
              <a:buNone/>
            </a:pPr>
            <a:r>
              <a:rPr lang="en-US" dirty="0">
                <a:latin typeface="Times New Roman" panose="02020603050405020304" pitchFamily="18" charset="0"/>
                <a:cs typeface="Times New Roman" panose="02020603050405020304" pitchFamily="18" charset="0"/>
              </a:rPr>
              <a:t>3.</a:t>
            </a:r>
            <a:r>
              <a:rPr lang="en-US" i="1" dirty="0">
                <a:latin typeface="Times New Roman" panose="02020603050405020304" pitchFamily="18" charset="0"/>
                <a:cs typeface="Times New Roman" panose="02020603050405020304" pitchFamily="18" charset="0"/>
              </a:rPr>
              <a:t> Posthuman Feminism,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Polity</a:t>
            </a:r>
            <a:r>
              <a:rPr lang="it-IT" dirty="0">
                <a:latin typeface="Times New Roman" panose="02020603050405020304" pitchFamily="18" charset="0"/>
                <a:cs typeface="Times New Roman" panose="02020603050405020304" pitchFamily="18" charset="0"/>
              </a:rPr>
              <a:t> Press, Cambridge 2022</a:t>
            </a:r>
          </a:p>
          <a:p>
            <a:endParaRPr lang="it-IT" dirty="0"/>
          </a:p>
          <a:p>
            <a:endParaRPr lang="it-IT" dirty="0"/>
          </a:p>
        </p:txBody>
      </p:sp>
      <p:sp>
        <p:nvSpPr>
          <p:cNvPr id="5" name="Segnaposto contenuto 4">
            <a:extLst>
              <a:ext uri="{FF2B5EF4-FFF2-40B4-BE49-F238E27FC236}">
                <a16:creationId xmlns:a16="http://schemas.microsoft.com/office/drawing/2014/main" id="{5F27D9C6-8FFD-4033-211B-439FEC83B313}"/>
              </a:ext>
            </a:extLst>
          </p:cNvPr>
          <p:cNvSpPr>
            <a:spLocks noGrp="1"/>
          </p:cNvSpPr>
          <p:nvPr>
            <p:ph sz="half" idx="2"/>
          </p:nvPr>
        </p:nvSpPr>
        <p:spPr>
          <a:xfrm>
            <a:off x="6657722" y="840955"/>
            <a:ext cx="5181600" cy="5895288"/>
          </a:xfrm>
        </p:spPr>
        <p:txBody>
          <a:bodyPr>
            <a:normAutofit lnSpcReduction="10000"/>
          </a:bodyPr>
          <a:lstStyle/>
          <a:p>
            <a:pPr marL="0" indent="0">
              <a:buNone/>
            </a:pPr>
            <a:endParaRPr lang="it-IT" b="1" dirty="0">
              <a:latin typeface="Times New Roman" panose="02020603050405020304" pitchFamily="18" charset="0"/>
              <a:cs typeface="Times New Roman" panose="02020603050405020304" pitchFamily="18" charset="0"/>
            </a:endParaRPr>
          </a:p>
          <a:p>
            <a:pPr marL="0" indent="0">
              <a:buNone/>
            </a:pPr>
            <a:r>
              <a:rPr lang="it-IT" b="1" dirty="0">
                <a:latin typeface="Times New Roman" panose="02020603050405020304" pitchFamily="18" charset="0"/>
                <a:cs typeface="Times New Roman" panose="02020603050405020304" pitchFamily="18" charset="0"/>
              </a:rPr>
              <a:t>In italiano</a:t>
            </a:r>
            <a:r>
              <a:rPr lang="it-IT" dirty="0">
                <a:latin typeface="Times New Roman" panose="02020603050405020304" pitchFamily="18" charset="0"/>
                <a:cs typeface="Times New Roman" panose="02020603050405020304" pitchFamily="18" charset="0"/>
              </a:rPr>
              <a:t>: </a:t>
            </a:r>
          </a:p>
          <a:p>
            <a:pPr marL="0" indent="0">
              <a:buNone/>
            </a:pPr>
            <a:r>
              <a:rPr lang="it-IT" sz="2400" dirty="0">
                <a:latin typeface="Times New Roman" panose="02020603050405020304" pitchFamily="18" charset="0"/>
                <a:cs typeface="Times New Roman" panose="02020603050405020304" pitchFamily="18" charset="0"/>
              </a:rPr>
              <a:t>1. </a:t>
            </a:r>
            <a:r>
              <a:rPr lang="it-IT" sz="2400" i="1" dirty="0">
                <a:latin typeface="Times New Roman" panose="02020603050405020304" pitchFamily="18" charset="0"/>
                <a:cs typeface="Times New Roman" panose="02020603050405020304" pitchFamily="18" charset="0"/>
              </a:rPr>
              <a:t>Il postumano. La vita oltre l'individuo, oltre la specie, oltre la morte, </a:t>
            </a:r>
            <a:r>
              <a:rPr lang="it-IT" sz="2400" dirty="0">
                <a:latin typeface="Times New Roman" panose="02020603050405020304" pitchFamily="18" charset="0"/>
                <a:cs typeface="Times New Roman" panose="02020603050405020304" pitchFamily="18" charset="0"/>
              </a:rPr>
              <a:t>trad.it. A. Balzano, DeriveApprodi, Bologna 2020</a:t>
            </a:r>
          </a:p>
          <a:p>
            <a:pPr marL="0" indent="0">
              <a:buNone/>
            </a:pPr>
            <a:endParaRPr lang="it-IT" sz="2400" dirty="0">
              <a:latin typeface="Times New Roman" panose="02020603050405020304" pitchFamily="18" charset="0"/>
              <a:cs typeface="Times New Roman" panose="02020603050405020304" pitchFamily="18" charset="0"/>
            </a:endParaRPr>
          </a:p>
          <a:p>
            <a:pPr marL="0" indent="0">
              <a:buNone/>
            </a:pPr>
            <a:r>
              <a:rPr lang="it-IT" sz="2400" dirty="0">
                <a:latin typeface="Times New Roman" panose="02020603050405020304" pitchFamily="18" charset="0"/>
                <a:cs typeface="Times New Roman" panose="02020603050405020304" pitchFamily="18" charset="0"/>
              </a:rPr>
              <a:t>2. </a:t>
            </a:r>
            <a:r>
              <a:rPr lang="it-IT" sz="2400" i="1" dirty="0">
                <a:latin typeface="Times New Roman" panose="02020603050405020304" pitchFamily="18" charset="0"/>
                <a:cs typeface="Times New Roman" panose="02020603050405020304" pitchFamily="18" charset="0"/>
              </a:rPr>
              <a:t>Il postumano. Saperi e soggettività., </a:t>
            </a:r>
            <a:r>
              <a:rPr lang="it-IT" sz="2400" dirty="0">
                <a:latin typeface="Times New Roman" panose="02020603050405020304" pitchFamily="18" charset="0"/>
                <a:cs typeface="Times New Roman" panose="02020603050405020304" pitchFamily="18" charset="0"/>
              </a:rPr>
              <a:t>DeriveApprodi, Bologna 2022.</a:t>
            </a:r>
          </a:p>
          <a:p>
            <a:pPr marL="0" indent="0">
              <a:buNone/>
            </a:pPr>
            <a:endParaRPr lang="it-IT" sz="2400" dirty="0">
              <a:latin typeface="Times New Roman" panose="02020603050405020304" pitchFamily="18" charset="0"/>
              <a:cs typeface="Times New Roman" panose="02020603050405020304" pitchFamily="18" charset="0"/>
            </a:endParaRPr>
          </a:p>
          <a:p>
            <a:pPr marL="0" indent="0">
              <a:buNone/>
            </a:pPr>
            <a:r>
              <a:rPr lang="it-IT" sz="2400" dirty="0">
                <a:latin typeface="Times New Roman" panose="02020603050405020304" pitchFamily="18" charset="0"/>
                <a:cs typeface="Times New Roman" panose="02020603050405020304" pitchFamily="18" charset="0"/>
              </a:rPr>
              <a:t>3. </a:t>
            </a:r>
            <a:r>
              <a:rPr lang="it-IT" sz="2400" i="1" dirty="0">
                <a:latin typeface="Times New Roman" panose="02020603050405020304" pitchFamily="18" charset="0"/>
                <a:cs typeface="Times New Roman" panose="02020603050405020304" pitchFamily="18" charset="0"/>
              </a:rPr>
              <a:t>Il postumano. Femminismo</a:t>
            </a:r>
            <a:r>
              <a:rPr lang="it-IT" sz="2400" dirty="0">
                <a:latin typeface="Times New Roman" panose="02020603050405020304" pitchFamily="18" charset="0"/>
                <a:cs typeface="Times New Roman" panose="02020603050405020304" pitchFamily="18" charset="0"/>
              </a:rPr>
              <a:t>, DeriveApprodi, Bologna 2023.</a:t>
            </a:r>
          </a:p>
          <a:p>
            <a:pPr marL="0" indent="0">
              <a:buNone/>
            </a:pPr>
            <a:endParaRPr lang="it-IT" dirty="0">
              <a:solidFill>
                <a:srgbClr val="FF0000"/>
              </a:solidFill>
              <a:latin typeface="Times New Roman" panose="02020603050405020304" pitchFamily="18" charset="0"/>
              <a:cs typeface="Times New Roman" panose="02020603050405020304" pitchFamily="18" charset="0"/>
            </a:endParaRPr>
          </a:p>
          <a:p>
            <a:pPr marL="0" indent="0">
              <a:buNone/>
            </a:pPr>
            <a:r>
              <a:rPr lang="it-IT" dirty="0">
                <a:solidFill>
                  <a:srgbClr val="FF0000"/>
                </a:solidFill>
                <a:latin typeface="Times New Roman" panose="02020603050405020304" pitchFamily="18" charset="0"/>
                <a:cs typeface="Times New Roman" panose="02020603050405020304" pitchFamily="18" charset="0"/>
              </a:rPr>
              <a:t>Sigle</a:t>
            </a:r>
            <a:r>
              <a:rPr lang="it-IT" dirty="0">
                <a:latin typeface="Times New Roman" panose="02020603050405020304" pitchFamily="18" charset="0"/>
                <a:cs typeface="Times New Roman" panose="02020603050405020304" pitchFamily="18" charset="0"/>
              </a:rPr>
              <a:t>: PU I, PU II, PU III</a:t>
            </a:r>
          </a:p>
          <a:p>
            <a:pPr marL="0" indent="0">
              <a:buNone/>
            </a:pPr>
            <a:endParaRPr lang="it-IT" dirty="0">
              <a:latin typeface="Times New Roman" panose="02020603050405020304" pitchFamily="18" charset="0"/>
              <a:cs typeface="Times New Roman" panose="02020603050405020304" pitchFamily="18" charset="0"/>
            </a:endParaRPr>
          </a:p>
        </p:txBody>
      </p:sp>
      <p:pic>
        <p:nvPicPr>
          <p:cNvPr id="8" name="Immagine 7">
            <a:extLst>
              <a:ext uri="{FF2B5EF4-FFF2-40B4-BE49-F238E27FC236}">
                <a16:creationId xmlns:a16="http://schemas.microsoft.com/office/drawing/2014/main" id="{5C34F329-78B2-8066-412C-4D7BFDA4EBE9}"/>
              </a:ext>
            </a:extLst>
          </p:cNvPr>
          <p:cNvPicPr>
            <a:picLocks noChangeAspect="1"/>
          </p:cNvPicPr>
          <p:nvPr/>
        </p:nvPicPr>
        <p:blipFill>
          <a:blip r:embed="rId2"/>
          <a:stretch>
            <a:fillRect/>
          </a:stretch>
        </p:blipFill>
        <p:spPr>
          <a:xfrm>
            <a:off x="275254" y="4029384"/>
            <a:ext cx="1688738" cy="2706859"/>
          </a:xfrm>
          <a:prstGeom prst="rect">
            <a:avLst/>
          </a:prstGeom>
        </p:spPr>
      </p:pic>
      <p:pic>
        <p:nvPicPr>
          <p:cNvPr id="9" name="Immagine 8">
            <a:extLst>
              <a:ext uri="{FF2B5EF4-FFF2-40B4-BE49-F238E27FC236}">
                <a16:creationId xmlns:a16="http://schemas.microsoft.com/office/drawing/2014/main" id="{11D12936-0372-CB5A-4858-90D2A48BC8D7}"/>
              </a:ext>
            </a:extLst>
          </p:cNvPr>
          <p:cNvPicPr>
            <a:picLocks noChangeAspect="1"/>
          </p:cNvPicPr>
          <p:nvPr/>
        </p:nvPicPr>
        <p:blipFill>
          <a:blip r:embed="rId3"/>
          <a:stretch>
            <a:fillRect/>
          </a:stretch>
        </p:blipFill>
        <p:spPr>
          <a:xfrm>
            <a:off x="2191375" y="4068425"/>
            <a:ext cx="1707028" cy="2676376"/>
          </a:xfrm>
          <a:prstGeom prst="rect">
            <a:avLst/>
          </a:prstGeom>
        </p:spPr>
      </p:pic>
      <p:pic>
        <p:nvPicPr>
          <p:cNvPr id="10" name="Immagine 9">
            <a:extLst>
              <a:ext uri="{FF2B5EF4-FFF2-40B4-BE49-F238E27FC236}">
                <a16:creationId xmlns:a16="http://schemas.microsoft.com/office/drawing/2014/main" id="{3261FE5C-DAF2-BE38-9672-C3EF5E55091E}"/>
              </a:ext>
            </a:extLst>
          </p:cNvPr>
          <p:cNvPicPr>
            <a:picLocks noChangeAspect="1"/>
          </p:cNvPicPr>
          <p:nvPr/>
        </p:nvPicPr>
        <p:blipFill>
          <a:blip r:embed="rId4"/>
          <a:stretch>
            <a:fillRect/>
          </a:stretch>
        </p:blipFill>
        <p:spPr>
          <a:xfrm>
            <a:off x="4273545" y="4014142"/>
            <a:ext cx="1749704" cy="2737341"/>
          </a:xfrm>
          <a:prstGeom prst="rect">
            <a:avLst/>
          </a:prstGeom>
        </p:spPr>
      </p:pic>
      <p:pic>
        <p:nvPicPr>
          <p:cNvPr id="11" name="Immagine 10">
            <a:extLst>
              <a:ext uri="{FF2B5EF4-FFF2-40B4-BE49-F238E27FC236}">
                <a16:creationId xmlns:a16="http://schemas.microsoft.com/office/drawing/2014/main" id="{9F46F122-A65D-9014-20DE-709A5C14C707}"/>
              </a:ext>
            </a:extLst>
          </p:cNvPr>
          <p:cNvPicPr>
            <a:picLocks noChangeAspect="1"/>
          </p:cNvPicPr>
          <p:nvPr/>
        </p:nvPicPr>
        <p:blipFill>
          <a:blip r:embed="rId5"/>
          <a:stretch>
            <a:fillRect/>
          </a:stretch>
        </p:blipFill>
        <p:spPr>
          <a:xfrm>
            <a:off x="10901202" y="3168142"/>
            <a:ext cx="1125956" cy="1692000"/>
          </a:xfrm>
          <a:prstGeom prst="rect">
            <a:avLst/>
          </a:prstGeom>
        </p:spPr>
      </p:pic>
    </p:spTree>
    <p:extLst>
      <p:ext uri="{BB962C8B-B14F-4D97-AF65-F5344CB8AC3E}">
        <p14:creationId xmlns:p14="http://schemas.microsoft.com/office/powerpoint/2010/main" val="2086994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24782F-8405-D110-A529-0AC495C2008D}"/>
              </a:ext>
            </a:extLst>
          </p:cNvPr>
          <p:cNvSpPr>
            <a:spLocks noGrp="1"/>
          </p:cNvSpPr>
          <p:nvPr>
            <p:ph type="title"/>
          </p:nvPr>
        </p:nvSpPr>
        <p:spPr>
          <a:xfrm>
            <a:off x="838200" y="141191"/>
            <a:ext cx="10515600" cy="1325563"/>
          </a:xfrm>
        </p:spPr>
        <p:txBody>
          <a:bodyPr/>
          <a:lstStyle/>
          <a:p>
            <a:pPr algn="ctr"/>
            <a:r>
              <a:rPr lang="it-IT" dirty="0">
                <a:latin typeface="Times New Roman" panose="02020603050405020304" pitchFamily="18" charset="0"/>
                <a:cs typeface="Times New Roman" panose="02020603050405020304" pitchFamily="18" charset="0"/>
              </a:rPr>
              <a:t>Che cos’è il </a:t>
            </a:r>
            <a:r>
              <a:rPr lang="it-IT" i="1" dirty="0">
                <a:latin typeface="Times New Roman" panose="02020603050405020304" pitchFamily="18" charset="0"/>
                <a:cs typeface="Times New Roman" panose="02020603050405020304" pitchFamily="18" charset="0"/>
              </a:rPr>
              <a:t>postumano</a:t>
            </a:r>
            <a:r>
              <a:rPr lang="it-IT" dirty="0">
                <a:latin typeface="Times New Roman" panose="02020603050405020304" pitchFamily="18" charset="0"/>
                <a:cs typeface="Times New Roman" panose="02020603050405020304" pitchFamily="18" charset="0"/>
              </a:rPr>
              <a:t>? </a:t>
            </a:r>
          </a:p>
        </p:txBody>
      </p:sp>
      <p:sp>
        <p:nvSpPr>
          <p:cNvPr id="3" name="Segnaposto contenuto 2">
            <a:extLst>
              <a:ext uri="{FF2B5EF4-FFF2-40B4-BE49-F238E27FC236}">
                <a16:creationId xmlns:a16="http://schemas.microsoft.com/office/drawing/2014/main" id="{A1219146-D2FB-D703-1810-A6FEA95706D3}"/>
              </a:ext>
            </a:extLst>
          </p:cNvPr>
          <p:cNvSpPr>
            <a:spLocks noGrp="1"/>
          </p:cNvSpPr>
          <p:nvPr>
            <p:ph sz="half" idx="1"/>
          </p:nvPr>
        </p:nvSpPr>
        <p:spPr>
          <a:xfrm>
            <a:off x="614265" y="1713658"/>
            <a:ext cx="6113106" cy="4667250"/>
          </a:xfrm>
        </p:spPr>
        <p:txBody>
          <a:bodyPr>
            <a:normAutofit lnSpcReduction="10000"/>
          </a:bodyPr>
          <a:lstStyle/>
          <a:p>
            <a:pPr marL="0" indent="0" algn="just">
              <a:buNone/>
            </a:pPr>
            <a:r>
              <a:rPr lang="it-IT" sz="2000" dirty="0">
                <a:latin typeface="Times New Roman" panose="02020603050405020304" pitchFamily="18" charset="0"/>
                <a:cs typeface="Times New Roman" panose="02020603050405020304" pitchFamily="18" charset="0"/>
              </a:rPr>
              <a:t>Un’opera ampia, quasi enciclopedica, ricca di digressioni e rimandi a una vasta letteratura (quasi 50 pagine di bibliografia nel terzo volume!). Riflette il carattere molteplice, complesso, contradditorio del </a:t>
            </a:r>
            <a:r>
              <a:rPr lang="it-IT" sz="2000" i="1" dirty="0">
                <a:latin typeface="Times New Roman" panose="02020603050405020304" pitchFamily="18" charset="0"/>
                <a:cs typeface="Times New Roman" panose="02020603050405020304" pitchFamily="18" charset="0"/>
              </a:rPr>
              <a:t>postumano</a:t>
            </a:r>
            <a:r>
              <a:rPr lang="it-IT" sz="2000" dirty="0">
                <a:latin typeface="Times New Roman" panose="02020603050405020304" pitchFamily="18" charset="0"/>
                <a:cs typeface="Times New Roman" panose="02020603050405020304" pitchFamily="18" charset="0"/>
              </a:rPr>
              <a:t> in cui siamo già immersi/e, tra «Quarta Rivoluzione industriale e Sesta Estinzione»?</a:t>
            </a:r>
          </a:p>
          <a:p>
            <a:pPr marL="0" indent="0" algn="just">
              <a:buNone/>
            </a:pPr>
            <a:endParaRPr lang="it-IT" sz="2000" dirty="0">
              <a:latin typeface="Times New Roman" panose="02020603050405020304" pitchFamily="18" charset="0"/>
              <a:cs typeface="Times New Roman" panose="02020603050405020304" pitchFamily="18" charset="0"/>
            </a:endParaRPr>
          </a:p>
          <a:p>
            <a:pPr marL="0" indent="0" algn="just">
              <a:buNone/>
            </a:pPr>
            <a:r>
              <a:rPr lang="it-IT" sz="2000" dirty="0">
                <a:latin typeface="Times New Roman" panose="02020603050405020304" pitchFamily="18" charset="0"/>
                <a:cs typeface="Times New Roman" panose="02020603050405020304" pitchFamily="18" charset="0"/>
              </a:rPr>
              <a:t>Ambiguità/polisemia del termine: descrive il contesto epocale in cui siamo </a:t>
            </a:r>
            <a:r>
              <a:rPr lang="it-IT" sz="2000" i="1" dirty="0">
                <a:latin typeface="Times New Roman" panose="02020603050405020304" pitchFamily="18" charset="0"/>
                <a:cs typeface="Times New Roman" panose="02020603050405020304" pitchFamily="18" charset="0"/>
              </a:rPr>
              <a:t>già</a:t>
            </a:r>
            <a:r>
              <a:rPr lang="it-IT" sz="2000" dirty="0">
                <a:latin typeface="Times New Roman" panose="02020603050405020304" pitchFamily="18" charset="0"/>
                <a:cs typeface="Times New Roman" panose="02020603050405020304" pitchFamily="18" charset="0"/>
              </a:rPr>
              <a:t> siamo collocati e insieme la sfida, ricca di opportunità, che abbiamo </a:t>
            </a:r>
            <a:r>
              <a:rPr lang="it-IT" sz="2000" i="1" dirty="0">
                <a:latin typeface="Times New Roman" panose="02020603050405020304" pitchFamily="18" charset="0"/>
                <a:cs typeface="Times New Roman" panose="02020603050405020304" pitchFamily="18" charset="0"/>
              </a:rPr>
              <a:t>dinanzi</a:t>
            </a:r>
            <a:r>
              <a:rPr lang="it-IT" sz="2000" dirty="0">
                <a:latin typeface="Times New Roman" panose="02020603050405020304" pitchFamily="18" charset="0"/>
                <a:cs typeface="Times New Roman" panose="02020603050405020304" pitchFamily="18" charset="0"/>
              </a:rPr>
              <a:t>, con forti valenze etiche e politiche.   </a:t>
            </a:r>
          </a:p>
          <a:p>
            <a:pPr marL="0" indent="0" algn="just">
              <a:buNone/>
            </a:pPr>
            <a:endParaRPr lang="it-IT" sz="2000" dirty="0">
              <a:latin typeface="Times New Roman" panose="02020603050405020304" pitchFamily="18" charset="0"/>
              <a:cs typeface="Times New Roman" panose="02020603050405020304" pitchFamily="18" charset="0"/>
            </a:endParaRPr>
          </a:p>
          <a:p>
            <a:pPr marL="0" indent="0" algn="just">
              <a:buNone/>
            </a:pPr>
            <a:r>
              <a:rPr lang="it-IT" sz="2000" dirty="0">
                <a:latin typeface="Times New Roman" panose="02020603050405020304" pitchFamily="18" charset="0"/>
                <a:cs typeface="Times New Roman" panose="02020603050405020304" pitchFamily="18" charset="0"/>
              </a:rPr>
              <a:t>Per orientarci nella vasto affresco di </a:t>
            </a:r>
            <a:r>
              <a:rPr lang="it-IT" sz="2000" dirty="0" err="1">
                <a:latin typeface="Times New Roman" panose="02020603050405020304" pitchFamily="18" charset="0"/>
                <a:cs typeface="Times New Roman" panose="02020603050405020304" pitchFamily="18" charset="0"/>
              </a:rPr>
              <a:t>Braidotti</a:t>
            </a:r>
            <a:r>
              <a:rPr lang="it-IT" sz="2000" dirty="0">
                <a:latin typeface="Times New Roman" panose="02020603050405020304" pitchFamily="18" charset="0"/>
                <a:cs typeface="Times New Roman" panose="02020603050405020304" pitchFamily="18" charset="0"/>
              </a:rPr>
              <a:t>, seguiremo il filo rosso di alcuni motivi affini (ma non sempre) dell’</a:t>
            </a:r>
            <a:r>
              <a:rPr lang="it-IT" sz="2000" i="1" dirty="0">
                <a:latin typeface="Times New Roman" panose="02020603050405020304" pitchFamily="18" charset="0"/>
                <a:cs typeface="Times New Roman" panose="02020603050405020304" pitchFamily="18" charset="0"/>
              </a:rPr>
              <a:t>ecologia integrale</a:t>
            </a:r>
            <a:r>
              <a:rPr lang="it-IT" sz="2000" dirty="0">
                <a:latin typeface="Times New Roman" panose="02020603050405020304" pitchFamily="18" charset="0"/>
                <a:cs typeface="Times New Roman" panose="02020603050405020304" pitchFamily="18" charset="0"/>
              </a:rPr>
              <a:t>.  </a:t>
            </a:r>
          </a:p>
          <a:p>
            <a:pPr marL="0" indent="0">
              <a:buNone/>
            </a:pPr>
            <a:endParaRPr lang="it-IT" dirty="0">
              <a:latin typeface="Times New Roman" panose="02020603050405020304" pitchFamily="18" charset="0"/>
              <a:cs typeface="Times New Roman" panose="02020603050405020304" pitchFamily="18" charset="0"/>
            </a:endParaRPr>
          </a:p>
          <a:p>
            <a:endParaRPr lang="it-IT" dirty="0"/>
          </a:p>
        </p:txBody>
      </p:sp>
      <p:pic>
        <p:nvPicPr>
          <p:cNvPr id="5" name="Segnaposto contenuto 4">
            <a:extLst>
              <a:ext uri="{FF2B5EF4-FFF2-40B4-BE49-F238E27FC236}">
                <a16:creationId xmlns:a16="http://schemas.microsoft.com/office/drawing/2014/main" id="{55CA1D7C-58D5-D217-096C-FE6B6BB74897}"/>
              </a:ext>
            </a:extLst>
          </p:cNvPr>
          <p:cNvPicPr>
            <a:picLocks noGrp="1" noChangeAspect="1"/>
          </p:cNvPicPr>
          <p:nvPr>
            <p:ph sz="half" idx="2"/>
          </p:nvPr>
        </p:nvPicPr>
        <p:blipFill>
          <a:blip r:embed="rId2"/>
          <a:stretch>
            <a:fillRect/>
          </a:stretch>
        </p:blipFill>
        <p:spPr>
          <a:xfrm>
            <a:off x="6884580" y="2042860"/>
            <a:ext cx="5097887" cy="3312000"/>
          </a:xfrm>
          <a:prstGeom prst="rect">
            <a:avLst/>
          </a:prstGeom>
        </p:spPr>
      </p:pic>
    </p:spTree>
    <p:extLst>
      <p:ext uri="{BB962C8B-B14F-4D97-AF65-F5344CB8AC3E}">
        <p14:creationId xmlns:p14="http://schemas.microsoft.com/office/powerpoint/2010/main" val="3820504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822B02-02F9-CA15-3C26-C815779FD509}"/>
              </a:ext>
            </a:extLst>
          </p:cNvPr>
          <p:cNvSpPr>
            <a:spLocks noGrp="1"/>
          </p:cNvSpPr>
          <p:nvPr>
            <p:ph type="title"/>
          </p:nvPr>
        </p:nvSpPr>
        <p:spPr>
          <a:xfrm>
            <a:off x="643435" y="210813"/>
            <a:ext cx="11057965" cy="1325563"/>
          </a:xfrm>
        </p:spPr>
        <p:txBody>
          <a:bodyPr>
            <a:normAutofit fontScale="90000"/>
          </a:bodyPr>
          <a:lstStyle/>
          <a:p>
            <a:pPr algn="ctr"/>
            <a:r>
              <a:rPr lang="it-IT" sz="5300" dirty="0">
                <a:latin typeface="Times New Roman" panose="02020603050405020304" pitchFamily="18" charset="0"/>
                <a:cs typeface="Times New Roman" panose="02020603050405020304" pitchFamily="18" charset="0"/>
              </a:rPr>
              <a:t>L’ </a:t>
            </a:r>
            <a:r>
              <a:rPr lang="it-IT" sz="5300" i="1" dirty="0">
                <a:latin typeface="Times New Roman" panose="02020603050405020304" pitchFamily="18" charset="0"/>
                <a:cs typeface="Times New Roman" panose="02020603050405020304" pitchFamily="18" charset="0"/>
              </a:rPr>
              <a:t>uomo vitruviano </a:t>
            </a:r>
            <a:r>
              <a:rPr lang="it-IT" sz="5300" dirty="0">
                <a:latin typeface="Times New Roman" panose="02020603050405020304" pitchFamily="18" charset="0"/>
                <a:cs typeface="Times New Roman" panose="02020603050405020304" pitchFamily="18" charset="0"/>
              </a:rPr>
              <a:t>di Leonardo sotto accusa</a:t>
            </a:r>
            <a:br>
              <a:rPr lang="it-IT" dirty="0"/>
            </a:br>
            <a:endParaRPr lang="it-IT" dirty="0">
              <a:latin typeface="Times New Roman" panose="02020603050405020304" pitchFamily="18" charset="0"/>
              <a:cs typeface="Times New Roman" panose="02020603050405020304" pitchFamily="18" charset="0"/>
            </a:endParaRPr>
          </a:p>
        </p:txBody>
      </p:sp>
      <p:pic>
        <p:nvPicPr>
          <p:cNvPr id="7" name="Segnaposto contenuto 6">
            <a:extLst>
              <a:ext uri="{FF2B5EF4-FFF2-40B4-BE49-F238E27FC236}">
                <a16:creationId xmlns:a16="http://schemas.microsoft.com/office/drawing/2014/main" id="{D672BAE4-D902-A508-126E-9FC3D1B5F5D7}"/>
              </a:ext>
            </a:extLst>
          </p:cNvPr>
          <p:cNvPicPr>
            <a:picLocks noGrp="1" noChangeAspect="1"/>
          </p:cNvPicPr>
          <p:nvPr>
            <p:ph sz="half" idx="1"/>
          </p:nvPr>
        </p:nvPicPr>
        <p:blipFill>
          <a:blip r:embed="rId2"/>
          <a:stretch>
            <a:fillRect/>
          </a:stretch>
        </p:blipFill>
        <p:spPr>
          <a:xfrm>
            <a:off x="490600" y="1451556"/>
            <a:ext cx="2808000" cy="2791529"/>
          </a:xfrm>
          <a:prstGeom prst="rect">
            <a:avLst/>
          </a:prstGeom>
        </p:spPr>
      </p:pic>
      <p:sp>
        <p:nvSpPr>
          <p:cNvPr id="5" name="Segnaposto contenuto 4">
            <a:extLst>
              <a:ext uri="{FF2B5EF4-FFF2-40B4-BE49-F238E27FC236}">
                <a16:creationId xmlns:a16="http://schemas.microsoft.com/office/drawing/2014/main" id="{48AACE43-62FA-75A9-C7D4-5046C981D740}"/>
              </a:ext>
            </a:extLst>
          </p:cNvPr>
          <p:cNvSpPr>
            <a:spLocks noGrp="1"/>
          </p:cNvSpPr>
          <p:nvPr>
            <p:ph sz="half" idx="2"/>
          </p:nvPr>
        </p:nvSpPr>
        <p:spPr>
          <a:xfrm>
            <a:off x="5781643" y="1536376"/>
            <a:ext cx="6223518" cy="4351338"/>
          </a:xfrm>
        </p:spPr>
        <p:txBody>
          <a:bodyPr>
            <a:normAutofit fontScale="92500" lnSpcReduction="10000"/>
          </a:bodyPr>
          <a:lstStyle/>
          <a:p>
            <a:pPr marL="0" indent="0" algn="just">
              <a:buNone/>
            </a:pPr>
            <a:r>
              <a:rPr lang="it-IT" dirty="0">
                <a:latin typeface="Times New Roman" panose="02020603050405020304" pitchFamily="18" charset="0"/>
                <a:cs typeface="Times New Roman" panose="02020603050405020304" pitchFamily="18" charset="0"/>
              </a:rPr>
              <a:t>Ideale di perfezione umana sorto con l’umanesimo europeo (XV secolo), si afferma con lo sviluppo della razionalità scientifica occidentale e con l’Illuminismo. In seguito all’espansione coloniale della civiltà europea è universalizzato e ‘‘imposto’’ a tutto il mondo.</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«La Nasa ha adottato l’immagine rinascimentale dell’uomo vitruviano come simbolo rappresentativo dell’umanità per le proprie missioni nello spazio» (PU III 33-34)</a:t>
            </a:r>
          </a:p>
        </p:txBody>
      </p:sp>
      <p:pic>
        <p:nvPicPr>
          <p:cNvPr id="8" name="Immagine 7">
            <a:extLst>
              <a:ext uri="{FF2B5EF4-FFF2-40B4-BE49-F238E27FC236}">
                <a16:creationId xmlns:a16="http://schemas.microsoft.com/office/drawing/2014/main" id="{C7AEC12C-08A3-525D-786F-C82B49C73BE4}"/>
              </a:ext>
            </a:extLst>
          </p:cNvPr>
          <p:cNvPicPr>
            <a:picLocks noChangeAspect="1"/>
          </p:cNvPicPr>
          <p:nvPr/>
        </p:nvPicPr>
        <p:blipFill>
          <a:blip r:embed="rId3"/>
          <a:stretch>
            <a:fillRect/>
          </a:stretch>
        </p:blipFill>
        <p:spPr>
          <a:xfrm>
            <a:off x="3102658" y="4243085"/>
            <a:ext cx="2199168" cy="2124000"/>
          </a:xfrm>
          <a:prstGeom prst="rect">
            <a:avLst/>
          </a:prstGeom>
        </p:spPr>
      </p:pic>
    </p:spTree>
    <p:extLst>
      <p:ext uri="{BB962C8B-B14F-4D97-AF65-F5344CB8AC3E}">
        <p14:creationId xmlns:p14="http://schemas.microsoft.com/office/powerpoint/2010/main" val="2592600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5B59C6-B807-4451-EF99-577AD280C05D}"/>
              </a:ext>
            </a:extLst>
          </p:cNvPr>
          <p:cNvSpPr>
            <a:spLocks noGrp="1"/>
          </p:cNvSpPr>
          <p:nvPr>
            <p:ph type="title"/>
          </p:nvPr>
        </p:nvSpPr>
        <p:spPr>
          <a:xfrm>
            <a:off x="914400" y="150522"/>
            <a:ext cx="10515600" cy="1325563"/>
          </a:xfrm>
        </p:spPr>
        <p:txBody>
          <a:bodyPr>
            <a:normAutofit/>
          </a:bodyPr>
          <a:lstStyle/>
          <a:p>
            <a:pPr algn="ctr"/>
            <a:r>
              <a:rPr lang="it-IT" i="1" dirty="0">
                <a:latin typeface="Times New Roman" panose="02020603050405020304" pitchFamily="18" charset="0"/>
                <a:cs typeface="Times New Roman" panose="02020603050405020304" pitchFamily="18" charset="0"/>
              </a:rPr>
              <a:t>Cultura dello scarto</a:t>
            </a:r>
            <a:r>
              <a:rPr lang="it-IT" dirty="0">
                <a:latin typeface="Times New Roman" panose="02020603050405020304" pitchFamily="18" charset="0"/>
                <a:cs typeface="Times New Roman" panose="02020603050405020304" pitchFamily="18" charset="0"/>
              </a:rPr>
              <a:t>? L’</a:t>
            </a:r>
            <a:r>
              <a:rPr lang="it-IT" i="1" dirty="0">
                <a:latin typeface="Times New Roman" panose="02020603050405020304" pitchFamily="18" charset="0"/>
                <a:cs typeface="Times New Roman" panose="02020603050405020304" pitchFamily="18" charset="0"/>
              </a:rPr>
              <a:t>Uomo</a:t>
            </a:r>
            <a:r>
              <a:rPr lang="it-IT" dirty="0">
                <a:latin typeface="Times New Roman" panose="02020603050405020304" pitchFamily="18" charset="0"/>
                <a:cs typeface="Times New Roman" panose="02020603050405020304" pitchFamily="18" charset="0"/>
              </a:rPr>
              <a:t>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come falso universale. </a:t>
            </a:r>
          </a:p>
        </p:txBody>
      </p:sp>
      <p:sp>
        <p:nvSpPr>
          <p:cNvPr id="3" name="Segnaposto contenuto 2">
            <a:extLst>
              <a:ext uri="{FF2B5EF4-FFF2-40B4-BE49-F238E27FC236}">
                <a16:creationId xmlns:a16="http://schemas.microsoft.com/office/drawing/2014/main" id="{72AA2D76-5644-0B9D-6AAF-47D37606FF28}"/>
              </a:ext>
            </a:extLst>
          </p:cNvPr>
          <p:cNvSpPr>
            <a:spLocks noGrp="1"/>
          </p:cNvSpPr>
          <p:nvPr>
            <p:ph sz="half" idx="1"/>
          </p:nvPr>
        </p:nvSpPr>
        <p:spPr>
          <a:xfrm>
            <a:off x="377158" y="1825625"/>
            <a:ext cx="5417152" cy="4667249"/>
          </a:xfrm>
        </p:spPr>
        <p:txBody>
          <a:bodyPr>
            <a:normAutofit fontScale="62500" lnSpcReduction="20000"/>
          </a:bodyPr>
          <a:lstStyle/>
          <a:p>
            <a:pPr marL="0" indent="0" algn="just">
              <a:buNone/>
            </a:pPr>
            <a:r>
              <a:rPr lang="it-IT" dirty="0">
                <a:latin typeface="Times New Roman" panose="02020603050405020304" pitchFamily="18" charset="0"/>
                <a:cs typeface="Times New Roman" panose="02020603050405020304" pitchFamily="18" charset="0"/>
              </a:rPr>
              <a:t>Tuttavia «l’umano è una convenzione normativa […] con un elevato potere regolamentare e dunque strumentale alle pratiche di esclusione e discriminazione. Lo standard umano rappresenta la normalità, la normazione, la normatività. Esso funziona trasponendo  un particolare modo di essere umano  in un modello generalizzato, che è qualitativamente distinto dagli altri sessualizzati, razzializzati e naturalizzati e in opposizione agli artefatti tecnologici» (PU I 30)</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«Quest’Uomo universale, infatti, coincide implicitamente solo con il maschio, bianco, urbanizzato, parlante un linguaggio standard, eterosessuale inscritto nell’unità riproduttiva base, cittadino a pieno titolo di una comunità politica riconosciuta» (PU I 69). Ulteriori requisiti, essere «presumibilmente cristiano» e «abile e bello secondo i canoni rinascimentali» (cfr. (PU III 37)</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Un tale Uomo si rivela come però un </a:t>
            </a:r>
            <a:r>
              <a:rPr lang="it-IT" u="sng" dirty="0">
                <a:latin typeface="Times New Roman" panose="02020603050405020304" pitchFamily="18" charset="0"/>
                <a:cs typeface="Times New Roman" panose="02020603050405020304" pitchFamily="18" charset="0"/>
              </a:rPr>
              <a:t>falso universale</a:t>
            </a:r>
            <a:r>
              <a:rPr lang="it-IT" dirty="0">
                <a:latin typeface="Times New Roman" panose="02020603050405020304" pitchFamily="18" charset="0"/>
                <a:cs typeface="Times New Roman" panose="02020603050405020304" pitchFamily="18" charset="0"/>
              </a:rPr>
              <a:t>, come dimostrato dagli </a:t>
            </a:r>
            <a:r>
              <a:rPr lang="it-IT" b="1" dirty="0">
                <a:latin typeface="Times New Roman" panose="02020603050405020304" pitchFamily="18" charset="0"/>
                <a:cs typeface="Times New Roman" panose="02020603050405020304" pitchFamily="18" charset="0"/>
              </a:rPr>
              <a:t>studi femministi, sulla disabilità e postcoloniali</a:t>
            </a:r>
          </a:p>
        </p:txBody>
      </p:sp>
      <p:pic>
        <p:nvPicPr>
          <p:cNvPr id="5" name="Segnaposto contenuto 4">
            <a:extLst>
              <a:ext uri="{FF2B5EF4-FFF2-40B4-BE49-F238E27FC236}">
                <a16:creationId xmlns:a16="http://schemas.microsoft.com/office/drawing/2014/main" id="{E762DB3B-07FD-C57F-1238-4CA757B25DC1}"/>
              </a:ext>
            </a:extLst>
          </p:cNvPr>
          <p:cNvPicPr>
            <a:picLocks noGrp="1" noChangeAspect="1"/>
          </p:cNvPicPr>
          <p:nvPr>
            <p:ph sz="half" idx="2"/>
          </p:nvPr>
        </p:nvPicPr>
        <p:blipFill>
          <a:blip r:embed="rId2"/>
          <a:stretch>
            <a:fillRect/>
          </a:stretch>
        </p:blipFill>
        <p:spPr>
          <a:xfrm>
            <a:off x="6096000" y="2244841"/>
            <a:ext cx="2268000" cy="3207783"/>
          </a:xfrm>
          <a:prstGeom prst="rect">
            <a:avLst/>
          </a:prstGeom>
        </p:spPr>
      </p:pic>
      <p:pic>
        <p:nvPicPr>
          <p:cNvPr id="1026" name="Picture 2" descr="Diritto di voto: la lunga lotta delle suffragette italiane - Corriere.it">
            <a:extLst>
              <a:ext uri="{FF2B5EF4-FFF2-40B4-BE49-F238E27FC236}">
                <a16:creationId xmlns:a16="http://schemas.microsoft.com/office/drawing/2014/main" id="{4FB8072D-E902-76DF-7C28-9C9CC46DCE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9577" y="1384528"/>
            <a:ext cx="3204000" cy="2393529"/>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6D67963D-93E4-5360-7817-F055E320CCE5}"/>
              </a:ext>
            </a:extLst>
          </p:cNvPr>
          <p:cNvPicPr>
            <a:picLocks noChangeAspect="1"/>
          </p:cNvPicPr>
          <p:nvPr/>
        </p:nvPicPr>
        <p:blipFill>
          <a:blip r:embed="rId4"/>
          <a:stretch>
            <a:fillRect/>
          </a:stretch>
        </p:blipFill>
        <p:spPr>
          <a:xfrm>
            <a:off x="8739577" y="4159249"/>
            <a:ext cx="3348000" cy="2231117"/>
          </a:xfrm>
          <a:prstGeom prst="rect">
            <a:avLst/>
          </a:prstGeom>
        </p:spPr>
      </p:pic>
    </p:spTree>
    <p:extLst>
      <p:ext uri="{BB962C8B-B14F-4D97-AF65-F5344CB8AC3E}">
        <p14:creationId xmlns:p14="http://schemas.microsoft.com/office/powerpoint/2010/main" val="336546402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628</TotalTime>
  <Words>3393</Words>
  <Application>Microsoft Office PowerPoint</Application>
  <PresentationFormat>Widescreen</PresentationFormat>
  <Paragraphs>157</Paragraphs>
  <Slides>24</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24</vt:i4>
      </vt:variant>
    </vt:vector>
  </HeadingPairs>
  <TitlesOfParts>
    <vt:vector size="29" baseType="lpstr">
      <vt:lpstr>Arial</vt:lpstr>
      <vt:lpstr>Calibri</vt:lpstr>
      <vt:lpstr>Calibri Light</vt:lpstr>
      <vt:lpstr>Times New Roman</vt:lpstr>
      <vt:lpstr>Tema di Office</vt:lpstr>
      <vt:lpstr>Ecologia integrale. Due influenti pensatrici contemporanee</vt:lpstr>
      <vt:lpstr>Perché due pensatrici così ‘‘inconsuete’’        per i teologi (un po’ meno per le teologhe) ?</vt:lpstr>
      <vt:lpstr>Rosi Braidotti. Vita, studi,  attività scientifica e culturale </vt:lpstr>
      <vt:lpstr>Una scrittura impegnativa – in lingua inglese .  «I miei amati maestri» (tra molti/e altri/e)</vt:lpstr>
      <vt:lpstr>Una scrittrice molto (troppo?)  prolifica. </vt:lpstr>
      <vt:lpstr>La trilogia del postumano (2013- 2022)</vt:lpstr>
      <vt:lpstr>Che cos’è il postumano? </vt:lpstr>
      <vt:lpstr>L’ uomo vitruviano di Leonardo sotto accusa </vt:lpstr>
      <vt:lpstr>Cultura dello scarto? L’Uomo  come falso universale. </vt:lpstr>
      <vt:lpstr>Cultura dello scarto? La memoria escludente dell’umanesimo eurocentrico e antropocentrico</vt:lpstr>
      <vt:lpstr>Paradigma tecnocratico? Rosi Braidotti (prudentemente) tecnofila</vt:lpstr>
      <vt:lpstr>Antropocentrismo dispotico?  Il delirio tecnocratico: il transumanismo</vt:lpstr>
      <vt:lpstr>Paradigma tecnocratico? La critica di Braidotti al capitalismo postumano </vt:lpstr>
      <vt:lpstr>Un’economia dematerializzata? La struttura nevrotica del nostro sistema economico</vt:lpstr>
      <vt:lpstr>La diversità culturale fagocitata dal sistema economico. Biocapitalismo? </vt:lpstr>
      <vt:lpstr>La presa del sistema economico-tecnologico  sulla vita umana e non umana </vt:lpstr>
      <vt:lpstr>Ascoltare la sapienza della Terra? Il contributo dell’ecofemminismo e delle tradizioni indigene</vt:lpstr>
      <vt:lpstr>Tutto è connesso? L’ontologia della vita   di Rosi Braidotti</vt:lpstr>
      <vt:lpstr>Una visione della realtà «materialista», «situata», orientata al divenire</vt:lpstr>
      <vt:lpstr>Antropocentrismo situato? L’idea del soggetto di Braidotti percorre una strada più radicale</vt:lpstr>
      <vt:lpstr>Spunti per un’etica postumana</vt:lpstr>
      <vt:lpstr>Dall’ontologia all’etica: sulla via di Spinoza </vt:lpstr>
      <vt:lpstr>Per un’etica della cura postumana</vt:lpstr>
      <vt:lpstr>Per proseguire…..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Giuseppe Ferrari</dc:creator>
  <cp:lastModifiedBy>Giuseppe Ferrari</cp:lastModifiedBy>
  <cp:revision>25</cp:revision>
  <dcterms:created xsi:type="dcterms:W3CDTF">2026-03-07T08:42:14Z</dcterms:created>
  <dcterms:modified xsi:type="dcterms:W3CDTF">2026-03-10T05:33:06Z</dcterms:modified>
</cp:coreProperties>
</file>