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61" r:id="rId7"/>
    <p:sldId id="262" r:id="rId8"/>
    <p:sldId id="283" r:id="rId9"/>
    <p:sldId id="259" r:id="rId10"/>
    <p:sldId id="263" r:id="rId11"/>
    <p:sldId id="267" r:id="rId12"/>
    <p:sldId id="269" r:id="rId13"/>
    <p:sldId id="266" r:id="rId14"/>
    <p:sldId id="268" r:id="rId15"/>
    <p:sldId id="26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F460E-6777-2C7F-9237-5FF72BC10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94088EC-1C86-379F-FD23-C18FB4163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D154D20-9055-DFF5-3033-52E0B5A2D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1FEB8F-AA4E-0683-B300-9E848149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28DC6A-8E9C-18C8-CAD1-C7760E47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985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911C2B-9563-0E08-5E0E-19E204C0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97EE27F-F133-073F-D387-A9B818122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8A0662-5374-0EB9-51D1-E953F758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10D50C-32F3-00B3-95FB-C3D86C029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DA85B1-E19A-B06A-7732-48E7CA53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977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D80538-EAA1-4BE8-978B-E04683C658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E0764E8-3B1C-7DCF-743E-8E6685BFD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F54A2E-2A65-A95C-F2C2-5929E380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93BD1B-A9B5-ABAB-6689-0846E8C70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CECD65-9344-BB3F-98A0-BD6B45AF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38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7090F5-E635-3556-12C2-CC43D15A5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F1AD15-016A-5580-8ADE-8EC3663A1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A09970-F550-EDB7-0314-A50B3B61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F31229-55E6-AA8A-7BC9-A147AA456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43911EA-E239-CD70-263E-8DAE62C9A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00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16ADF3-523E-70F1-595D-6C0264A5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3EE85AD-2DE4-6A8D-8AED-BEF3A6BF0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FF981F-2FAB-47E3-215B-394227C1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F387D0-FED4-40A6-4F23-2AB46A891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FBE077-57BF-CCC6-25FC-E8541C7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C02A4E-997F-E711-4AAD-B17E5AFD4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E07495-D91B-DDB3-A948-6E8A2302A2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042CCA-799E-E110-B169-FA2CD64AC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CB78C4-D894-6A36-0C84-51B2D329C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8240ED-B37B-CE38-BBD6-F00FFE5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3D6A84-2C6D-78B6-8011-6EFBFA7D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14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20FE66-6426-C636-E813-F1F05CA4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12BDD5-C182-3DCB-5332-A42A6DA91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B45647-D0C7-FB5A-E5FB-54F5212F6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0065ADA-4818-6F24-A075-7E55B05A7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09DA09F-90A4-7807-8C6A-C78589F9B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FD2AFBE-1F4B-37E7-B434-3502F4DA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829676A-A632-8789-0965-FC96404B2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AA4818A-83A3-5ABF-70BB-8D0C32C8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44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2850D-0AB7-4A1B-45A7-234FDD5C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ABEE723-4859-CA66-2405-396D3AE8D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B2B48EC-EA5E-E51F-D95C-5E8B5DC2D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16052B1-F74B-6D07-CC7C-8C8F3F49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54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944642-1072-8568-FD48-181A18DF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1084B5-F73E-3551-1297-6730E2E03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F157D3-6AC1-31A4-3EB9-13A1A83B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847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FC0434-BC21-A449-2786-8A511A7D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33E005-0BB0-364E-7BA9-4D3F58C6D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299CCE-9980-64C0-98FA-F2AC11061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C12454B-11E9-A2CD-E876-6826D9CD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FAAFFF-936F-3787-5720-BC9496B45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A856EE-EC9F-E52A-FDF6-D5932F09B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541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0AE4D-784E-4D70-AB73-C02EB18A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4586A27-8BD7-5F3C-3937-F06FA4B19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AD495E1-684A-8269-07D8-E619091A8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244AC67-C23D-E608-D6E0-DADB0C45C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7DA24FB-66EC-3935-F206-B8AEDF04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BB9C506-EDC2-991D-DE23-81D86D1D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92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8C5E38D-F7DE-A814-A757-087480B8C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E7C2D2A-0E40-6925-4F41-66EA72D25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F18A75-4526-D55D-62B7-D569B6D5D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15A90-E2C9-4087-9688-7CFC3ED60B47}" type="datetimeFigureOut">
              <a:rPr lang="it-IT" smtClean="0"/>
              <a:t>18/03/2024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674AED-A826-4B87-5438-6D4C52D5D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06E22A-D4F6-928E-84EF-89AB0C319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06EA0-DB5C-40BF-B37A-81E801DEE4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62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5CD8901-9766-B8A4-732F-41FB7C8C0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Bruno Latour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(Beaune,1947-Parigi, 2022)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sfida di Gaia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 (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 à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Gaïa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2015)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5F20952-5893-2648-01F4-B3DA56D751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86007"/>
            <a:ext cx="5181600" cy="3630574"/>
          </a:xfrm>
          <a:prstGeom prst="rect">
            <a:avLst/>
          </a:prstGeom>
        </p:spPr>
      </p:pic>
      <p:pic>
        <p:nvPicPr>
          <p:cNvPr id="2" name="Segnaposto contenuto 1">
            <a:extLst>
              <a:ext uri="{FF2B5EF4-FFF2-40B4-BE49-F238E27FC236}">
                <a16:creationId xmlns:a16="http://schemas.microsoft.com/office/drawing/2014/main" id="{31AAD230-798C-7773-4AEA-70F75B602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0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EC09EF-1418-9611-7274-93FB24CC2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31880" cy="1325563"/>
          </a:xfrm>
        </p:spPr>
        <p:txBody>
          <a:bodyPr>
            <a:noAutofit/>
          </a:bodyPr>
          <a:lstStyle/>
          <a:p>
            <a:pPr algn="ctr"/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volume raccoglie il testo rimaneggiato di 6 </a:t>
            </a:r>
            <a:r>
              <a:rPr lang="it-IT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Gifford </a:t>
            </a:r>
            <a:r>
              <a:rPr lang="it-IT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Lectures</a:t>
            </a:r>
            <a:r>
              <a:rPr lang="it-IT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(Edimburgo, 2013) con l’aggiunta di un discorso del 2013 e di un saggio conclusivo del 2015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D16227-9688-6621-C8DF-0F36848DE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1537"/>
            <a:ext cx="5181600" cy="4351338"/>
          </a:xfrm>
        </p:spPr>
        <p:txBody>
          <a:bodyPr>
            <a:normAutofit fontScale="85000"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Teatro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Amandiers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Parigi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26-31 maggio 2015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Spettacolo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Gaia Global Circus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regia di Philippe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Quesne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Frédérique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Aït-Touati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6DECFA7-AB78-C110-41A8-BA251DE472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2296281"/>
            <a:ext cx="3072282" cy="43513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74A4404-8818-4A15-2335-C49A839F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132" y="2888456"/>
            <a:ext cx="2857500" cy="28575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8AE0F1B-8DE2-BE7A-2D72-8BCCD77BF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341" y="2296281"/>
            <a:ext cx="4262400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90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C993A3-D1D4-74E9-A63E-3DE499894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139" y="336990"/>
            <a:ext cx="10655105" cy="1325563"/>
          </a:xfrm>
        </p:spPr>
        <p:txBody>
          <a:bodyPr>
            <a:normAutofit fontScale="90000"/>
          </a:bodyPr>
          <a:lstStyle/>
          <a:p>
            <a:pPr algn="ctr" rtl="0"/>
            <a:br>
              <a:rPr lang="it-IT" dirty="0">
                <a:effectLst/>
              </a:rPr>
            </a:br>
            <a:br>
              <a:rPr lang="it-IT" dirty="0">
                <a:effectLst/>
              </a:rPr>
            </a:br>
            <a:br>
              <a:rPr lang="it-IT" dirty="0">
                <a:effectLst/>
              </a:rPr>
            </a:br>
            <a:br>
              <a:rPr lang="it-IT" dirty="0">
                <a:effectLst/>
              </a:rPr>
            </a:b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Un evento teatrale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vista di </a:t>
            </a:r>
            <a:r>
              <a:rPr lang="it-IT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Cop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21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Parigi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(30 novembre-12 dicembre 2015), due giorni dopo la pubblicazione di </a:t>
            </a:r>
            <a:r>
              <a:rPr lang="it-IT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Laudato </a:t>
            </a:r>
            <a:r>
              <a:rPr lang="it-IT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si’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(24 maggio)</a:t>
            </a:r>
            <a:b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dirty="0">
                <a:effectLst/>
              </a:rPr>
            </a:br>
            <a:br>
              <a:rPr lang="it-IT" dirty="0">
                <a:effectLst/>
              </a:rPr>
            </a:br>
            <a:br>
              <a:rPr lang="it-IT" dirty="0">
                <a:effectLst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9B7806-DE60-82CF-529C-E50DE4E1BB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55545" y="2169672"/>
            <a:ext cx="5528603" cy="4351338"/>
          </a:xfrm>
        </p:spPr>
        <p:txBody>
          <a:bodyPr>
            <a:normAutofit/>
          </a:bodyPr>
          <a:lstStyle/>
          <a:p>
            <a:pPr marL="0" indent="0" algn="just" rtl="0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spettacolo teatrale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ispirato da Latour è inteso come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atto rivoluzionario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diversamente dalle COP ‘‘ufficiali’’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intende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dare la parola </a:t>
            </a:r>
            <a:r>
              <a:rPr lang="it-IT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pari dignità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non solo agli Stati (secondo la vecchia logica territoriale) ma a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diversi soggetti “terrestri”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(umani e non umani), dotati di una propria </a:t>
            </a:r>
            <a:r>
              <a:rPr lang="it-IT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agency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agentività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br>
              <a:rPr lang="it-IT" dirty="0">
                <a:effectLst/>
              </a:rPr>
            </a:br>
            <a:endParaRPr lang="it-IT" dirty="0">
              <a:effectLst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6E2030A-2396-8179-8BAF-724B5C6D04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50450" y="2133000"/>
            <a:ext cx="4183857" cy="2592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5547151-D572-06D3-668F-13F92031E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37" y="4878631"/>
            <a:ext cx="2619375" cy="174307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481026E-D504-1AE0-D7FE-4543DAA68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000" y="4837279"/>
            <a:ext cx="2736000" cy="18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5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EF4881-234C-F31A-7B86-AFA30B7C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674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Ridefinire il confine tra terrestri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umani e non-umani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EDEE66-20EE-11CC-DEB1-240E86454E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it-IT" i="0" dirty="0">
              <a:effectLst/>
            </a:endParaRPr>
          </a:p>
          <a:p>
            <a:pPr marL="0" indent="0" algn="just">
              <a:buNone/>
            </a:pP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proposta di Latour di costituire un “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Parlamento delle cose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Parlement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choses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(cfr. p. 361)</a:t>
            </a:r>
            <a:endParaRPr lang="it-IT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esiste per altro un confine netto tra “umano”, “animale” e “tecnologico”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Latour guarda con interesse a teorie sul soggetto “ibrido” (il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cyborg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elaborate da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pensatrici femministe radicali come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Donna </a:t>
            </a:r>
            <a:r>
              <a:rPr lang="it-IT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Haraway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(citata anche in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Laudate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Deum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66)</a:t>
            </a: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EBA7CA-9E4E-3F18-3CF8-4BCC4E32A6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223" y="1690688"/>
            <a:ext cx="5181600" cy="196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DF150AA-AAAD-B434-B068-6FEFCEBD4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1565" y="3806202"/>
            <a:ext cx="1764000" cy="27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935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942628-A3F9-0C7C-515B-98624AB3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13" y="98343"/>
            <a:ext cx="10515600" cy="1325563"/>
          </a:xfrm>
        </p:spPr>
        <p:txBody>
          <a:bodyPr/>
          <a:lstStyle/>
          <a:p>
            <a:pPr algn="ctr"/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Stakeholders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inusuali al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Gaia global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circus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EF89E8-C353-CC9B-D55B-58D0541B6C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5264" y="1960562"/>
            <a:ext cx="5942428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sempi di queste “delegazioni”: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“Francia”, “Stati Uniti”,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“India”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 anche </a:t>
            </a:r>
            <a:r>
              <a:rPr lang="it-IT" b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“Maldive”, “ Congo” “Terra” “Atmosfera”, “Oceani”, “Specie in via di estinzione”, “Città”, “Popoli indigeni”, Organizzazioni non governative”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(cfr. p. 253; 361-362; 367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>
              <a:buNone/>
            </a:pP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«In effetti, sostengo che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questo modello ridotto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41 delegazioni, 208 delegati – sia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più </a:t>
            </a:r>
            <a:r>
              <a:rPr lang="it-IT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realistico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del mondo reale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scala 1:1 e in particolare di questa famosa Conferenza della Parti, o COP in inglese, di cui si intendeva prefigurare la XXI edizione a Parigi, nel dicembre 2015»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(356)</a:t>
            </a:r>
          </a:p>
          <a:p>
            <a:endParaRPr lang="it-IT" dirty="0">
              <a:effectLst/>
            </a:endParaRPr>
          </a:p>
          <a:p>
            <a:endParaRPr lang="it-IT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D664480D-AE14-DA1E-49C1-A3A795F591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9370" y="4083125"/>
            <a:ext cx="4284000" cy="24097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5076D2F-4934-5089-B861-71E475EE0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700" y="1690688"/>
            <a:ext cx="3026250" cy="216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30F0C41-BDF7-8695-3B3C-77B1E1B13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959" y="2202906"/>
            <a:ext cx="204943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3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E604E-72DE-32F8-F9C7-09C8FD9D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27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Dare voce a nuovi soggetti di Gaia: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atto politico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rivoluzionario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38017D-4703-074B-5D21-50D2F6618A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6847" y="2594536"/>
            <a:ext cx="5181600" cy="3419855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F14528F-AA64-6084-0EC5-77FCEF340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4569" y="1867828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 rtl="0">
              <a:buNone/>
            </a:pPr>
            <a:br>
              <a:rPr lang="it-IT" dirty="0">
                <a:effectLst/>
              </a:rPr>
            </a:br>
            <a:endParaRPr lang="it-IT" dirty="0">
              <a:effectLst/>
            </a:endParaRPr>
          </a:p>
          <a:p>
            <a:pPr marL="0" indent="0" algn="just" rtl="0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 [...] Mi perdonerete di non aver potuto fare a meno di pensare alla sala del Jeu de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Paume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a quel momento […] in cui, il 20 giugno 1789, gli Stati Generali avevano deciso di non sedere più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 ordini –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nobiltà, clero e Terzo Stato – ma di riunirsi in Assemblea costituente!»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(356)</a:t>
            </a:r>
            <a:endParaRPr lang="it-IT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050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1A9DC5-88B6-0C7C-41CB-AE4C8A102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04" y="222590"/>
            <a:ext cx="1184499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Gaia, diversamente dalla Natura dei Moderni,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nessun ordine prestabilito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non c’è alternativa alla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negoziazione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A69CC3-1DC8-4CF6-E5D1-F31492E68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8303" y="2261724"/>
            <a:ext cx="5964700" cy="4351338"/>
          </a:xfrm>
        </p:spPr>
        <p:txBody>
          <a:bodyPr>
            <a:normAutofit fontScale="47500" lnSpcReduction="20000"/>
          </a:bodyPr>
          <a:lstStyle/>
          <a:p>
            <a:pPr marL="0" indent="0" algn="just" rtl="0">
              <a:buNone/>
            </a:pPr>
            <a:r>
              <a:rPr lang="it-IT" sz="51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 di sopra</a:t>
            </a:r>
            <a:r>
              <a:rPr lang="it-IT" sz="5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questi soggetti</a:t>
            </a: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spesso “in guerra” tra di loro, </a:t>
            </a:r>
            <a:r>
              <a:rPr lang="it-IT" sz="5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esiste un ordine superiore,</a:t>
            </a: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5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 la Natura </a:t>
            </a: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(oggettiva, indagabile nelle sue “leggi regolari”)</a:t>
            </a:r>
            <a:r>
              <a:rPr lang="it-IT" sz="5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invenzione dei “Moderni”, né la stessa </a:t>
            </a:r>
            <a:r>
              <a:rPr lang="it-IT" sz="5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Gaia</a:t>
            </a: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come sistema unitario, né la </a:t>
            </a:r>
            <a:r>
              <a:rPr lang="it-IT" sz="5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Scienza</a:t>
            </a: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(costituita da convenzioni sociali e intrecciata con interessi economici), né tanto meno il </a:t>
            </a:r>
            <a:r>
              <a:rPr lang="it-IT" sz="5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Mercato</a:t>
            </a: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 rtl="0">
              <a:buNone/>
            </a:pPr>
            <a:endParaRPr lang="it-IT" sz="51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 deve per forza </a:t>
            </a:r>
            <a:r>
              <a:rPr lang="it-IT" sz="5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negoziare tra interessi contrapposti, </a:t>
            </a:r>
            <a:r>
              <a:rPr lang="it-IT" sz="51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 spesso intrecciati e sovrapposti </a:t>
            </a:r>
            <a:r>
              <a:rPr lang="it-IT" sz="5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51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overlap</a:t>
            </a:r>
            <a:r>
              <a:rPr lang="it-IT" sz="51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it-IT" sz="51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br>
              <a:rPr lang="it-IT" i="0" dirty="0">
                <a:effectLst/>
              </a:rPr>
            </a:br>
            <a:endParaRPr lang="it-IT" i="0" dirty="0">
              <a:effectLst/>
            </a:endParaRPr>
          </a:p>
          <a:p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4A56AE4-1639-A342-6D37-E3A3E55CD5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5991" y="1792692"/>
            <a:ext cx="2705100" cy="16954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BF07C0B-0DD8-39D2-0FA4-05873798D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6000" y="3052043"/>
            <a:ext cx="2736000" cy="2052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8AFA2B6-B83C-5186-8C76-023B59D77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091" y="4561062"/>
            <a:ext cx="2736000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10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768C9-5ACE-26DB-2AAB-5F01D5BA3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«parti arraffanti» di cui tenere conto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CA320FE-61B7-A071-50AC-0C349BB507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8366" y="1202127"/>
            <a:ext cx="3816000" cy="2544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2624CF-4982-32DB-86BD-8B59CCA3C1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 coinvolte nel conflitto ci sono «certe 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potenze che agiscono costantemente in modo oscuro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 surrettizio e che sembrano prendersi gioco dell'attività politica dei malcapitati Stati, divenuti nelle loro mani semplicemente marionette», potenze spesso «bollate col termine “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lobby” – o persino mafie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 Latour le chiama «</a:t>
            </a:r>
            <a:r>
              <a:rPr lang="it-IT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parti </a:t>
            </a:r>
            <a:r>
              <a:rPr lang="it-IT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arraffanti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it-IT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arrachantes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]», e include tra esse le delegazioni “Potenze economiche”, Organizzazioni internazionali” e “Beni petroliferi incagliati”. </a:t>
            </a:r>
            <a:endParaRPr lang="it-IT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15098E-7631-E64A-4B79-1E07696BA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943" y="4001294"/>
            <a:ext cx="353684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17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389BF0-5AA4-0083-39D2-C6F02F230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78" y="41568"/>
            <a:ext cx="11226018" cy="1460500"/>
          </a:xfrm>
        </p:spPr>
        <p:txBody>
          <a:bodyPr>
            <a:normAutofit fontScale="90000"/>
          </a:bodyPr>
          <a:lstStyle/>
          <a:p>
            <a:pPr algn="ctr" rtl="0"/>
            <a:br>
              <a:rPr lang="it-IT" sz="4000" i="0" dirty="0">
                <a:effectLst/>
              </a:rPr>
            </a:br>
            <a:br>
              <a:rPr lang="it-IT" sz="4000" i="0" dirty="0">
                <a:effectLst/>
              </a:rPr>
            </a:br>
            <a:br>
              <a:rPr lang="it-IT" sz="4000" i="0" dirty="0">
                <a:effectLst/>
              </a:rPr>
            </a:br>
            <a:br>
              <a:rPr lang="it-IT" sz="4000" i="0" dirty="0">
                <a:effectLst/>
              </a:rPr>
            </a:br>
            <a:r>
              <a:rPr lang="it-IT" sz="4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Due opposti esempi storici di </a:t>
            </a:r>
            <a:r>
              <a:rPr lang="it-IT" sz="40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agency</a:t>
            </a:r>
            <a:r>
              <a:rPr lang="it-IT" sz="4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di Gaia rappresentate dall'uomo: </a:t>
            </a:r>
            <a:r>
              <a:rPr lang="it-IT" sz="4000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Rijkswaterstaat</a:t>
            </a:r>
            <a:r>
              <a:rPr lang="it-IT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(Paesi Bassi) e i </a:t>
            </a:r>
            <a:r>
              <a:rPr lang="it-IT" sz="4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produttori di mandorle della Central Valley</a:t>
            </a:r>
            <a:r>
              <a:rPr lang="it-IT" sz="4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(California)</a:t>
            </a:r>
            <a:r>
              <a:rPr lang="it-IT" sz="4000" i="0" dirty="0">
                <a:effectLst/>
              </a:rPr>
              <a:t>.</a:t>
            </a:r>
            <a:br>
              <a:rPr lang="it-IT" sz="4000" i="0" dirty="0">
                <a:effectLst/>
              </a:rPr>
            </a:br>
            <a:br>
              <a:rPr lang="it-IT" sz="4000" i="0" dirty="0">
                <a:effectLst/>
              </a:rPr>
            </a:br>
            <a:br>
              <a:rPr lang="it-IT" i="0" dirty="0">
                <a:effectLst/>
              </a:rPr>
            </a:b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A91337F6-779A-42D7-7557-2DA0F9B5D2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2090" y="2551418"/>
            <a:ext cx="3705225" cy="12287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4446B66-D452-0BC6-C942-6D830AA56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77" y="3945781"/>
            <a:ext cx="3857138" cy="2700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2EF8467-1FF0-A4BC-AD1C-71616D68FF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687" y="2208875"/>
            <a:ext cx="3498600" cy="42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7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A78B1F-8D08-8D4B-28DA-71C3D29EE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0348" y="787792"/>
            <a:ext cx="5586046" cy="5726796"/>
          </a:xfrm>
        </p:spPr>
        <p:txBody>
          <a:bodyPr>
            <a:normAutofit fontScale="92500" lnSpcReduction="20000"/>
          </a:bodyPr>
          <a:lstStyle/>
          <a:p>
            <a:pPr marL="0" indent="0" algn="just" rtl="0">
              <a:buNone/>
            </a:pP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Gli olandesi 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[…]hanno dimostrato di saper eleggere, allo stesso tempo, sin dal XIII secolo, i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deputati chiamati a rappresentare i soggetti umani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 anche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rappresentanti della direzione generale per la gestione idrica (</a:t>
            </a:r>
            <a:r>
              <a:rPr lang="it-IT" b="1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Rijkswaterstaat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[…] </a:t>
            </a:r>
          </a:p>
          <a:p>
            <a:pPr marL="0" indent="0" algn="just" rtl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Quando si tratta di vita e di morte, è normale che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l'Acqua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eserciti realmente un dominio riconosciuto e che sia quindi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rappresentata dall'intermediazione di un potere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 si aggiunge, si oppone, si sovrappone a quello del re e del Parlamento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(374)</a:t>
            </a:r>
          </a:p>
          <a:p>
            <a:pPr marL="0" indent="0" rtl="0">
              <a:buNone/>
            </a:pPr>
            <a:br>
              <a:rPr lang="it-IT" i="0" dirty="0">
                <a:effectLst/>
              </a:rPr>
            </a:br>
            <a:endParaRPr lang="it-IT" i="0" dirty="0">
              <a:effectLst/>
            </a:endParaRP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B46EAA6-EC94-ADEF-C259-400AADAF9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990" y="621000"/>
            <a:ext cx="4219662" cy="280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302D9A7-B774-F7F2-4A71-8ED79CD37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990" y="3658587"/>
            <a:ext cx="4284000" cy="28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439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52D111D-BFDA-6673-8FD4-6C48B1F5F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7625"/>
            <a:ext cx="4491572" cy="2916000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DAD26FB-5507-5F79-93ED-378807002B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45912" y="3429000"/>
            <a:ext cx="3428381" cy="3168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DFCEAD-2AE4-13F7-0B76-EFC398EE2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19629"/>
            <a:ext cx="5181600" cy="472799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 contrario, </a:t>
            </a:r>
            <a:r>
              <a:rPr lang="it-IT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California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«poiché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c'è nessuno a rappresentare la falda acquifera 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 cui pompano con gioia sempre più in profondità nei periodi di siccità,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ogni agricoltore ruba l'acqua del vicino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al punto di fare letteralmente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sprofondare per subsidenza il livello del terreno 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sotto i loro piedi, offrendo così la migliore caricatura possibile della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tragedia dei beni comuni 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tragedy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commons</a:t>
            </a:r>
            <a:r>
              <a:rPr lang="it-IT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]» (374-375)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8342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99476C-E08D-B210-013C-04BD8D84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Cenni biografici. Un intellettuale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prestigioso e discusso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1FFB33-4CB0-4E83-D993-5C4C26D114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percorso biografico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Dottorato in teologia (Tours, 1975)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Ricerche sul campo in Costa d’Avorio (1973-1974). 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Sociologo della scienza. Docente all’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École </a:t>
            </a:r>
            <a:r>
              <a:rPr lang="it-IT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des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Mines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arigi </a:t>
            </a:r>
            <a:r>
              <a:rPr lang="it-IT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(1982-2006)</a:t>
            </a:r>
          </a:p>
          <a:p>
            <a:pPr>
              <a:buFontTx/>
              <a:buChar char="-"/>
            </a:pPr>
            <a:r>
              <a:rPr lang="it-IT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Docente a </a:t>
            </a:r>
            <a:r>
              <a:rPr lang="it-IT" i="1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Po </a:t>
            </a:r>
            <a:r>
              <a:rPr lang="it-IT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(Parigi, 2006). Attività a  Karlsruhe e Amsterdam. Filosofia e performance teatrali 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D148E5-4047-91EB-1731-42A70CC9F4D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temi di Latour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Teologia, studi sociali, filosofia, scienza e tecnologia, arti.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Cultura e decolonizzazione. 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lavoro scientifico (laboratori) come oggetto di studio sociologico. La teoria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actor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-network</a:t>
            </a:r>
          </a:p>
          <a:p>
            <a:pPr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 alla modernità e all’idea di «natura»</a:t>
            </a:r>
          </a:p>
          <a:p>
            <a:pPr>
              <a:buFontTx/>
              <a:buChar char="-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scoperta di Gaia. Un pensatore della crisi climatica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3850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491301-676E-276F-A8F3-EF649F6E2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1049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0" i="0" dirty="0">
                <a:effectLst/>
                <a:latin typeface="Times New Roman, serif"/>
              </a:rPr>
              <a:t>Abbiamo dimenticato l'</a:t>
            </a:r>
            <a:r>
              <a:rPr lang="it-IT" b="0" i="1" dirty="0">
                <a:effectLst/>
                <a:latin typeface="Times New Roman, serif"/>
              </a:rPr>
              <a:t>Allegoria ed effetti del Buono </a:t>
            </a:r>
            <a:br>
              <a:rPr lang="it-IT" b="0" i="1" dirty="0">
                <a:effectLst/>
                <a:latin typeface="Times New Roman, serif"/>
              </a:rPr>
            </a:br>
            <a:r>
              <a:rPr lang="it-IT" b="0" i="1" dirty="0">
                <a:effectLst/>
                <a:latin typeface="Times New Roman, serif"/>
              </a:rPr>
              <a:t>e del Cattivo Governo </a:t>
            </a:r>
            <a:r>
              <a:rPr lang="it-IT" b="0" i="0" dirty="0">
                <a:effectLst/>
                <a:latin typeface="Times New Roman, serif"/>
              </a:rPr>
              <a:t>(Ambrogio Lorenzetti, </a:t>
            </a:r>
            <a:br>
              <a:rPr lang="it-IT" b="0" i="0" dirty="0">
                <a:effectLst/>
                <a:latin typeface="Times New Roman, serif"/>
              </a:rPr>
            </a:br>
            <a:r>
              <a:rPr lang="it-IT" b="0" i="0" dirty="0">
                <a:effectLst/>
                <a:latin typeface="Times New Roman, serif"/>
              </a:rPr>
              <a:t>Siena, 1338-1339) </a:t>
            </a:r>
            <a:br>
              <a:rPr lang="it-IT" b="0" dirty="0">
                <a:effectLst/>
              </a:rPr>
            </a:b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C13D0CE-2CD1-3AF6-655F-2611FE7A00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72914" y="2440376"/>
            <a:ext cx="4114286" cy="2592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5BE3BAC-C317-1A4F-7633-69AA1C3C9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24376"/>
            <a:ext cx="7128391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0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4A71F5-BCB3-EFE4-B786-F703C59A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85" y="365125"/>
            <a:ext cx="11091966" cy="1325563"/>
          </a:xfrm>
        </p:spPr>
        <p:txBody>
          <a:bodyPr>
            <a:normAutofit fontScale="90000"/>
          </a:bodyPr>
          <a:lstStyle/>
          <a:p>
            <a:pPr algn="ctr" rtl="0"/>
            <a:br>
              <a:rPr lang="it-IT" b="0" i="0" dirty="0">
                <a:effectLst/>
                <a:latin typeface="Times New Roman, serif"/>
              </a:rPr>
            </a:br>
            <a:br>
              <a:rPr lang="it-IT" b="0" i="0" dirty="0">
                <a:effectLst/>
                <a:latin typeface="Times New Roman, serif"/>
              </a:rPr>
            </a:br>
            <a:br>
              <a:rPr lang="it-IT" b="0" i="0" dirty="0">
                <a:effectLst/>
                <a:latin typeface="Times New Roman, serif"/>
              </a:rPr>
            </a:br>
            <a:r>
              <a:rPr lang="it-IT" b="0" i="0" dirty="0">
                <a:effectLst/>
                <a:latin typeface="Times New Roman, serif"/>
              </a:rPr>
              <a:t>«Perché ciò che sapevamo dipingere nel XIV secolo, lo abbiamo totalmente dimenticato nel XXI?» </a:t>
            </a:r>
            <a:r>
              <a:rPr lang="it-IT" b="1" i="0" dirty="0">
                <a:effectLst/>
                <a:latin typeface="Times New Roman, serif"/>
              </a:rPr>
              <a:t>(377)</a:t>
            </a:r>
            <a:br>
              <a:rPr lang="it-IT" b="1" i="0" dirty="0">
                <a:effectLst/>
              </a:rPr>
            </a:br>
            <a:br>
              <a:rPr lang="it-IT" b="1" i="0" dirty="0">
                <a:effectLst/>
              </a:rPr>
            </a:br>
            <a:br>
              <a:rPr lang="it-IT" b="0" i="0" dirty="0">
                <a:effectLst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508B207-8FF5-B78B-0718-CEB952743B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00034" y="2021294"/>
            <a:ext cx="4351649" cy="1980000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63E7BC1C-0F4D-72A1-6823-658FD3686C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5024"/>
            <a:ext cx="5181600" cy="345254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F1FEE3D-B4C5-21D4-ED70-D5AB05659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034" y="4206875"/>
            <a:ext cx="457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50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3BDB7C-A178-7834-53BE-2180259C2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i="0" dirty="0">
                <a:effectLst/>
                <a:latin typeface="Times New Roman, serif"/>
              </a:rPr>
              <a:t>«L' Antropocene: un mito veramente edipico»</a:t>
            </a:r>
            <a:br>
              <a:rPr lang="it-IT" b="0" i="0" dirty="0">
                <a:effectLst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B0710F-76DA-9D90-A30A-6A768B8C2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350" y="1253331"/>
            <a:ext cx="5464126" cy="4351338"/>
          </a:xfrm>
        </p:spPr>
        <p:txBody>
          <a:bodyPr>
            <a:normAutofit lnSpcReduction="10000"/>
          </a:bodyPr>
          <a:lstStyle/>
          <a:p>
            <a:pPr marL="0" indent="0" rtl="0">
              <a:buNone/>
            </a:pPr>
            <a:br>
              <a:rPr lang="it-IT" b="0" i="0" dirty="0">
                <a:effectLst/>
              </a:rPr>
            </a:br>
            <a:endParaRPr lang="it-IT" b="0" i="0" dirty="0">
              <a:effectLst/>
            </a:endParaRPr>
          </a:p>
          <a:p>
            <a:pPr marL="0" indent="0" algn="just" rtl="0">
              <a:buNone/>
            </a:pPr>
            <a:r>
              <a:rPr lang="it-IT" b="0" i="0" dirty="0">
                <a:effectLst/>
                <a:latin typeface="Times New Roman, serif"/>
              </a:rPr>
              <a:t>«E, contrariamente a </a:t>
            </a:r>
            <a:r>
              <a:rPr lang="it-IT" b="1" i="0" dirty="0">
                <a:effectLst/>
                <a:latin typeface="Times New Roman, serif"/>
              </a:rPr>
              <a:t>Edipo, per così lungo tempo cieco alle sue azioni</a:t>
            </a:r>
            <a:r>
              <a:rPr lang="it-IT" b="0" i="0" dirty="0">
                <a:effectLst/>
                <a:latin typeface="Times New Roman, serif"/>
              </a:rPr>
              <a:t>, di fronte alla rivelazione degli errori passati noi </a:t>
            </a:r>
            <a:r>
              <a:rPr lang="it-IT" b="1" i="0" dirty="0">
                <a:effectLst/>
                <a:latin typeface="Times New Roman, serif"/>
              </a:rPr>
              <a:t>dobbiamo resistere alla tentazione di accecarci nuovamente</a:t>
            </a:r>
            <a:r>
              <a:rPr lang="it-IT" b="0" i="0" dirty="0">
                <a:effectLst/>
                <a:latin typeface="Times New Roman, serif"/>
              </a:rPr>
              <a:t>, accettando di guardarli in faccia, per poterci volgere, i grandi occhi spalancati, in direzione di ciò che viene verso di noi» </a:t>
            </a:r>
            <a:r>
              <a:rPr lang="it-IT" b="1" i="0" dirty="0">
                <a:effectLst/>
                <a:latin typeface="Times New Roman, serif"/>
              </a:rPr>
              <a:t>(380)</a:t>
            </a:r>
            <a:endParaRPr lang="it-IT" b="1" i="0" dirty="0">
              <a:effectLst/>
            </a:endParaRP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A5A1E0-DE81-1C0E-F829-B9079A0622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48755" y="1239767"/>
            <a:ext cx="3121173" cy="237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021628E-A754-53B5-F58C-894C0457D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228" y="3658894"/>
            <a:ext cx="2041177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22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5F45C3-F472-6444-D947-A30255E32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216" y="26665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b="0" i="0" dirty="0">
                <a:effectLst/>
                <a:latin typeface="Times New Roman, serif"/>
              </a:rPr>
              <a:t>La Terra, Gaia non è (solo) nelle </a:t>
            </a:r>
            <a:r>
              <a:rPr lang="it-IT" b="0" i="1" dirty="0">
                <a:effectLst/>
                <a:latin typeface="Times New Roman, serif"/>
              </a:rPr>
              <a:t>nostre</a:t>
            </a:r>
            <a:r>
              <a:rPr lang="it-IT" b="0" i="0" dirty="0">
                <a:effectLst/>
                <a:latin typeface="Times New Roman, serif"/>
              </a:rPr>
              <a:t> mani. </a:t>
            </a:r>
            <a:br>
              <a:rPr lang="it-IT" b="0" i="0" dirty="0">
                <a:effectLst/>
                <a:latin typeface="Times New Roman, serif"/>
              </a:rPr>
            </a:br>
            <a:r>
              <a:rPr lang="it-IT" b="0" i="0" dirty="0">
                <a:effectLst/>
                <a:latin typeface="Times New Roman, serif"/>
              </a:rPr>
              <a:t>Estendere la politica oltre il mondo umano</a:t>
            </a:r>
            <a:br>
              <a:rPr lang="it-IT" b="0" dirty="0">
                <a:effectLst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8162C88-9A7D-F218-D4B4-A84A63E718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82334" y="1420652"/>
            <a:ext cx="4320000" cy="2592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906F802-B2F0-BCD1-95FF-0DAAD8E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420652"/>
            <a:ext cx="5650523" cy="5170698"/>
          </a:xfrm>
        </p:spPr>
        <p:txBody>
          <a:bodyPr>
            <a:normAutofit fontScale="70000" lnSpcReduction="20000"/>
          </a:bodyPr>
          <a:lstStyle/>
          <a:p>
            <a:pPr marL="0" indent="0" rtl="0">
              <a:buNone/>
            </a:pPr>
            <a:br>
              <a:rPr lang="it-IT" b="0" i="0" dirty="0">
                <a:effectLst/>
              </a:rPr>
            </a:br>
            <a:endParaRPr lang="it-IT" b="0" i="0" dirty="0">
              <a:effectLst/>
            </a:endParaRPr>
          </a:p>
          <a:p>
            <a:pPr marL="0" indent="0" algn="just" rtl="0">
              <a:buNone/>
            </a:pPr>
            <a:r>
              <a:rPr lang="it-IT" sz="3400" b="0" i="0" dirty="0">
                <a:effectLst/>
                <a:latin typeface="Times New Roman, serif"/>
              </a:rPr>
              <a:t>Latour critica il «</a:t>
            </a:r>
            <a:r>
              <a:rPr lang="it-IT" sz="3400" b="1" i="0" dirty="0">
                <a:effectLst/>
                <a:latin typeface="Times New Roman, serif"/>
              </a:rPr>
              <a:t>sogno da incubo della geoingegneria</a:t>
            </a:r>
            <a:r>
              <a:rPr lang="it-IT" sz="3400" b="0" i="0" dirty="0">
                <a:effectLst/>
                <a:latin typeface="Times New Roman, serif"/>
              </a:rPr>
              <a:t>» (386). Al contrario, «non è </a:t>
            </a:r>
            <a:r>
              <a:rPr lang="it-IT" sz="3400" b="1" i="0" dirty="0">
                <a:effectLst/>
                <a:latin typeface="Times New Roman, serif"/>
              </a:rPr>
              <a:t>strano</a:t>
            </a:r>
            <a:r>
              <a:rPr lang="it-IT" sz="3400" b="0" i="0" dirty="0">
                <a:effectLst/>
                <a:latin typeface="Times New Roman, serif"/>
              </a:rPr>
              <a:t> avere potuto pensare un tempo che </a:t>
            </a:r>
            <a:r>
              <a:rPr lang="it-IT" sz="3400" b="1" i="0" dirty="0">
                <a:effectLst/>
                <a:latin typeface="Times New Roman, serif"/>
              </a:rPr>
              <a:t>solo gli umani fossero “animali politici”</a:t>
            </a:r>
            <a:r>
              <a:rPr lang="it-IT" sz="3400" b="0" i="0" dirty="0">
                <a:effectLst/>
                <a:latin typeface="Times New Roman, serif"/>
              </a:rPr>
              <a:t>? E gli animali, allora? E tutti gli agenti animati?» </a:t>
            </a:r>
            <a:r>
              <a:rPr lang="it-IT" sz="3400" b="1" i="0" dirty="0">
                <a:effectLst/>
                <a:latin typeface="Times New Roman, serif"/>
              </a:rPr>
              <a:t>(387)</a:t>
            </a:r>
            <a:endParaRPr lang="it-IT" sz="3400" b="1" i="0" dirty="0">
              <a:effectLst/>
            </a:endParaRPr>
          </a:p>
          <a:p>
            <a:pPr marL="0" indent="0" algn="just" rtl="0">
              <a:buNone/>
            </a:pPr>
            <a:br>
              <a:rPr lang="it-IT" sz="3400" b="0" i="0" dirty="0">
                <a:effectLst/>
              </a:rPr>
            </a:br>
            <a:endParaRPr lang="it-IT" sz="3400" b="0" i="0" dirty="0">
              <a:effectLst/>
            </a:endParaRPr>
          </a:p>
          <a:p>
            <a:pPr marL="0" indent="0" algn="just" rtl="0">
              <a:buNone/>
            </a:pPr>
            <a:r>
              <a:rPr lang="it-IT" sz="3400" b="0" i="0" dirty="0">
                <a:effectLst/>
                <a:latin typeface="Times New Roman, serif"/>
              </a:rPr>
              <a:t>Ci servirebbe un « “</a:t>
            </a:r>
            <a:r>
              <a:rPr lang="it-IT" sz="3400" b="1" i="1" dirty="0" err="1">
                <a:effectLst/>
                <a:latin typeface="Times New Roman, serif"/>
              </a:rPr>
              <a:t>jus</a:t>
            </a:r>
            <a:r>
              <a:rPr lang="it-IT" sz="3400" b="1" i="1" dirty="0">
                <a:effectLst/>
                <a:latin typeface="Times New Roman, serif"/>
              </a:rPr>
              <a:t> </a:t>
            </a:r>
            <a:r>
              <a:rPr lang="it-IT" sz="3400" b="1" i="1" dirty="0" err="1">
                <a:effectLst/>
                <a:latin typeface="Times New Roman, serif"/>
              </a:rPr>
              <a:t>publicum</a:t>
            </a:r>
            <a:r>
              <a:rPr lang="it-IT" sz="3400" b="1" i="1" dirty="0">
                <a:effectLst/>
                <a:latin typeface="Times New Roman, serif"/>
              </a:rPr>
              <a:t> </a:t>
            </a:r>
            <a:r>
              <a:rPr lang="it-IT" sz="3400" b="1" i="1" dirty="0" err="1">
                <a:effectLst/>
                <a:latin typeface="Times New Roman, serif"/>
              </a:rPr>
              <a:t>telluris</a:t>
            </a:r>
            <a:r>
              <a:rPr lang="it-IT" sz="3400" b="1" i="0" dirty="0">
                <a:effectLst/>
                <a:latin typeface="Times New Roman, serif"/>
              </a:rPr>
              <a:t>” [diritto pubblico della terra</a:t>
            </a:r>
            <a:r>
              <a:rPr lang="it-IT" sz="3400" b="0" i="0" dirty="0">
                <a:effectLst/>
                <a:latin typeface="Times New Roman, serif"/>
              </a:rPr>
              <a:t>] ancora da inventare» per governare i conflitti e rendere giustizia ai diversi agenti di Gaia. </a:t>
            </a:r>
            <a:endParaRPr lang="it-IT" sz="3400" b="0" dirty="0">
              <a:effectLst/>
            </a:endParaRPr>
          </a:p>
          <a:p>
            <a:pPr marL="0" indent="0" algn="just" rtl="0">
              <a:buNone/>
            </a:pPr>
            <a:br>
              <a:rPr lang="it-IT" sz="3400" b="0" i="0" dirty="0">
                <a:effectLst/>
              </a:rPr>
            </a:br>
            <a:endParaRPr lang="it-IT" sz="3400" b="0" i="0" dirty="0">
              <a:effectLst/>
            </a:endParaRP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CF3DB98-E31F-0921-0DD2-BDCAEA0F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517" y="4227673"/>
            <a:ext cx="2476500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54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4CD62C-7993-098A-354F-78E8BB915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3" y="365125"/>
            <a:ext cx="11788726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it-IT" b="0" i="1" dirty="0">
                <a:effectLst/>
                <a:latin typeface="Times New Roman, serif"/>
              </a:rPr>
            </a:br>
            <a:r>
              <a:rPr lang="it-IT" b="1" i="1" dirty="0">
                <a:effectLst/>
                <a:latin typeface="Times New Roman, serif"/>
              </a:rPr>
              <a:t>Emanciparci dall'infinito </a:t>
            </a:r>
            <a:r>
              <a:rPr lang="it-IT" b="0" i="0" dirty="0">
                <a:effectLst/>
                <a:latin typeface="Times New Roman, serif"/>
              </a:rPr>
              <a:t>(Crescita infinita, </a:t>
            </a:r>
            <a:br>
              <a:rPr lang="it-IT" b="0" i="0" dirty="0">
                <a:effectLst/>
                <a:latin typeface="Times New Roman, serif"/>
              </a:rPr>
            </a:br>
            <a:r>
              <a:rPr lang="it-IT" b="0" i="0" dirty="0">
                <a:effectLst/>
                <a:latin typeface="Times New Roman, serif"/>
              </a:rPr>
              <a:t>Progresso infinito ecc.), sempre di origine ‘‘religiosa’’. </a:t>
            </a:r>
            <a:br>
              <a:rPr lang="it-IT" b="0" i="0" dirty="0">
                <a:effectLst/>
                <a:latin typeface="Times New Roman, serif"/>
              </a:rPr>
            </a:br>
            <a:r>
              <a:rPr lang="it-IT" b="0" i="0" dirty="0">
                <a:effectLst/>
                <a:latin typeface="Times New Roman, serif"/>
              </a:rPr>
              <a:t>Imparare a  </a:t>
            </a:r>
            <a:r>
              <a:rPr lang="it-IT" b="1" i="1" dirty="0">
                <a:effectLst/>
                <a:latin typeface="Times New Roman, serif"/>
              </a:rPr>
              <a:t>umiliarci</a:t>
            </a:r>
            <a:r>
              <a:rPr lang="it-IT" b="0" i="1" dirty="0">
                <a:effectLst/>
                <a:latin typeface="Times New Roman, serif"/>
              </a:rPr>
              <a:t>. </a:t>
            </a:r>
            <a:br>
              <a:rPr lang="it-IT" b="0" dirty="0">
                <a:effectLst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1AB325-5C6A-FA80-BFDD-4510E187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29886" cy="4351338"/>
          </a:xfrm>
        </p:spPr>
        <p:txBody>
          <a:bodyPr>
            <a:normAutofit lnSpcReduction="10000"/>
          </a:bodyPr>
          <a:lstStyle/>
          <a:p>
            <a:pPr marL="0" indent="0" rtl="0">
              <a:buNone/>
            </a:pPr>
            <a:br>
              <a:rPr lang="it-IT" b="0" dirty="0">
                <a:effectLst/>
              </a:rPr>
            </a:br>
            <a:endParaRPr lang="it-IT" b="0" dirty="0">
              <a:effectLst/>
            </a:endParaRPr>
          </a:p>
          <a:p>
            <a:pPr marL="0" indent="0" algn="just" rtl="0">
              <a:buNone/>
            </a:pP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«Se la parola “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umiliarci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vi sconvolge, ricordate che c'è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humus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compost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essa...La frase del Mercoledì delle ceneri, “Ricordati, uomo, che polvere sei e polvere ritornerai” (</a:t>
            </a:r>
            <a:r>
              <a:rPr lang="it-IT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Gn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3,19), non è una maledizione, ma una benedizione: ciò che vale più di ogni cosa dura soltanto grazie a ciò che non dura»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(391)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15502CD-B11E-E4E2-F1F7-D82E91FFDF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7361" y="1825625"/>
            <a:ext cx="4403725" cy="247542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856EC7B-1460-CA1B-5AC5-127B4F5C7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086" y="4435989"/>
            <a:ext cx="384827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8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5F92C4-136D-5AE2-3048-B295F6D4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584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it-IT" b="0" i="0" dirty="0">
                <a:effectLst/>
                <a:latin typeface="Times New Roman, serif"/>
              </a:rPr>
            </a:br>
            <a:r>
              <a:rPr lang="it-IT" b="0" i="0" dirty="0">
                <a:effectLst/>
                <a:latin typeface="Times New Roman, serif"/>
              </a:rPr>
              <a:t>Oltre la dicotomia naturale-sovrannaturale. </a:t>
            </a:r>
            <a:r>
              <a:rPr lang="it-IT" dirty="0">
                <a:latin typeface="Times New Roman, serif"/>
              </a:rPr>
              <a:t>V</a:t>
            </a:r>
            <a:r>
              <a:rPr lang="it-IT" b="0" i="0" dirty="0">
                <a:effectLst/>
                <a:latin typeface="Times New Roman, serif"/>
              </a:rPr>
              <a:t>alorizzare il messaggio dell'Incarnazione</a:t>
            </a:r>
            <a:br>
              <a:rPr lang="it-IT" b="0" i="0" dirty="0">
                <a:effectLst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9FD9C12-973B-0683-166C-9A51FB2261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7690" y="2163918"/>
            <a:ext cx="3959225" cy="3899836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99875E-C5A4-81AE-C323-C56AD9A29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1" y="1825624"/>
            <a:ext cx="6583680" cy="4856530"/>
          </a:xfrm>
        </p:spPr>
        <p:txBody>
          <a:bodyPr>
            <a:normAutofit fontScale="70000" lnSpcReduction="20000"/>
          </a:bodyPr>
          <a:lstStyle/>
          <a:p>
            <a:pPr marL="0" indent="0" rtl="0">
              <a:buNone/>
            </a:pPr>
            <a:br>
              <a:rPr lang="it-IT" b="0" i="0" dirty="0">
                <a:effectLst/>
              </a:rPr>
            </a:br>
            <a:endParaRPr lang="it-IT" b="0" i="0" dirty="0">
              <a:effectLst/>
            </a:endParaRPr>
          </a:p>
          <a:p>
            <a:pPr marL="0" indent="0" algn="just" rtl="0">
              <a:buNone/>
            </a:pPr>
            <a:r>
              <a:rPr lang="it-IT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«Generazioni di preti, pastori, predicatori e teologi hanno iniziato a </a:t>
            </a:r>
            <a:r>
              <a:rPr lang="it-IT" sz="3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maltrattare le Sacre Scritture per aggiungere, al di sopra della Natura, un dominio del </a:t>
            </a:r>
            <a:r>
              <a:rPr lang="it-IT" sz="31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sovrannaturale</a:t>
            </a:r>
            <a:r>
              <a:rPr lang="it-IT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circoscrivendo a questa sfera la dimensione “spirituale”. </a:t>
            </a:r>
          </a:p>
          <a:p>
            <a:pPr marL="0" indent="0" algn="just" rtl="0">
              <a:buNone/>
            </a:pPr>
            <a:endParaRPr lang="it-IT" sz="31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 contrario, nella </a:t>
            </a:r>
            <a:r>
              <a:rPr lang="it-IT" sz="3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prospettiva dell'Incarnazione</a:t>
            </a:r>
            <a:r>
              <a:rPr lang="it-IT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«Se “sappiamo bene infatti che </a:t>
            </a:r>
            <a:r>
              <a:rPr lang="it-IT" sz="3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tutta la creazione geme e soffre fino a oggi nelle doglie del parto</a:t>
            </a:r>
            <a:r>
              <a:rPr lang="it-IT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(Rom 8,22), ciò vuol dire che </a:t>
            </a:r>
            <a:r>
              <a:rPr lang="it-IT" sz="3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 è stata compiuta e che pertanto debba essere composta, passo per passo, anima per anima, agente per agente</a:t>
            </a:r>
            <a:r>
              <a:rPr lang="it-IT" sz="31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it-IT" sz="31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(392-393) </a:t>
            </a:r>
          </a:p>
          <a:p>
            <a:pPr marL="0" indent="0" rtl="0">
              <a:buNone/>
            </a:pPr>
            <a:br>
              <a:rPr lang="it-IT" sz="3100" b="0" i="0" dirty="0">
                <a:effectLst/>
              </a:rPr>
            </a:br>
            <a:endParaRPr lang="it-IT" sz="3100" b="0" i="0" dirty="0">
              <a:effectLst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7097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7CDEB6-16EA-BAFB-FD6D-A6DB0676E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b="0" i="0" dirty="0">
                <a:effectLst/>
                <a:latin typeface="Times New Roman, serif"/>
              </a:rPr>
              <a:t>Una etimologia fittizia di “ecologia” </a:t>
            </a:r>
            <a:br>
              <a:rPr lang="it-IT" b="0" i="0" dirty="0">
                <a:effectLst/>
                <a:latin typeface="Times New Roman, serif"/>
              </a:rPr>
            </a:br>
            <a:r>
              <a:rPr lang="it-IT" b="0" i="0" dirty="0">
                <a:effectLst/>
                <a:latin typeface="Times New Roman, serif"/>
              </a:rPr>
              <a:t>(Jürgen </a:t>
            </a:r>
            <a:r>
              <a:rPr lang="it-IT" b="0" i="0" dirty="0" err="1">
                <a:effectLst/>
                <a:latin typeface="Times New Roman, serif"/>
              </a:rPr>
              <a:t>Moltmann</a:t>
            </a:r>
            <a:r>
              <a:rPr lang="it-IT" b="0" i="0" dirty="0">
                <a:effectLst/>
                <a:latin typeface="Times New Roman, serif"/>
              </a:rPr>
              <a:t>) da valorizzare</a:t>
            </a:r>
            <a:br>
              <a:rPr lang="it-IT" b="0" i="0" dirty="0">
                <a:effectLst/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0799C2-6F41-64E6-3589-70B93C2DE5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fontScale="85000" lnSpcReduction="20000"/>
          </a:bodyPr>
          <a:lstStyle/>
          <a:p>
            <a:pPr marL="0" indent="0" rtl="0">
              <a:buNone/>
            </a:pPr>
            <a:br>
              <a:rPr lang="it-IT" b="0" i="0" dirty="0">
                <a:effectLst/>
              </a:rPr>
            </a:br>
            <a:endParaRPr lang="it-IT" b="0" i="0" dirty="0">
              <a:effectLst/>
            </a:endParaRPr>
          </a:p>
          <a:p>
            <a:pPr marL="0" indent="0" algn="just" rtl="0">
              <a:buNone/>
            </a:pP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Ecologia come </a:t>
            </a:r>
            <a:r>
              <a:rPr lang="it-IT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oikos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logou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(casa del </a:t>
            </a:r>
            <a:r>
              <a:rPr lang="it-IT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Logos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che abita la Creazione e «ha “molte dimore” (</a:t>
            </a:r>
            <a:r>
              <a:rPr lang="it-IT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14,2). </a:t>
            </a:r>
          </a:p>
          <a:p>
            <a:pPr marL="0" indent="0" algn="just" rtl="0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Dunque «per occupare la Terra o, piuttosto, per essere occupati e preoccupati della Terra, dobbiamo abitare tutte queste dimore allo stesso tempo.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 cosmo […] ha bisogno […] che la religione, limitandosi, impari a cospirare con le scienze e la politica, per ridare senso alla nozione di limite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4A73DDF-7CFC-6BB9-A76B-0DDEDF7363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59899" y="1985294"/>
            <a:ext cx="2602475" cy="4032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A3AAF31-178F-870C-FD62-7D48DDDBF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245" y="2507294"/>
            <a:ext cx="2947474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8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5790E8-C4BF-ACCF-40CF-740C59A5B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 ultra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 intra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Non fuoriuscire dalla dimora terrestre, ma renderla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abitabile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4DB550F-6A7A-3F51-9A20-D71A796535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7625" y="4333569"/>
            <a:ext cx="3564000" cy="2376000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5683F9-EB32-05EF-AD69-C09342ED7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116" y="1825625"/>
            <a:ext cx="5378548" cy="4667250"/>
          </a:xfrm>
        </p:spPr>
        <p:txBody>
          <a:bodyPr>
            <a:normAutofit fontScale="85000" lnSpcReduction="20000"/>
          </a:bodyPr>
          <a:lstStyle/>
          <a:p>
            <a:pPr marL="0" indent="0" algn="just" rtl="0">
              <a:buNone/>
            </a:pP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«Mentre gli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Umani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avevano come motto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it-IT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Plus ultra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i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Terranei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non hanno altra massima che questa: “</a:t>
            </a:r>
            <a:r>
              <a:rPr lang="it-IT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Plus intra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(399)</a:t>
            </a:r>
          </a:p>
          <a:p>
            <a:pPr marL="0" indent="0" algn="just" rtl="0">
              <a:buNone/>
            </a:pPr>
            <a:b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rtl="0">
              <a:buNone/>
            </a:pP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«Per quanto lontani siamo dallo spirito di conquista del capitano Colombo, forse siamo nondimeno sempre come i marinai assetati a bordo della sua caravella,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attesa, giorno dopo giorno, del grido che la vedetta finirà di certo col far risuonare un mattino, dall'alto della sua coffa: “Terra, terra!” </a:t>
            </a:r>
            <a: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it-IT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(399)</a:t>
            </a:r>
          </a:p>
          <a:p>
            <a:pPr marL="0" indent="0" algn="just" rtl="0">
              <a:buNone/>
            </a:pPr>
            <a:br>
              <a:rPr lang="it-IT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EF80FE-7855-5671-8563-B134DEA7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969" y="1711250"/>
            <a:ext cx="2460290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95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3BD05B-861A-DB93-207E-35F815BD2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42" y="125974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bilancio provvisorio su Bruno Latour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CFA870-B6F9-B334-9B9B-BEFAAC43BA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Istanze condivisibili e intuizioni preziose. 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Confutazione/smascheramento del negazionismo climatico. 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Come passare dalle intuizioni ‘‘poetiche’’ alle indicazioni operative? </a:t>
            </a: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Grandi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stilistiche o reale contributo concettuale</a:t>
            </a:r>
            <a:r>
              <a:rPr lang="it-IT" dirty="0"/>
              <a:t>?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69C8D6C-CC0A-E021-970B-8853155D1A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5374" y="1690688"/>
            <a:ext cx="2772898" cy="49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67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EAFC1E-C12D-8BE0-A086-13E101AB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750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Opere di Latour sulle tematiche ambientali. Critiche e controversie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926584F-E445-0A69-D652-AF963AC945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4605" y="1519313"/>
            <a:ext cx="1743075" cy="2619375"/>
          </a:xfrm>
          <a:prstGeom prst="rect">
            <a:avLst/>
          </a:prstGeo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C5DC7FB-4541-6F75-40A9-5FDF2718ED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977070" y="2132286"/>
            <a:ext cx="2604054" cy="342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D5E521D-2A7C-BA48-397E-CBD6C32EF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738" y="1528688"/>
            <a:ext cx="1579354" cy="244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75A2E12-8570-BB5F-C40C-5E262D4AF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812" y="4138688"/>
            <a:ext cx="1772852" cy="2484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38F8952-902D-913B-4801-A7A81034A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919" y="3729745"/>
            <a:ext cx="1715571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53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3C355E-9B56-2444-4FF9-2A4D2439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it-IT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maître à </a:t>
            </a:r>
            <a:r>
              <a:rPr lang="it-IT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penser</a:t>
            </a:r>
            <a:r>
              <a:rPr lang="it-IT" b="0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laicissimo ma anche </a:t>
            </a:r>
            <a:br>
              <a:rPr lang="it-IT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cattolico praticante. Sintonia con papa Francesco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ECECFC-748A-6813-6499-1B6157880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288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b="0" i="0" dirty="0">
                <a:effectLst/>
                <a:latin typeface="Times New Roman, serif"/>
              </a:rPr>
              <a:t>«Non nutrivo speranze al riguardo, lo ammetto, fino a quando non mi sono imbattuto con ammirato stupore nella lettura dell'enciclica di papa Francesco, in grado di riprendere il Cantico delle Creature rivolgendosi alla Terra col nome di “madre” e “sorella”» </a:t>
            </a:r>
            <a:r>
              <a:rPr lang="it-IT" b="1" i="0" dirty="0">
                <a:effectLst/>
                <a:latin typeface="Times New Roman, serif"/>
              </a:rPr>
              <a:t>(394)</a:t>
            </a:r>
            <a:endParaRPr lang="it-IT" b="1" i="0" dirty="0">
              <a:effectLst/>
            </a:endParaRPr>
          </a:p>
          <a:p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24D82F3-EF82-108E-3EA1-8927CAE099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just">
              <a:buNone/>
            </a:pPr>
            <a:r>
              <a:rPr 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Seminario </a:t>
            </a:r>
            <a:r>
              <a:rPr 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</a:t>
            </a:r>
            <a:r>
              <a:rPr 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Latour con la pensatrice </a:t>
            </a:r>
            <a:r>
              <a:rPr 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queer</a:t>
            </a:r>
            <a:r>
              <a:rPr 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Donna </a:t>
            </a:r>
            <a:r>
              <a:rPr lang="it-IT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Haraway</a:t>
            </a:r>
            <a:r>
              <a:rPr 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(2020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A6586F1-1EA8-0656-79F9-3B055501E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941" y="4808983"/>
            <a:ext cx="1234293" cy="172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BBB3E74-E355-C872-A7C0-FC3F3471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825625"/>
            <a:ext cx="54400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30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C908C6-043B-C041-35A1-DB0D26B6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76" y="214454"/>
            <a:ext cx="11507372" cy="1688758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Premessa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L’ </a:t>
            </a:r>
            <a:r>
              <a:rPr lang="it-I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‘‘</a:t>
            </a:r>
            <a:r>
              <a:rPr lang="it-IT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ipotesi Gaia</a:t>
            </a:r>
            <a:r>
              <a:rPr lang="it-I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elaborata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negli anni ’70 da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Lovelock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(1919-2022)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Lynn Margulis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(1938-2011)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50569FB-5E9D-3A26-A7F7-D87BE87AD8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47383" y="3099877"/>
            <a:ext cx="3097234" cy="2736000"/>
          </a:xfrm>
          <a:prstGeom prst="rect">
            <a:avLst/>
          </a:prstGeom>
        </p:spPr>
      </p:pic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80BC0D2D-92B2-C4EA-AC86-D451040D20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93365" y="2292208"/>
            <a:ext cx="2958909" cy="435133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E98966C-DB3A-1F14-8B5D-308928DEA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4" y="2991877"/>
            <a:ext cx="3686411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56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AF246-3763-1BDD-60A9-13CB517EE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527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(‘‘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’’) come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unico sistema omeostatico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cui 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agisce per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regolare i parametri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necessari al suo mantenimento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20CF49-79A2-5460-C90A-C212DB19B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8911" y="2275791"/>
            <a:ext cx="6261883" cy="43513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-Il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biota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terrestre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 contribuito a generare e tuttora regola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temperatura, salinità e acidità delle acque, livelli di ossigeno nell’atmosfera e altri parametri fisico- chimici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entro i valori indispensabili al mantenimento della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vita sulla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 comporta come un unico,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immenso super-organismo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alla cui stabilità concorrono le componenti biotiche e abiotiche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3D8D32B-768C-4DC3-EE67-AE065740B1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27463" y="2275791"/>
            <a:ext cx="3384000" cy="3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42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E19E3-5870-7CB1-6ACB-8963BD83E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68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Critiche, dibattiti e chiarimenti su Gaia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C75190-A5AA-2187-54E9-D86FD0B53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590735" cy="4667250"/>
          </a:xfrm>
        </p:spPr>
        <p:txBody>
          <a:bodyPr>
            <a:normAutofit fontScale="85000" lnSpcReduction="10000"/>
          </a:bodyPr>
          <a:lstStyle/>
          <a:p>
            <a:pPr algn="just"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Controversie intorno alla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non-verificabilità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dell’ipotesi Gaia</a:t>
            </a:r>
          </a:p>
          <a:p>
            <a:pPr algn="just">
              <a:buFontTx/>
              <a:buChar char="-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Lovelock accusato di ‘‘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vitalismo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 e di reintrodurre una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prospettiva animista</a:t>
            </a:r>
          </a:p>
          <a:p>
            <a:pPr algn="just">
              <a:buFontTx/>
              <a:buChar char="-"/>
            </a:pPr>
            <a:endParaRPr lang="it-IT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it-IT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Repliche: Gaia è una </a:t>
            </a:r>
            <a:r>
              <a:rPr lang="it-IT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metafora</a:t>
            </a: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non un ‘‘</a:t>
            </a:r>
            <a:r>
              <a:rPr lang="it-IT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soggetto</a:t>
            </a: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</a:p>
          <a:p>
            <a:pPr algn="just">
              <a:buFontTx/>
              <a:buChar char="-"/>
            </a:pP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L’ipotesi non contrasta con i principi della </a:t>
            </a:r>
            <a:r>
              <a:rPr lang="it-IT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selezione darwiniana </a:t>
            </a: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implica una concezione </a:t>
            </a:r>
            <a:r>
              <a:rPr lang="it-IT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teleologica </a:t>
            </a:r>
            <a:r>
              <a:rPr lang="it-IT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(finalistica)</a:t>
            </a:r>
          </a:p>
          <a:p>
            <a:pPr algn="just">
              <a:buFontTx/>
              <a:buChar char="-"/>
            </a:pP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problema dell’</a:t>
            </a:r>
            <a:r>
              <a:rPr lang="it-IT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impatto dell’umanità </a:t>
            </a:r>
            <a:r>
              <a:rPr lang="it-IT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sulle dinamiche di Gaia</a:t>
            </a:r>
          </a:p>
          <a:p>
            <a:pPr>
              <a:buFontTx/>
              <a:buChar char="-"/>
            </a:pPr>
            <a:endParaRPr lang="it-IT" dirty="0"/>
          </a:p>
        </p:txBody>
      </p:sp>
      <p:pic>
        <p:nvPicPr>
          <p:cNvPr id="1026" name="Picture 2" descr="Scientists Debate Gaia: The Next Century : Schneider, Stephen H., Miller,  James R., Crist, Eileen, Boston, Penelope J.: Amazon.it: Libri">
            <a:extLst>
              <a:ext uri="{FF2B5EF4-FFF2-40B4-BE49-F238E27FC236}">
                <a16:creationId xmlns:a16="http://schemas.microsoft.com/office/drawing/2014/main" id="{AB2B818C-4BC2-7781-15D1-676AB91D51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329" y="2377000"/>
            <a:ext cx="2560179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DD5DAD-8CFF-C7E1-2CD9-EE08EABA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902" y="2365451"/>
            <a:ext cx="2345847" cy="35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45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724D1-C2B2-735B-C412-D76F198B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sfida di Gaia. Il nuovo regime climatico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Meltemi, Milano 2020 (ed.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orig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2015)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69CA1A5B-2555-56B6-B207-D43422DD46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0647" y="1825625"/>
            <a:ext cx="4644000" cy="4644000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0CDA74D-E497-0F9A-DEDD-2637A410E3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96280" y="1825625"/>
            <a:ext cx="2970571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5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514E5-789C-5304-4EE7-E156F65DC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06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Pars pro toto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Analizziamo l’ultima conferenza de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sfida di Gaia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«VIII. Come governare territori naturali in lotta» (pp.  353-399)</a:t>
            </a:r>
          </a:p>
        </p:txBody>
      </p:sp>
      <p:pic>
        <p:nvPicPr>
          <p:cNvPr id="3" name="Segnaposto contenuto 2">
            <a:extLst>
              <a:ext uri="{FF2B5EF4-FFF2-40B4-BE49-F238E27FC236}">
                <a16:creationId xmlns:a16="http://schemas.microsoft.com/office/drawing/2014/main" id="{47039ABA-2FE2-8AFA-D0EA-9C4544354C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516"/>
            <a:ext cx="5181600" cy="3453556"/>
          </a:xfrm>
          <a:prstGeom prst="rect">
            <a:avLst/>
          </a:prstGeom>
        </p:spPr>
      </p:pic>
      <p:pic>
        <p:nvPicPr>
          <p:cNvPr id="1026" name="Picture 2" descr="Nature, The Human Epoch :: Behance">
            <a:extLst>
              <a:ext uri="{FF2B5EF4-FFF2-40B4-BE49-F238E27FC236}">
                <a16:creationId xmlns:a16="http://schemas.microsoft.com/office/drawing/2014/main" id="{7189EF84-915C-724C-F553-E5F06C3829E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06" y="2186593"/>
            <a:ext cx="33104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8602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1950</Words>
  <Application>Microsoft Office PowerPoint</Application>
  <PresentationFormat>Widescreen</PresentationFormat>
  <Paragraphs>112</Paragraphs>
  <Slides>28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Times New Roman, serif</vt:lpstr>
      <vt:lpstr>Tema di Office</vt:lpstr>
      <vt:lpstr>Bruno Latour (Beaune,1947-Parigi, 2022)  La sfida di Gaia (2020) (Face à Gaïa, 2015)</vt:lpstr>
      <vt:lpstr>Cenni biografici. Un intellettuale  prestigioso e discusso</vt:lpstr>
      <vt:lpstr>Opere di Latour sulle tematiche ambientali. Critiche e controversie</vt:lpstr>
      <vt:lpstr>Un maître à penser laicissimo ma anche  cattolico praticante. Sintonia con papa Francesco</vt:lpstr>
      <vt:lpstr>Premessa. L’ ‘‘ipotesi Gaia’’, elaborata  negli anni ’70 da James Lovelock (1919-2022)  e Lynn Margulis (1938-2011)</vt:lpstr>
      <vt:lpstr>La Terra (‘‘Gaia’’) come unico sistema omeostatico in cui la vita agisce per regolare i parametri necessari al suo mantenimento </vt:lpstr>
      <vt:lpstr>Critiche, dibattiti e chiarimenti su Gaia</vt:lpstr>
      <vt:lpstr>La sfida di Gaia. Il nuovo regime climatico, Meltemi, Milano 2020 (ed. orig. 2015)</vt:lpstr>
      <vt:lpstr>Pars pro toto. Analizziamo l’ultima conferenza de La sfida di Gaia: «VIII. Come governare territori naturali in lotta» (pp.  353-399)</vt:lpstr>
      <vt:lpstr>Il volume raccoglie il testo rimaneggiato di 6 Gifford Lectures (Edimburgo, 2013) con l’aggiunta di un discorso del 2013 e di un saggio conclusivo del 2015 </vt:lpstr>
      <vt:lpstr>    Un evento teatrale in vista di Cop 21 a Parigi  (30 novembre-12 dicembre 2015), due giorni dopo la pubblicazione di Laudato si’ (24 maggio)    </vt:lpstr>
      <vt:lpstr>Ridefinire il confine tra terrestri  umani e non-umani</vt:lpstr>
      <vt:lpstr>Stakeholders inusuali al Gaia global circus</vt:lpstr>
      <vt:lpstr>Dare voce a nuovi soggetti di Gaia:  un atto politico rivoluzionario</vt:lpstr>
      <vt:lpstr>In Gaia, diversamente dalla Natura dei Moderni, nessun ordine prestabilito: non c’è alternativa alla negoziazione</vt:lpstr>
      <vt:lpstr>Le «parti arraffanti» di cui tenere conto </vt:lpstr>
      <vt:lpstr>    Due opposti esempi storici di agency di Gaia rappresentate dall'uomo: Rijkswaterstaat (Paesi Bassi) e i produttori di mandorle della Central Valley (California).   </vt:lpstr>
      <vt:lpstr>Presentazione standard di PowerPoint</vt:lpstr>
      <vt:lpstr>Presentazione standard di PowerPoint</vt:lpstr>
      <vt:lpstr>Abbiamo dimenticato l'Allegoria ed effetti del Buono  e del Cattivo Governo (Ambrogio Lorenzetti,  Siena, 1338-1339)  </vt:lpstr>
      <vt:lpstr>   «Perché ciò che sapevamo dipingere nel XIV secolo, lo abbiamo totalmente dimenticato nel XXI?» (377)   </vt:lpstr>
      <vt:lpstr>«L' Antropocene: un mito veramente edipico» </vt:lpstr>
      <vt:lpstr>La Terra, Gaia non è (solo) nelle nostre mani.  Estendere la politica oltre il mondo umano </vt:lpstr>
      <vt:lpstr> Emanciparci dall'infinito (Crescita infinita,  Progresso infinito ecc.), sempre di origine ‘‘religiosa’’.  Imparare a  umiliarci.  </vt:lpstr>
      <vt:lpstr> Oltre la dicotomia naturale-sovrannaturale. Valorizzare il messaggio dell'Incarnazione </vt:lpstr>
      <vt:lpstr>Una etimologia fittizia di “ecologia”  (Jürgen Moltmann) da valorizzare </vt:lpstr>
      <vt:lpstr>Da plus ultra a plus intra. Non fuoriuscire dalla dimora terrestre, ma renderla abitabile.</vt:lpstr>
      <vt:lpstr>Un bilancio provvisorio su Bruno Latour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Bruno Latour Gaia</dc:title>
  <dc:creator>Giuseppe Ferrari</dc:creator>
  <cp:lastModifiedBy>Giuseppe Ferrari</cp:lastModifiedBy>
  <cp:revision>28</cp:revision>
  <cp:lastPrinted>2024-03-18T01:12:48Z</cp:lastPrinted>
  <dcterms:created xsi:type="dcterms:W3CDTF">2024-03-13T22:11:52Z</dcterms:created>
  <dcterms:modified xsi:type="dcterms:W3CDTF">2024-03-18T14:34:33Z</dcterms:modified>
</cp:coreProperties>
</file>