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56" r:id="rId4"/>
    <p:sldId id="296" r:id="rId5"/>
    <p:sldId id="300" r:id="rId6"/>
    <p:sldId id="301" r:id="rId7"/>
    <p:sldId id="297" r:id="rId8"/>
    <p:sldId id="298" r:id="rId9"/>
    <p:sldId id="295" r:id="rId10"/>
    <p:sldId id="308" r:id="rId11"/>
    <p:sldId id="307" r:id="rId12"/>
    <p:sldId id="268" r:id="rId13"/>
    <p:sldId id="259" r:id="rId14"/>
    <p:sldId id="309" r:id="rId15"/>
    <p:sldId id="310" r:id="rId16"/>
    <p:sldId id="304" r:id="rId17"/>
    <p:sldId id="311" r:id="rId18"/>
    <p:sldId id="313" r:id="rId19"/>
    <p:sldId id="269" r:id="rId20"/>
    <p:sldId id="302" r:id="rId21"/>
    <p:sldId id="271" r:id="rId22"/>
    <p:sldId id="272" r:id="rId23"/>
    <p:sldId id="274" r:id="rId24"/>
    <p:sldId id="275" r:id="rId25"/>
    <p:sldId id="276" r:id="rId26"/>
    <p:sldId id="277" r:id="rId27"/>
    <p:sldId id="314" r:id="rId28"/>
    <p:sldId id="278" r:id="rId29"/>
    <p:sldId id="279" r:id="rId30"/>
    <p:sldId id="280" r:id="rId31"/>
    <p:sldId id="282" r:id="rId32"/>
    <p:sldId id="267" r:id="rId33"/>
    <p:sldId id="284" r:id="rId34"/>
    <p:sldId id="303" r:id="rId35"/>
    <p:sldId id="289" r:id="rId36"/>
    <p:sldId id="290" r:id="rId37"/>
    <p:sldId id="291" r:id="rId38"/>
    <p:sldId id="292" r:id="rId39"/>
    <p:sldId id="293" r:id="rId40"/>
  </p:sldIdLst>
  <p:sldSz cx="12192000" cy="6858000"/>
  <p:notesSz cx="6858000" cy="994568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C61F1-D8E8-421E-8021-C82B8C7FAB9A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0970D-6CB4-4EFF-88FA-B81D8ECB9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879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85FBF5-1C45-BB9F-E7CF-D2CA0DA462E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03C5FEA-FA03-4C62-A26C-22778D0F91F2}" type="slidenum">
              <a:t>1</a:t>
            </a:fld>
            <a:endParaRPr lang="fr-FR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4064841-A8BB-2FDF-6DB5-ACE80EC1947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" y="755650"/>
            <a:ext cx="6627813" cy="37290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B3F4D53-D128-2F36-6028-068DA511200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724202"/>
            <a:ext cx="5486040" cy="275545"/>
          </a:xfrm>
        </p:spPr>
        <p:txBody>
          <a:bodyPr wrap="square" lIns="90000" tIns="45000" rIns="90000" bIns="45000" anchor="t">
            <a:spAutoFit/>
          </a:bodyPr>
          <a:lstStyle/>
          <a:p>
            <a:pPr lvl="0"/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83881B44-6077-5E86-0D25-CC4C852E1E9E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BCFFF29-4AC7-4238-89E3-A1C69555B05B}" type="slidenum">
              <a:t>21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12C166D-F681-01D0-B4D0-E5B6C5C49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5B1A94D4-AE13-4BEF-4D90-855AC03AADA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0D616A70-5CFC-7BA4-6126-F94806B8EACA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548FFF-DC60-41CC-A4C3-4F54E3F4D214}" type="slidenum">
              <a:t>22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2EC9B647-2E25-4E38-EAF9-17F0BC5B9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AAC992A2-8668-7603-FDAB-03DBB1CF5D6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495ACB11-4216-2DD2-508A-E9F676AD6C99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521FE87-BAF7-46E3-B350-99EAA2827676}" type="slidenum">
              <a:t>23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68A36810-1458-9748-D1B7-49A58503AE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2DC87306-D9C4-4D4D-15F9-C337A81085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DDAB06B3-2197-2F5A-0396-C5100449B0C3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E1774EE-8C19-473F-AB9F-BAE9011F0B24}" type="slidenum">
              <a:t>24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2546F6D6-4E44-BC8C-7A15-515A9E788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19562BA5-17EF-A1F5-2695-8A2E95774C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BFE59A74-D0D3-5391-A8A6-E2563431AF3D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2241694-7542-48E1-8668-5DC49ACFCF4E}" type="slidenum">
              <a:t>25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54A6E043-A93D-DED7-EA7F-1F846D7574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60E7DFE5-44B8-6005-EFF5-2781EFF7838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76224D21-E760-FAFB-E811-535216E1E38F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03D8338-4C2E-40D0-93CA-C65F1267F4E2}" type="slidenum">
              <a:t>27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DAAE33B4-7B1B-BFC2-22C3-11C3C7B7B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F286D23D-A753-39CD-85B4-D52BCEDF428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26630A65-D4BC-6E4F-63BB-4B2711B7E1FA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9AD999C-0040-4EF0-9D52-B66B3239D5D5}" type="slidenum">
              <a:t>28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A822B3E6-03BD-7AAE-18EE-3D420FE6E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0384B0CB-4B84-76C4-1E00-6D2F4251A6C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114C4532-A134-5F59-7FD2-E04B8191C3CA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0FA72C7-F3A5-47A1-9742-0135B723304E}" type="slidenum">
              <a:t>29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9F587038-5F02-7A39-9B30-4FCA6F276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A900B98F-8EDA-29CD-E49D-2EA1C282D3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0E2F9430-6FB2-D2AF-818A-CC5F4034F271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7F9EE14-785F-43A2-A125-7481DE56CADB}" type="slidenum">
              <a:t>30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9401D729-EB24-D9B0-18B2-97A1FFD63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D606E45-D7C2-250A-1EF0-48F7EDFFC15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A83809B2-5DFD-B444-1548-DD9A31D40E24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1552820-E7FA-42C0-8733-BE1CF69A2425}" type="slidenum">
              <a:t>31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393CE2BB-61C5-7FEF-2071-4A56B857F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FE9C1CF1-4DC8-B2B3-2C4E-9AE89483D4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8A5941EE-58A3-866A-041D-B2C31AE0E882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918953-9469-4584-BE46-52C66AF3E00A}" type="slidenum">
              <a:t>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83D6984C-7108-885A-74A6-6BC442647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2CCD03E3-1B2F-D7B4-DB83-CB5F21B7E7B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41A9B0FF-BFB1-8CAC-EC01-06114B37A987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8FB07D3-A4D4-4271-A9B4-6A6C510C247F}" type="slidenum">
              <a:t>32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AB4F3EB4-7944-E34F-ADC4-5EA208FF6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85B8B1F-6F44-04F6-AC65-FB498C6C9A8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D01DDFEE-F5FB-5E16-5EBC-8B0D81311130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46ADE0-B24A-4812-ACDA-5B9A8A70BE9E}" type="slidenum">
              <a:t>34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3BEC0182-91B5-6F07-3D52-8D3170BC5C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24016CFE-0691-B8CD-2478-17F59142F9A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D297A33C-C0B0-2B1C-2826-B139CE98015B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13F769B-2F40-4C8C-B764-82FE66E59D40}" type="slidenum">
              <a:t>35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3B83817B-3408-38FD-CEDE-9E3F0418DF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0B3A7561-B9EE-2985-FA0F-7DE1262D4F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78C6808A-7370-0424-E2A7-BBA6C76A52CA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2BEA18-E889-449C-BA21-B3A1B6F42958}" type="slidenum">
              <a:t>36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90E8D259-D8F0-A595-DB47-2F0A52C68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7D4FF5A2-17A4-DB08-1ECF-FC98BD5EDC7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5D396D2D-795A-A92B-1447-2F531CD6D039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E08EC0-7A1B-47AB-A47F-10F2EC12DBAE}" type="slidenum">
              <a:t>37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2370B0D7-8B52-636A-DE9A-390224AC7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5F392615-1710-EF06-4FC2-C9AF6A42F19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4373D26-93D9-67AB-A34A-E36BCA3247B6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8548EE1-BE23-4480-BAFF-54C887F437B1}" type="slidenum">
              <a:t>38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44C87A71-3EC1-8786-F11F-E0D0A4563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120F424D-8DF2-B834-8C08-140494EB84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D59653-D05E-BD17-0C71-5AA49832AD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FC74D1F-7AED-4901-A9B8-34E81664C45B}" type="slidenum">
              <a:t>4</a:t>
            </a:fld>
            <a:endParaRPr lang="fr-FR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7B65976-A20B-BE1F-2390-8B636CEC36B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" y="755650"/>
            <a:ext cx="6627813" cy="37290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262E96C-9173-525F-317F-9D86709A4C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724202"/>
            <a:ext cx="5486040" cy="4475168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27030EAC-42E0-F652-4F36-DF41D1D48DED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334D933-A8B3-4BF9-A9F9-5DB9CCCD9D94}" type="slidenum">
              <a:t>5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471987E2-D88B-66C3-B693-F387707A2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37BFD309-3D0C-2DFB-BA43-0479C336E7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FE7F7587-856F-50EC-0667-E78ABF4434A1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2F99AC-F1A6-47DF-99ED-2AE88821C0C6}" type="slidenum">
              <a:t>6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C8BE68A4-F094-A288-9914-3BC670453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07AFD686-2AF6-43E3-610F-73764A783A6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C2B218F2-53D8-13F4-30C4-BD8AB1E9CE36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4B33A92-E96C-4B22-A12C-A6F938370A73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1F01C2F-E68B-8E25-7374-75CD395DD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74168EC6-EA9D-DA6E-A90B-F032E2F6FAD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C06B97CA-57A0-89FC-48E1-C0B91721C97C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8E4CD1-C47C-4F92-ABCA-43B24B600E28}" type="slidenum">
              <a:t>12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0A388646-61C5-D2D9-C7DE-966A34BFF3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" y="755650"/>
            <a:ext cx="6629400" cy="3729038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068CDB8B-0700-FBE0-DEE8-05EA1A3CCE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1" y="4724202"/>
            <a:ext cx="5486043" cy="4475171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E520ECBA-B4AD-3850-AC8F-E1E6A321F834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E0FD93D-BD04-48C7-8B9D-64423001461B}" type="slidenum">
              <a:t>18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C6793F23-98AC-65DD-0376-E1A68340E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64B9211A-B354-75F6-7CB1-E492C4383F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53039428-D8A8-E124-204A-0466A968C735}"/>
              </a:ext>
            </a:extLst>
          </p:cNvPr>
          <p:cNvSpPr txBox="1"/>
          <p:nvPr/>
        </p:nvSpPr>
        <p:spPr>
          <a:xfrm>
            <a:off x="4278962" y="11047938"/>
            <a:ext cx="3280684" cy="5810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4B5913-229B-4CE5-8696-E51FF7BED752}" type="slidenum">
              <a:t>20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D4237CD1-F956-8152-9652-382C48C116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95250" y="884238"/>
            <a:ext cx="7748588" cy="435927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6F14E95B-1ADA-53B1-5249-CA3A019F05A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E76B37-847B-0E7D-B6CB-27ABDFAC6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35058B-D9AF-C633-6DF5-36FC0A29A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7A83B3-C8AE-85E3-30DD-59CC5A7D1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FD10-2A7B-4E8F-ABEB-FB14F03CFCC1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9E56C6-24EB-30CA-8287-382D15B0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E5ABD6-3863-EE10-1D4A-E53BB2C4B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0183-6238-4BD3-961F-B8B2DF73CF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936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B63957-4C36-C460-8961-72DA73694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7AED1D-0F75-8599-C286-D14180740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BB8E43-7562-3167-0421-88DDCD05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FD10-2A7B-4E8F-ABEB-FB14F03CFCC1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F1AF1E-DE66-F6DB-25A9-4BBA3CEF6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7CA1C1-4097-234D-ABEA-C304FDA1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0183-6238-4BD3-961F-B8B2DF73CF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730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5414FB1-9CBD-5CE2-69AC-B7364B6A4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0EAA5DD-8873-85C3-CDAF-267AA0228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781531-1F30-5C1E-A68E-AB1C896B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FD10-2A7B-4E8F-ABEB-FB14F03CFCC1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01B676-6EA1-5F78-0E84-1E80E731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E8B6D6-AE07-9F91-86E5-32B5AB8E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0183-6238-4BD3-961F-B8B2DF73CF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805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7C0709-CF96-2A23-2018-83BD35F861C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477" y="1121876"/>
            <a:ext cx="9143038" cy="2387768"/>
          </a:xfrm>
        </p:spPr>
        <p:txBody>
          <a:bodyPr anchor="b"/>
          <a:lstStyle>
            <a:lvl1pPr>
              <a:defRPr sz="5443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1FBD1D9-7CC3-D728-D27A-CF227CF07B9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477" y="3601814"/>
            <a:ext cx="9143038" cy="1656176"/>
          </a:xfrm>
        </p:spPr>
        <p:txBody>
          <a:bodyPr anchorCtr="1"/>
          <a:lstStyle>
            <a:lvl1pPr algn="ctr">
              <a:defRPr sz="2177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2831DA-A018-52A6-EC3C-FE5E44D77A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5EA3D2-29C0-DC76-4ACA-A561CB30FF8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90E197-8AA4-82FB-2254-2AAED5CA9B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784661-FCB2-4090-849A-63DE934C35D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215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9D7BAD-25AA-AEFE-671D-952CC15012A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9D570A-F6E7-6EED-C430-74881FB2FFF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5EBACA-6FDF-B59C-365E-38475B1E2E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9461E2-A89F-FAF0-39BF-D56FB531308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29A8F1-D89B-8538-D63F-3130000E7D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8A7AE0-0355-423C-87A3-D770F694AB3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23623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CD30B4-F9B5-A2CD-4C87-5A51AB5FB4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364" y="1709456"/>
            <a:ext cx="10515838" cy="2852943"/>
          </a:xfrm>
        </p:spPr>
        <p:txBody>
          <a:bodyPr anchor="b"/>
          <a:lstStyle>
            <a:lvl1pPr>
              <a:defRPr sz="5443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FBE7F1-D8C7-244A-1616-A09248E28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364" y="4589766"/>
            <a:ext cx="10515838" cy="1499195"/>
          </a:xfrm>
        </p:spPr>
        <p:txBody>
          <a:bodyPr/>
          <a:lstStyle>
            <a:lvl1pPr>
              <a:defRPr sz="2177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17951E-F7BC-1DEF-99ED-1F000ABCCC1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2ADC05-A118-765A-30D8-894AFB2FA7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8B3680-91FA-E0A0-8D59-C0648AF00B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F411EE-0E51-4CF2-90B1-55EA85D3CA8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169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AEB248-4BCB-9F07-B450-B80698FD4D0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4EAAA2-0DD8-1B61-1425-DF100C069B1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8644" y="1604331"/>
            <a:ext cx="5393284" cy="4526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08D346F-B646-46BC-F73C-F7FDFDD76B7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86240" y="1604331"/>
            <a:ext cx="5395196" cy="4526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4D40D9-8256-7454-B349-29F0CF43E90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4E5A64-2123-9A89-65CA-D46279308E1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42C928-C58F-4EB7-877D-8B62A28105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D94FE8-64B0-41E9-A701-07DC21C4E66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041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4A326A-51E9-5047-1779-92EAFCA0AC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38" y="365796"/>
            <a:ext cx="10515838" cy="13249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C98C10-2682-34C9-AB35-F66B4602ED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039" y="1680654"/>
            <a:ext cx="5159038" cy="823770"/>
          </a:xfrm>
        </p:spPr>
        <p:txBody>
          <a:bodyPr anchor="b"/>
          <a:lstStyle>
            <a:lvl1pPr>
              <a:defRPr sz="2177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6BA7F62-19B3-1005-51A4-180963D1AAF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039" y="2504425"/>
            <a:ext cx="5159038" cy="36853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BB898F0-75C4-29DD-FFA2-E407DE6C4DD0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803" y="1680654"/>
            <a:ext cx="5182075" cy="823770"/>
          </a:xfrm>
        </p:spPr>
        <p:txBody>
          <a:bodyPr anchor="b"/>
          <a:lstStyle>
            <a:lvl1pPr>
              <a:defRPr sz="2177" b="1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C60ABF4-74FA-56A8-8B3E-1172F9252CF7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803" y="2504425"/>
            <a:ext cx="5182075" cy="36853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A5DDCF3-6114-BCAC-E95F-A46F13CAD75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85CC4B4-655C-F46B-90CB-F530156215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BD74B70-AFB0-F7B5-8DFC-8B9B21477F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BCFC6C-D731-4D56-B1F0-14504D959DF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249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6DBF17-1E71-A6B8-2FD9-7D06F110469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FCC8E43-14A5-A741-BC97-6FF23B86786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4D68250-FDB2-2DD9-9F0F-BBCC0F271C7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A29CD59-558B-058D-10B5-A03DCCD901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B6300D-09F4-4524-998A-8EBCB606062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668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E077BD2-FD16-5A8F-98CB-AE8D5129E6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FE782BA-96E8-E616-6170-CF7029ADB7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6E40704-217F-DE4D-84AC-F16CB413FD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C76C59-FEE3-4122-9182-32E2AAB1A3E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91439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71B226-4072-B019-E918-E2FC7353EB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38" y="456530"/>
            <a:ext cx="3932165" cy="1601452"/>
          </a:xfrm>
        </p:spPr>
        <p:txBody>
          <a:bodyPr anchor="b"/>
          <a:lstStyle>
            <a:lvl1pPr>
              <a:defRPr sz="2903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E20571-14FC-86EB-3FC1-1AD9CABDE40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999" y="987941"/>
            <a:ext cx="6170878" cy="4873472"/>
          </a:xfrm>
        </p:spPr>
        <p:txBody>
          <a:bodyPr/>
          <a:lstStyle>
            <a:lvl1pPr>
              <a:defRPr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67DF94-A7CF-4CC7-244C-DE87E07A2A4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038" y="2057973"/>
            <a:ext cx="3932165" cy="3810640"/>
          </a:xfrm>
        </p:spPr>
        <p:txBody>
          <a:bodyPr/>
          <a:lstStyle>
            <a:lvl1pPr>
              <a:defRPr sz="1452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033888-D2C4-BD28-3EE2-D91EB198600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0C2F648-C18B-A9DB-3790-173670511E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5A29EB-3B11-B6B8-DAD6-1915A96A56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0EE004-CD16-4E44-85F0-6BC38DAC7B0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67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173880-4381-D784-72B3-1CDD7438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88E823-FF81-CE65-3C03-8BEEB5961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274E30-A42C-EA04-3B76-41181AA8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FD10-2A7B-4E8F-ABEB-FB14F03CFCC1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C4B66E-0CAF-CA96-D999-2CC0D81F2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28CB51-7708-FB51-AFDD-0C333B3B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0183-6238-4BD3-961F-B8B2DF73CF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033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801B6F-1EA4-D509-FE0A-25A09C9FED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038" y="456530"/>
            <a:ext cx="3932165" cy="1601452"/>
          </a:xfrm>
        </p:spPr>
        <p:txBody>
          <a:bodyPr anchor="b"/>
          <a:lstStyle>
            <a:lvl1pPr>
              <a:defRPr sz="2903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1FE429F-D663-66F0-94A3-94357B6D951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999" y="987941"/>
            <a:ext cx="6170878" cy="487347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59E3509-BE3C-0042-DD4C-950698A1C08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038" y="2057973"/>
            <a:ext cx="3932165" cy="3810640"/>
          </a:xfrm>
        </p:spPr>
        <p:txBody>
          <a:bodyPr/>
          <a:lstStyle>
            <a:lvl1pPr>
              <a:defRPr sz="1452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76B9AF-D1AF-73C8-61DE-DE3704CFB3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D867DB-E0D2-64C7-5F2D-4E8A193CB6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8F56C9-5963-6827-04ED-0F559DB683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95B128-CC3A-41F0-B070-5D1C448B4D2A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802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2ED7F5-4082-8221-6234-A1D95C78A3B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4FDC40F-C343-3D96-057B-C2B28B265D9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F35CE4-79C5-D9EA-2429-032B5BF73DE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42864E-4FD7-67AD-8F9F-60E88851E9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887FA6-5340-AB1A-9039-243A19E9B38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06C1A4-6213-4CD3-BCED-0A859669AC9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326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3363C04-2591-F092-D556-F28E06D9196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685" y="273627"/>
            <a:ext cx="2741764" cy="585709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1D5DF3-A728-DB4B-B63C-B1B9AA104B9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8643" y="273627"/>
            <a:ext cx="8046717" cy="585709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8AC7FA-EFB7-5C21-3C24-FF1A6FFACC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9F213D-1E6B-4546-ADC7-814CCED911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399272-6C74-7D2D-1EE5-21BB9C06E7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3F79EE-E1A7-4BF1-95BB-8AA10A43487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138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F309EC-3D66-C695-5386-98CA4D72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659791-A7B8-F9D2-EDE2-88F937CAC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F9AF43-1D8B-C226-57B3-055EF6640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FD10-2A7B-4E8F-ABEB-FB14F03CFCC1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FEF844-9433-62EF-4A35-74699EC9B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0A7818-0285-B59D-0185-2F1BE007D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0183-6238-4BD3-961F-B8B2DF73CF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18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9B91D9-0D52-65CE-303E-24D65B1E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E68AA8-D68B-5B57-5B8D-ABB43E4EC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080020-3EA5-335B-2411-7AE567434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EF152B-2CEF-9A30-8135-BCF5F42C7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FD10-2A7B-4E8F-ABEB-FB14F03CFCC1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2D00DE-F3EF-782D-9F66-DEF993EE9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FAB422-AD63-EE3C-2940-8075058E6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0183-6238-4BD3-961F-B8B2DF73CF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59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284F39-E39C-D938-0C65-420711017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363CD4-2727-85B6-AA31-C3B903715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BDD6BF-9022-5064-4D6B-B41F32328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269AB31-9B61-58C1-CF2C-228268F93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52CBB4-3512-985B-F56C-F342B4FB4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3CFF7CE-FA3F-1563-60AF-5414B642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FD10-2A7B-4E8F-ABEB-FB14F03CFCC1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AB261B1-4D94-9ED7-B325-822845ACE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AA8C4D0-DD1C-7739-5F87-705DF9E4C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0183-6238-4BD3-961F-B8B2DF73CF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328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7D9AF4-3C67-141A-711A-F89BB674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1D4A1FD-CBB2-CB70-C358-A807EB00E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FD10-2A7B-4E8F-ABEB-FB14F03CFCC1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012DAFC-0571-2F26-1040-F42B091D0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0EA4EF-0B59-D13D-2CFE-0C5EA805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0183-6238-4BD3-961F-B8B2DF73CF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515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9A3A841-8F51-C6E1-A206-EC5EF8AA1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FD10-2A7B-4E8F-ABEB-FB14F03CFCC1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CEAB32D-B7F3-4F7D-74B9-29822EA6B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9AF67A-FD7A-6B3F-4373-17F6417E0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0183-6238-4BD3-961F-B8B2DF73CF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64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D83DB7-93F6-9027-322B-3F12185F8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7D8EA7-0344-9382-8E46-9CFF0210B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04FEF41-1AE6-CD23-69BA-46B07BD9B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305371-4099-3053-EE6E-9C9B91883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FD10-2A7B-4E8F-ABEB-FB14F03CFCC1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A2F99D0-79D7-A13F-1F7A-F2EDF065C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672964-4E0D-0B77-62CA-29E84DE17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0183-6238-4BD3-961F-B8B2DF73CF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170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6F092E-4DEB-9931-6AE0-704CD5BB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06F7936-7882-A7F0-CA28-AAF01E6A5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AF53E66-FD6F-8990-6554-6D658B0A1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3E1F9C-1409-A045-DA9B-5D8CC6217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FD10-2A7B-4E8F-ABEB-FB14F03CFCC1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55B4F1-A248-9804-F4A2-42D1C6F02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9EA1D2-4077-0081-A9DA-8D632BA0E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30183-6238-4BD3-961F-B8B2DF73CF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91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47FEE26-FC02-54EF-BF56-9BACF5081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4DDDDA8-CFDC-F25D-7911-298F08DA5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3B675D-955D-EB92-540D-60D7987838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9FD10-2A7B-4E8F-ABEB-FB14F03CFCC1}" type="datetimeFigureOut">
              <a:rPr lang="it-IT" smtClean="0"/>
              <a:t>14/04/2024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76B349-E551-46FA-113C-EE4A953A7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3C84FF-C746-ED7F-7780-783A9EEB1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30183-6238-4BD3-961F-B8B2DF73CF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38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3E92767-17B2-F088-473D-98A310529D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560" y="273354"/>
            <a:ext cx="10971688" cy="11450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8CBF38-1194-FB27-79DE-47BB96F5A4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560" y="1604844"/>
            <a:ext cx="10971688" cy="45261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ACB323-0984-AE30-914B-3B6BA9D28B6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561" y="6247907"/>
            <a:ext cx="284012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7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62BB78-A79A-C4B5-2EC3-E72F64043FA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9407" y="6247907"/>
            <a:ext cx="386418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7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6D86A1-F5BD-D2BC-5634-3DDA42B2DDF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41125" y="6247907"/>
            <a:ext cx="2840123" cy="472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829544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7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B2528CCA-4059-4972-AE08-E03D7F177A9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30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ctr" defTabSz="829544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3992" b="0" i="0" u="none" strike="noStrike" kern="1200" cap="none" spc="0" baseline="0">
          <a:solidFill>
            <a:srgbClr val="000000"/>
          </a:solidFill>
          <a:uFillTx/>
          <a:latin typeface="Arial" pitchFamily="18"/>
          <a:ea typeface="Microsoft YaHei" pitchFamily="2"/>
          <a:cs typeface="Arial" pitchFamily="2"/>
        </a:defRPr>
      </a:lvl1pPr>
    </p:titleStyle>
    <p:bodyStyle>
      <a:lvl1pPr marL="0" marR="0" lvl="0" indent="0" defTabSz="829544" rtl="0" fontAlgn="auto" hangingPunct="0">
        <a:lnSpc>
          <a:spcPct val="100000"/>
        </a:lnSpc>
        <a:spcBef>
          <a:spcPts val="0"/>
        </a:spcBef>
        <a:spcAft>
          <a:spcPts val="1284"/>
        </a:spcAft>
        <a:buNone/>
        <a:tabLst/>
        <a:defRPr lang="it-IT" sz="2903" b="0" i="0" u="none" strike="noStrike" kern="1200" cap="none" spc="0" baseline="0">
          <a:solidFill>
            <a:srgbClr val="000000"/>
          </a:solidFill>
          <a:uFillTx/>
          <a:latin typeface="Arial" pitchFamily="18"/>
          <a:ea typeface="Microsoft YaHei" pitchFamily="2"/>
          <a:cs typeface="Arial" pitchFamily="2"/>
        </a:defRPr>
      </a:lvl1pPr>
      <a:lvl2pPr marL="622158" marR="0" lvl="1" indent="-207386" algn="l" defTabSz="829544" rtl="0" fontAlgn="auto" hangingPunct="1">
        <a:lnSpc>
          <a:spcPct val="90000"/>
        </a:lnSpc>
        <a:spcBef>
          <a:spcPts val="454"/>
        </a:spcBef>
        <a:spcAft>
          <a:spcPts val="0"/>
        </a:spcAft>
        <a:buSzPct val="100000"/>
        <a:buFont typeface="Arial" pitchFamily="34"/>
        <a:buChar char="•"/>
        <a:tabLst/>
        <a:defRPr lang="it-IT" sz="2177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036930" marR="0" lvl="2" indent="-207386" algn="l" defTabSz="829544" rtl="0" fontAlgn="auto" hangingPunct="1">
        <a:lnSpc>
          <a:spcPct val="90000"/>
        </a:lnSpc>
        <a:spcBef>
          <a:spcPts val="454"/>
        </a:spcBef>
        <a:spcAft>
          <a:spcPts val="0"/>
        </a:spcAft>
        <a:buSzPct val="100000"/>
        <a:buFont typeface="Arial" pitchFamily="34"/>
        <a:buChar char="•"/>
        <a:tabLst/>
        <a:defRPr lang="it-IT" sz="1814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451701" marR="0" lvl="3" indent="-207386" algn="l" defTabSz="829544" rtl="0" fontAlgn="auto" hangingPunct="1">
        <a:lnSpc>
          <a:spcPct val="90000"/>
        </a:lnSpc>
        <a:spcBef>
          <a:spcPts val="454"/>
        </a:spcBef>
        <a:spcAft>
          <a:spcPts val="0"/>
        </a:spcAft>
        <a:buSzPct val="100000"/>
        <a:buFont typeface="Arial" pitchFamily="34"/>
        <a:buChar char="•"/>
        <a:tabLst/>
        <a:defRPr lang="it-IT" sz="1633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1866473" marR="0" lvl="4" indent="-207386" algn="l" defTabSz="829544" rtl="0" fontAlgn="auto" hangingPunct="1">
        <a:lnSpc>
          <a:spcPct val="90000"/>
        </a:lnSpc>
        <a:spcBef>
          <a:spcPts val="454"/>
        </a:spcBef>
        <a:spcAft>
          <a:spcPts val="0"/>
        </a:spcAft>
        <a:buSzPct val="100000"/>
        <a:buFont typeface="Arial" pitchFamily="34"/>
        <a:buChar char="•"/>
        <a:tabLst/>
        <a:defRPr lang="it-IT" sz="1633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E2AE43-92BD-391A-2048-CD2F64AFAB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1200" y="45720"/>
            <a:ext cx="8228520" cy="1448174"/>
          </a:xfrm>
        </p:spPr>
        <p:txBody>
          <a:bodyPr vert="horz" wrap="square" lIns="90000" tIns="45000" rIns="90000" bIns="45000" rtlCol="0" anchor="t">
            <a:spAutoFit/>
          </a:bodyPr>
          <a:lstStyle/>
          <a:p>
            <a:pPr lvl="0" algn="ctr"/>
            <a:r>
              <a:rPr lang="it-IT" sz="4900" dirty="0">
                <a:latin typeface="Times New Roman" pitchFamily="18"/>
              </a:rPr>
              <a:t>Francesco d’Assisi </a:t>
            </a:r>
            <a:br>
              <a:rPr lang="it-IT" sz="4900" dirty="0">
                <a:latin typeface="Times New Roman" pitchFamily="18"/>
              </a:rPr>
            </a:br>
            <a:r>
              <a:rPr lang="it-IT" sz="4900" dirty="0">
                <a:latin typeface="Times New Roman" pitchFamily="18"/>
              </a:rPr>
              <a:t>e la cura del creato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53AAD77-5ED5-A1A0-A211-B1E51B04F96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67000" y="1604881"/>
            <a:ext cx="6811560" cy="5140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34941D-7144-AF6A-7EC0-1FDEF0093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34" y="260541"/>
            <a:ext cx="11879860" cy="1325563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sogno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Francesco prima della conversione: salire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alto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tra i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maiores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i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milites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suo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incubo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restare troppo vicino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alla terra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dove si trovano  i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pauperes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09F0F5-1444-C521-542E-D0D2183AD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F580960-A2A0-9018-AF91-8C916A5C0C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9834" y="1812457"/>
            <a:ext cx="2496743" cy="3684588"/>
          </a:xfrm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22CBADD-1C94-604D-73BD-33CAB9463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786E0706-F859-314E-2189-419608426C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88878" y="2827281"/>
            <a:ext cx="3600000" cy="20273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B34B421-71F8-DCBF-70CD-33E7141B8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564" y="2556701"/>
            <a:ext cx="2743200" cy="304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529A93E-2874-F84B-F770-DE025F1FC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6308" y="5176837"/>
            <a:ext cx="3204000" cy="159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37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BC224D-D1ED-2AA5-5BA8-6FC8A07C15A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3386" y="-33602"/>
            <a:ext cx="10986866" cy="1701186"/>
          </a:xfrm>
        </p:spPr>
        <p:txBody>
          <a:bodyPr/>
          <a:lstStyle/>
          <a:p>
            <a:pPr lvl="0"/>
            <a:r>
              <a:rPr lang="it-IT" sz="3629" b="1" dirty="0">
                <a:latin typeface="Times New Roman" pitchFamily="18"/>
              </a:rPr>
              <a:t>Il </a:t>
            </a:r>
            <a:r>
              <a:rPr lang="it-IT" sz="3629" b="1" i="1" dirty="0">
                <a:latin typeface="Times New Roman" pitchFamily="18"/>
              </a:rPr>
              <a:t>suo</a:t>
            </a:r>
            <a:r>
              <a:rPr lang="it-IT" sz="3629" b="1" dirty="0">
                <a:latin typeface="Times New Roman" pitchFamily="18"/>
              </a:rPr>
              <a:t> racconto della conversione: l’incontro con i lebbrosi nel  </a:t>
            </a:r>
            <a:r>
              <a:rPr lang="it-IT" sz="3629" b="1" i="1" dirty="0">
                <a:latin typeface="Times New Roman" pitchFamily="18"/>
              </a:rPr>
              <a:t>Testamento </a:t>
            </a:r>
            <a:r>
              <a:rPr lang="it-IT" sz="3629" b="1" dirty="0">
                <a:latin typeface="Times New Roman" pitchFamily="18"/>
              </a:rPr>
              <a:t>(1226)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C13628-8201-CE2D-50C2-8EAB4CE1FB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7172" y="1667584"/>
            <a:ext cx="5594252" cy="5070891"/>
          </a:xfrm>
        </p:spPr>
        <p:txBody>
          <a:bodyPr/>
          <a:lstStyle/>
          <a:p>
            <a:pPr lvl="0" algn="just"/>
            <a:r>
              <a:rPr lang="it-IT" sz="2800" b="1" dirty="0">
                <a:solidFill>
                  <a:schemeClr val="tx1"/>
                </a:solidFill>
                <a:latin typeface="Times New Roman" pitchFamily="18"/>
              </a:rPr>
              <a:t>Il Signore dette a me</a:t>
            </a:r>
            <a:r>
              <a:rPr lang="it-IT" sz="2800" dirty="0">
                <a:latin typeface="Times New Roman" pitchFamily="18"/>
              </a:rPr>
              <a:t>, frate Francesco, d'incominciare a fare </a:t>
            </a:r>
            <a:r>
              <a:rPr lang="it-IT" sz="2800" b="1" dirty="0">
                <a:latin typeface="Times New Roman" pitchFamily="18"/>
              </a:rPr>
              <a:t>penitenza</a:t>
            </a:r>
            <a:r>
              <a:rPr lang="it-IT" sz="2800" dirty="0">
                <a:latin typeface="Times New Roman" pitchFamily="18"/>
              </a:rPr>
              <a:t> così: quando ero </a:t>
            </a:r>
            <a:r>
              <a:rPr lang="it-IT" sz="2800" b="1" dirty="0">
                <a:latin typeface="Times New Roman" pitchFamily="18"/>
              </a:rPr>
              <a:t>nei peccati </a:t>
            </a:r>
            <a:r>
              <a:rPr lang="it-IT" sz="2800" dirty="0">
                <a:latin typeface="Times New Roman" pitchFamily="18"/>
              </a:rPr>
              <a:t>mi sembrava </a:t>
            </a:r>
            <a:r>
              <a:rPr lang="it-IT" sz="2800" b="1" dirty="0">
                <a:latin typeface="Times New Roman" pitchFamily="18"/>
              </a:rPr>
              <a:t>cosa troppo </a:t>
            </a:r>
            <a:r>
              <a:rPr lang="it-IT" sz="2800" b="1" dirty="0">
                <a:solidFill>
                  <a:srgbClr val="FF0000"/>
                </a:solidFill>
                <a:latin typeface="Times New Roman" pitchFamily="18"/>
              </a:rPr>
              <a:t>amara </a:t>
            </a:r>
            <a:r>
              <a:rPr lang="it-IT" sz="2800" b="1" dirty="0">
                <a:latin typeface="Times New Roman" pitchFamily="18"/>
              </a:rPr>
              <a:t>vedere i lebbrosi e il Signore stesso </a:t>
            </a:r>
            <a:r>
              <a:rPr lang="it-IT" sz="2800" b="1" dirty="0">
                <a:solidFill>
                  <a:schemeClr val="tx1"/>
                </a:solidFill>
                <a:latin typeface="Times New Roman" pitchFamily="18"/>
              </a:rPr>
              <a:t>mi condusse tra loro</a:t>
            </a:r>
            <a:r>
              <a:rPr lang="it-IT" sz="2800" dirty="0">
                <a:solidFill>
                  <a:schemeClr val="tx1"/>
                </a:solidFill>
                <a:latin typeface="Times New Roman" pitchFamily="18"/>
              </a:rPr>
              <a:t> e usai con essi </a:t>
            </a:r>
            <a:r>
              <a:rPr lang="it-IT" sz="2800" b="1" dirty="0">
                <a:solidFill>
                  <a:schemeClr val="tx1"/>
                </a:solidFill>
                <a:latin typeface="Times New Roman" pitchFamily="18"/>
              </a:rPr>
              <a:t>misericordia</a:t>
            </a:r>
            <a:r>
              <a:rPr lang="it-IT" sz="2800" dirty="0">
                <a:latin typeface="Times New Roman" pitchFamily="18"/>
              </a:rPr>
              <a:t>. E allontanandomi da essi, ciò che mi sembrava </a:t>
            </a:r>
            <a:r>
              <a:rPr lang="it-IT" sz="2800" b="1" dirty="0">
                <a:solidFill>
                  <a:srgbClr val="FF0000"/>
                </a:solidFill>
                <a:latin typeface="Times New Roman" pitchFamily="18"/>
              </a:rPr>
              <a:t>amaro</a:t>
            </a:r>
            <a:r>
              <a:rPr lang="it-IT" sz="2800" dirty="0">
                <a:latin typeface="Times New Roman" pitchFamily="18"/>
              </a:rPr>
              <a:t> mi fu cambiato in </a:t>
            </a:r>
            <a:r>
              <a:rPr lang="it-IT" sz="2800" b="1" dirty="0">
                <a:solidFill>
                  <a:srgbClr val="FF0000"/>
                </a:solidFill>
                <a:latin typeface="Times New Roman" pitchFamily="18"/>
              </a:rPr>
              <a:t>dolcezza</a:t>
            </a:r>
            <a:r>
              <a:rPr lang="it-IT" sz="2800" dirty="0">
                <a:latin typeface="Times New Roman" pitchFamily="18"/>
              </a:rPr>
              <a:t> d'animo e di corpo. E di poi, stetti un poco e uscii dal mondo.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505CA3-C707-8425-56DB-52386DC160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91727" y="1667584"/>
            <a:ext cx="4174967" cy="5070891"/>
          </a:xfrm>
        </p:spPr>
        <p:txBody>
          <a:bodyPr/>
          <a:lstStyle/>
          <a:p>
            <a:pPr lvl="0" algn="just"/>
            <a:r>
              <a:rPr lang="it-IT" sz="2359" i="1" dirty="0">
                <a:latin typeface="Times New Roman" pitchFamily="18"/>
              </a:rPr>
              <a:t>Dominus ita </a:t>
            </a:r>
            <a:r>
              <a:rPr lang="it-IT" sz="2359" i="1" dirty="0" err="1">
                <a:latin typeface="Times New Roman" pitchFamily="18"/>
              </a:rPr>
              <a:t>dedit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mihi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fratri</a:t>
            </a:r>
            <a:r>
              <a:rPr lang="it-IT" sz="2359" i="1" dirty="0">
                <a:latin typeface="Times New Roman" pitchFamily="18"/>
              </a:rPr>
              <a:t> Francisco </a:t>
            </a:r>
            <a:r>
              <a:rPr lang="it-IT" sz="2359" i="1" dirty="0" err="1">
                <a:latin typeface="Times New Roman" pitchFamily="18"/>
              </a:rPr>
              <a:t>incipere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faciendi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poenitentiam</a:t>
            </a:r>
            <a:r>
              <a:rPr lang="it-IT" sz="2359" i="1" dirty="0">
                <a:latin typeface="Times New Roman" pitchFamily="18"/>
              </a:rPr>
              <a:t>: quia, </a:t>
            </a:r>
            <a:r>
              <a:rPr lang="it-IT" sz="2359" i="1" dirty="0" err="1">
                <a:latin typeface="Times New Roman" pitchFamily="18"/>
              </a:rPr>
              <a:t>cum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essem</a:t>
            </a:r>
            <a:r>
              <a:rPr lang="it-IT" sz="2359" i="1" dirty="0">
                <a:latin typeface="Times New Roman" pitchFamily="18"/>
              </a:rPr>
              <a:t> in </a:t>
            </a:r>
            <a:r>
              <a:rPr lang="it-IT" sz="2359" i="1" dirty="0" err="1">
                <a:latin typeface="Times New Roman" pitchFamily="18"/>
              </a:rPr>
              <a:t>peccatis</a:t>
            </a:r>
            <a:r>
              <a:rPr lang="it-IT" sz="2359" i="1" dirty="0">
                <a:latin typeface="Times New Roman" pitchFamily="18"/>
              </a:rPr>
              <a:t>, </a:t>
            </a:r>
            <a:r>
              <a:rPr lang="it-IT" sz="2359" i="1" dirty="0" err="1">
                <a:latin typeface="Times New Roman" pitchFamily="18"/>
              </a:rPr>
              <a:t>nimis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mihi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videbatur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amarum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videre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leprosos</a:t>
            </a:r>
            <a:r>
              <a:rPr lang="it-IT" sz="2359" i="1" dirty="0">
                <a:latin typeface="Times New Roman" pitchFamily="18"/>
              </a:rPr>
              <a:t>. Et ipse Dominus </a:t>
            </a:r>
            <a:r>
              <a:rPr lang="it-IT" sz="2359" i="1" dirty="0" err="1">
                <a:latin typeface="Times New Roman" pitchFamily="18"/>
              </a:rPr>
              <a:t>conduxit</a:t>
            </a:r>
            <a:r>
              <a:rPr lang="it-IT" sz="2359" i="1" dirty="0">
                <a:latin typeface="Times New Roman" pitchFamily="18"/>
              </a:rPr>
              <a:t> me inter </a:t>
            </a:r>
            <a:r>
              <a:rPr lang="it-IT" sz="2359" i="1" dirty="0" err="1">
                <a:latin typeface="Times New Roman" pitchFamily="18"/>
              </a:rPr>
              <a:t>illos</a:t>
            </a:r>
            <a:r>
              <a:rPr lang="it-IT" sz="2359" i="1" dirty="0">
                <a:latin typeface="Times New Roman" pitchFamily="18"/>
              </a:rPr>
              <a:t> et feci </a:t>
            </a:r>
            <a:r>
              <a:rPr lang="it-IT" sz="2359" i="1" dirty="0" err="1">
                <a:latin typeface="Times New Roman" pitchFamily="18"/>
              </a:rPr>
              <a:t>misericordiam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cum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illis</a:t>
            </a:r>
            <a:r>
              <a:rPr lang="it-IT" sz="2359" i="1" dirty="0">
                <a:latin typeface="Times New Roman" pitchFamily="18"/>
              </a:rPr>
              <a:t>. Et recedente me ab </a:t>
            </a:r>
            <a:r>
              <a:rPr lang="it-IT" sz="2359" i="1" dirty="0" err="1">
                <a:latin typeface="Times New Roman" pitchFamily="18"/>
              </a:rPr>
              <a:t>ipsis</a:t>
            </a:r>
            <a:r>
              <a:rPr lang="it-IT" sz="2359" i="1" dirty="0">
                <a:latin typeface="Times New Roman" pitchFamily="18"/>
              </a:rPr>
              <a:t>, id </a:t>
            </a:r>
            <a:r>
              <a:rPr lang="it-IT" sz="2359" i="1" dirty="0" err="1">
                <a:latin typeface="Times New Roman" pitchFamily="18"/>
              </a:rPr>
              <a:t>quod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videbatur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mihi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amarum</a:t>
            </a:r>
            <a:r>
              <a:rPr lang="it-IT" sz="2359" i="1" dirty="0">
                <a:latin typeface="Times New Roman" pitchFamily="18"/>
              </a:rPr>
              <a:t>, </a:t>
            </a:r>
            <a:r>
              <a:rPr lang="it-IT" sz="2359" i="1" dirty="0" err="1">
                <a:latin typeface="Times New Roman" pitchFamily="18"/>
              </a:rPr>
              <a:t>conversum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fuit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mihi</a:t>
            </a:r>
            <a:r>
              <a:rPr lang="it-IT" sz="2359" i="1" dirty="0">
                <a:latin typeface="Times New Roman" pitchFamily="18"/>
              </a:rPr>
              <a:t> in </a:t>
            </a:r>
            <a:r>
              <a:rPr lang="it-IT" sz="2359" i="1" dirty="0" err="1">
                <a:latin typeface="Times New Roman" pitchFamily="18"/>
              </a:rPr>
              <a:t>dulcedinem</a:t>
            </a:r>
            <a:r>
              <a:rPr lang="it-IT" sz="2359" i="1" dirty="0">
                <a:latin typeface="Times New Roman" pitchFamily="18"/>
              </a:rPr>
              <a:t> animi et corporis; et </a:t>
            </a:r>
            <a:r>
              <a:rPr lang="it-IT" sz="2359" i="1" dirty="0" err="1">
                <a:latin typeface="Times New Roman" pitchFamily="18"/>
              </a:rPr>
              <a:t>postea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parum</a:t>
            </a:r>
            <a:r>
              <a:rPr lang="it-IT" sz="2359" i="1" dirty="0">
                <a:latin typeface="Times New Roman" pitchFamily="18"/>
              </a:rPr>
              <a:t> </a:t>
            </a:r>
            <a:r>
              <a:rPr lang="it-IT" sz="2359" i="1" dirty="0" err="1">
                <a:latin typeface="Times New Roman" pitchFamily="18"/>
              </a:rPr>
              <a:t>steti</a:t>
            </a:r>
            <a:r>
              <a:rPr lang="it-IT" sz="2359" i="1" dirty="0">
                <a:latin typeface="Times New Roman" pitchFamily="18"/>
              </a:rPr>
              <a:t> et </a:t>
            </a:r>
            <a:r>
              <a:rPr lang="it-IT" sz="2359" i="1" dirty="0" err="1">
                <a:latin typeface="Times New Roman" pitchFamily="18"/>
              </a:rPr>
              <a:t>exivi</a:t>
            </a:r>
            <a:r>
              <a:rPr lang="it-IT" sz="2359" i="1" dirty="0">
                <a:latin typeface="Times New Roman" pitchFamily="18"/>
              </a:rPr>
              <a:t> de </a:t>
            </a:r>
            <a:r>
              <a:rPr lang="it-IT" sz="2359" i="1" dirty="0" err="1">
                <a:latin typeface="Times New Roman" pitchFamily="18"/>
              </a:rPr>
              <a:t>saeculo</a:t>
            </a:r>
            <a:r>
              <a:rPr lang="it-IT" sz="2359" i="1" dirty="0">
                <a:latin typeface="Times New Roman" pitchFamily="18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FFEFA6A-B77B-AE0A-2255-80E9C16AA218}"/>
              </a:ext>
            </a:extLst>
          </p:cNvPr>
          <p:cNvSpPr/>
          <p:nvPr/>
        </p:nvSpPr>
        <p:spPr>
          <a:xfrm>
            <a:off x="2243999" y="1481758"/>
            <a:ext cx="7776359" cy="612387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72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</a:t>
            </a:r>
            <a:r>
              <a:rPr lang="fr-FR" sz="72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fraternitas</a:t>
            </a:r>
            <a:r>
              <a:rPr lang="fr-FR" sz="72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minoritas</a:t>
            </a:r>
            <a:endParaRPr lang="fr-FR" sz="4000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</a:t>
            </a:r>
            <a:r>
              <a:rPr lang="fr-FR" sz="6000" b="1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humilitas</a:t>
            </a:r>
            <a:r>
              <a:rPr lang="fr-FR" sz="6000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fr-FR" sz="6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</a:t>
            </a:r>
            <a:r>
              <a:rPr lang="fr-FR" sz="44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animali</a:t>
            </a:r>
            <a:r>
              <a:rPr lang="fr-FR" sz="44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</a:t>
            </a:r>
            <a:r>
              <a:rPr lang="fr-FR" sz="6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</a:t>
            </a:r>
            <a:r>
              <a:rPr lang="fr-FR" sz="44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cura</a:t>
            </a:r>
            <a:r>
              <a:rPr lang="fr-FR" sz="60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“</a:t>
            </a:r>
            <a:r>
              <a:rPr lang="fr-FR" sz="44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materna</a:t>
            </a:r>
            <a:r>
              <a:rPr lang="fr-FR" sz="44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”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   </a:t>
            </a:r>
            <a:r>
              <a:rPr lang="fr-FR" sz="54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libertas</a:t>
            </a:r>
            <a:r>
              <a:rPr lang="fr-FR" sz="54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fr-FR" sz="60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</a:t>
            </a:r>
            <a:r>
              <a:rPr lang="fr-FR" sz="44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        </a:t>
            </a:r>
            <a:r>
              <a:rPr lang="fr-FR" sz="360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oboedientia</a:t>
            </a:r>
            <a:r>
              <a:rPr lang="fr-FR" sz="36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vs </a:t>
            </a:r>
            <a:r>
              <a:rPr lang="fr-FR" sz="3600" i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hybris</a:t>
            </a:r>
            <a:r>
              <a:rPr lang="fr-FR" sz="4400" i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fr-FR" sz="44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</a:t>
            </a:r>
            <a:r>
              <a:rPr lang="fr-FR" sz="24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</a:t>
            </a:r>
            <a:r>
              <a:rPr lang="fr-FR" sz="32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                            </a:t>
            </a:r>
            <a:r>
              <a:rPr lang="fr-FR" sz="66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                                   </a:t>
            </a:r>
            <a:r>
              <a:rPr lang="fr-FR" sz="36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dirty="0">
              <a:solidFill>
                <a:srgbClr val="000000"/>
              </a:solidFill>
              <a:latin typeface="Calibri" pitchFamily="18"/>
              <a:ea typeface="Microsoft YaHei" pitchFamily="2"/>
              <a:cs typeface="Times New Roman" pitchFamily="18"/>
            </a:endParaRP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5F4AF95A-1629-9031-0FCD-FF11DB63AF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60" y="0"/>
            <a:ext cx="10971688" cy="1145004"/>
          </a:xfrm>
        </p:spPr>
        <p:txBody>
          <a:bodyPr/>
          <a:lstStyle/>
          <a:p>
            <a:pPr lvl="0"/>
            <a:r>
              <a:rPr lang="it-IT" sz="5400" dirty="0">
                <a:solidFill>
                  <a:srgbClr val="FF0000"/>
                </a:solidFill>
                <a:latin typeface="Times New Roman" pitchFamily="18"/>
                <a:cs typeface="Times New Roman" pitchFamily="18"/>
              </a:rPr>
              <a:t>Mini-cloud di parole chiave</a:t>
            </a:r>
          </a:p>
        </p:txBody>
      </p:sp>
      <p:sp>
        <p:nvSpPr>
          <p:cNvPr id="4" name="Segnaposto contenuto 5">
            <a:extLst>
              <a:ext uri="{FF2B5EF4-FFF2-40B4-BE49-F238E27FC236}">
                <a16:creationId xmlns:a16="http://schemas.microsoft.com/office/drawing/2014/main" id="{EE6934CA-EE7A-8AB8-4B29-F2A9F24139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misericordia       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E355C3-7FD9-5C56-4EC5-ED2333816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creazione in Francesco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negli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Scritti </a:t>
            </a:r>
            <a:b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molti riferimenti (per lo più biblici),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 un capolavoro: il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Cantico di frate Sole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99030E3-9A8B-0CF0-7B57-E46AA6269A2D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1245915" y="2772586"/>
            <a:ext cx="5394325" cy="303477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98233CA-EACA-A468-0E87-69996FC99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251" y="1828758"/>
            <a:ext cx="3564000" cy="49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71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480B6A-53DB-6438-993D-BC79449F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Nelle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legendae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moltissimi episodi, che coinvolgono svariati aspetti della natura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soprattutto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FB7C182-ABA9-17F0-6863-704DBDA2E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284" y="2047100"/>
            <a:ext cx="2376000" cy="1585221"/>
          </a:xfrm>
          <a:prstGeom prst="rect">
            <a:avLst/>
          </a:prstGeo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DE71244-31CD-35B7-272A-EEEC3DF467F9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8884293" y="1795353"/>
            <a:ext cx="2952000" cy="19667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0C7AA02-3477-E75F-809F-6D7614397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731" y="2047100"/>
            <a:ext cx="2381250" cy="17907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FFF8ED4-B8AE-E644-E381-F958EE3F9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293" y="4411202"/>
            <a:ext cx="2592000" cy="194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EB841A3-0298-223F-9034-00E0B9D29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32" y="4501283"/>
            <a:ext cx="2466975" cy="184785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16B95C2-197D-BDC8-7D94-354771EC8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246" y="4191264"/>
            <a:ext cx="1620000" cy="242878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4352BD5-22CA-F08A-B0D7-168693FE4B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4293" y="4345208"/>
            <a:ext cx="1620000" cy="216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BC287D5-0692-3BBC-4278-6DC30816DC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3769" y="4759149"/>
            <a:ext cx="2304000" cy="158998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9C614BE-861C-F7C4-B7F6-1FF5674732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4428" y="2074967"/>
            <a:ext cx="20955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63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8CF01F-5E46-BD46-6916-7CC7A1248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68" y="265045"/>
            <a:ext cx="10571450" cy="133797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Innegabile nelle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l’influenza della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tradizione agiografica.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Dai Padri del deserto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monachesimo irlandese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6948E5FD-65C4-CC85-8908-C1512DD4C9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819" y="1873525"/>
            <a:ext cx="2594418" cy="2988000"/>
          </a:xfrm>
          <a:prstGeom prst="rect">
            <a:avLst/>
          </a:prstGeo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D1B41805-0BA5-6186-B80D-02826F5F32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949238" y="4116875"/>
            <a:ext cx="2878716" cy="2376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2D065A4-658B-26D3-564B-91EA99B51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838" y="3216875"/>
            <a:ext cx="2594988" cy="3276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2EA9EC0-6227-F4FA-32E2-8FCD927FB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427" y="1971000"/>
            <a:ext cx="2814945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3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40EB16A1-A969-882F-CC17-D3A790FB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313"/>
            <a:ext cx="12192000" cy="939760"/>
          </a:xfrm>
        </p:spPr>
        <p:txBody>
          <a:bodyPr>
            <a:noAutofit/>
          </a:bodyPr>
          <a:lstStyle/>
          <a:p>
            <a:r>
              <a:rPr lang="it-IT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Francesco e la natura. Due opposte interpretazioni: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6229BAD5-ED8D-5588-3AAA-FA6092F9B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5596" y="1269207"/>
            <a:ext cx="5157787" cy="82391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Lynn White  (1967): Francesco rivoluzionario </a:t>
            </a: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27888D36-2D96-841A-E3D3-ED62C8C1760D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38959008"/>
              </p:ext>
            </p:extLst>
          </p:nvPr>
        </p:nvGraphicFramePr>
        <p:xfrm>
          <a:off x="8485187" y="2008678"/>
          <a:ext cx="3706813" cy="530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81512" imgH="6553147" progId="AcroExch.Document.DC">
                  <p:embed/>
                </p:oleObj>
              </mc:Choice>
              <mc:Fallback>
                <p:oleObj name="Acrobat Document" r:id="rId2" imgW="4581512" imgH="655314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485187" y="2008678"/>
                        <a:ext cx="3706813" cy="5302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0D2D2844-A76B-5BA3-7E9A-4090F6C3D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6812" y="1019182"/>
            <a:ext cx="5183188" cy="1073937"/>
          </a:xfrm>
        </p:spPr>
        <p:txBody>
          <a:bodyPr>
            <a:noAutofit/>
          </a:bodyPr>
          <a:lstStyle/>
          <a:p>
            <a:pPr algn="ctr"/>
            <a:r>
              <a:rPr lang="it-IT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Boersema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(2002): niente di nuovo in Francesco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4914F468-E47C-FC96-F919-A6BD0C1AAA0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774077" y="2413780"/>
            <a:ext cx="2534400" cy="3168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2413337-C876-ADFF-3B9F-AF65474D5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16" y="2406767"/>
            <a:ext cx="2628000" cy="317501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8405F4E-50CE-5519-0214-E0A88FC70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171" y="3215034"/>
            <a:ext cx="2520000" cy="34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12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CCFB4E-CBA7-533E-2BF9-DEFC5A5C1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9" y="365125"/>
            <a:ext cx="11224591" cy="1325563"/>
          </a:xfrm>
        </p:spPr>
        <p:txBody>
          <a:bodyPr>
            <a:noAutofit/>
          </a:bodyPr>
          <a:lstStyle/>
          <a:p>
            <a:pPr algn="just"/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mia proposta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le 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biografie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 conservano una 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preziosa tradizione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parte riconducibile ai </a:t>
            </a:r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compagni di Francesco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Andare oltre il miracolismo e la retorica agiografica; usare cautela sui dettagli 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storici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7E6D2C90-1EFE-B1B2-798D-FF212B5845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5200" y="4406653"/>
            <a:ext cx="3096000" cy="2322000"/>
          </a:xfrm>
          <a:prstGeom prst="rect">
            <a:avLst/>
          </a:prstGeom>
        </p:spPr>
      </p:pic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97BFC2D3-1B4B-34D2-4DA0-63BE98FCA7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73207" y="1564537"/>
            <a:ext cx="3132000" cy="2349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21025BD-057C-3C36-F6FD-4C91EE611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61" y="2077537"/>
            <a:ext cx="3857147" cy="2160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3C89C5C-C289-89F6-A4E6-F3A8F019F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1207" y="4120374"/>
            <a:ext cx="3456000" cy="252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18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2CC141-2981-4566-5978-E2A924BCFBF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559" y="132678"/>
            <a:ext cx="10971688" cy="1145004"/>
          </a:xfrm>
        </p:spPr>
        <p:txBody>
          <a:bodyPr/>
          <a:lstStyle/>
          <a:p>
            <a:pPr lvl="0"/>
            <a:r>
              <a:rPr lang="it-IT" dirty="0">
                <a:latin typeface="Times New Roman" pitchFamily="18"/>
              </a:rPr>
              <a:t>Ritratto di Francesco in Tommaso da Celano. </a:t>
            </a:r>
            <a:r>
              <a:rPr lang="it-IT" i="1" dirty="0">
                <a:solidFill>
                  <a:srgbClr val="FF0000"/>
                </a:solidFill>
                <a:latin typeface="Times New Roman" pitchFamily="18"/>
              </a:rPr>
              <a:t>Amore, fraternità</a:t>
            </a:r>
            <a:r>
              <a:rPr lang="it-IT" i="1" dirty="0">
                <a:latin typeface="Times New Roman" pitchFamily="18"/>
              </a:rPr>
              <a:t> </a:t>
            </a:r>
            <a:r>
              <a:rPr lang="it-IT" dirty="0">
                <a:latin typeface="Times New Roman" pitchFamily="18"/>
              </a:rPr>
              <a:t>verso le creature non umane (</a:t>
            </a:r>
            <a:r>
              <a:rPr lang="it-IT" i="1" dirty="0">
                <a:latin typeface="Times New Roman" pitchFamily="18"/>
              </a:rPr>
              <a:t>Vita prima</a:t>
            </a:r>
            <a:r>
              <a:rPr lang="it-IT" dirty="0">
                <a:latin typeface="Times New Roman" pitchFamily="18"/>
              </a:rPr>
              <a:t>)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ACDAF9B-F5C3-925A-77D7-46CAF81B0D3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609559" y="1444474"/>
            <a:ext cx="5200397" cy="4929157"/>
          </a:xfrm>
        </p:spPr>
        <p:txBody>
          <a:bodyPr anchor="ctr"/>
          <a:lstStyle/>
          <a:p>
            <a:pPr lvl="0" algn="l"/>
            <a:endParaRPr lang="it-IT" dirty="0">
              <a:latin typeface="Times New Roman" pitchFamily="18"/>
            </a:endParaRPr>
          </a:p>
          <a:p>
            <a:pPr lvl="0" algn="just"/>
            <a:r>
              <a:rPr lang="it-IT" dirty="0">
                <a:latin typeface="Times New Roman" pitchFamily="18"/>
              </a:rPr>
              <a:t>77. </a:t>
            </a:r>
            <a:r>
              <a:rPr lang="it-IT" dirty="0">
                <a:solidFill>
                  <a:srgbClr val="843C0C"/>
                </a:solidFill>
                <a:latin typeface="Times New Roman" pitchFamily="18"/>
              </a:rPr>
              <a:t>La sua </a:t>
            </a:r>
            <a:r>
              <a:rPr lang="it-IT" dirty="0">
                <a:solidFill>
                  <a:srgbClr val="FF0000"/>
                </a:solidFill>
                <a:latin typeface="Times New Roman" pitchFamily="18"/>
              </a:rPr>
              <a:t>carità</a:t>
            </a:r>
            <a:r>
              <a:rPr lang="it-IT" dirty="0">
                <a:solidFill>
                  <a:srgbClr val="843C0C"/>
                </a:solidFill>
                <a:latin typeface="Times New Roman" pitchFamily="18"/>
              </a:rPr>
              <a:t> si estendeva con </a:t>
            </a:r>
            <a:r>
              <a:rPr lang="it-IT" dirty="0">
                <a:solidFill>
                  <a:srgbClr val="FF0000"/>
                </a:solidFill>
                <a:latin typeface="Times New Roman" pitchFamily="18"/>
              </a:rPr>
              <a:t>cuore di fratello </a:t>
            </a:r>
            <a:r>
              <a:rPr lang="it-IT" dirty="0">
                <a:solidFill>
                  <a:srgbClr val="843C0C"/>
                </a:solidFill>
                <a:latin typeface="Times New Roman" pitchFamily="18"/>
              </a:rPr>
              <a:t>non solo </a:t>
            </a:r>
            <a:r>
              <a:rPr lang="it-IT" dirty="0">
                <a:solidFill>
                  <a:srgbClr val="FF0000"/>
                </a:solidFill>
                <a:latin typeface="Times New Roman" pitchFamily="18"/>
              </a:rPr>
              <a:t>agli uomini provati dal bisogno, ma anche agli animali senza favella</a:t>
            </a:r>
            <a:r>
              <a:rPr lang="it-IT" dirty="0">
                <a:solidFill>
                  <a:srgbClr val="843C0C"/>
                </a:solidFill>
                <a:latin typeface="Times New Roman" pitchFamily="18"/>
              </a:rPr>
              <a:t>, ai rettili, agli uccelli, a tutte le creature sensibili e insensibili. 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Times New Roman" pitchFamily="18"/>
              </a:rPr>
              <a:t>Aveva però una tenerezza particolare per gli agnelli, perché nella Scrittura Gesù Cristo è paragonato, spesso e a ragione, per la sua umiltà al mansueto agnello.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532C8AE-4C41-8D18-E015-676F5F24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804" y="1571332"/>
            <a:ext cx="2857500" cy="21812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B403B6A-4957-868E-0FDE-4D30AE123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554" y="3870383"/>
            <a:ext cx="3996000" cy="28325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536726-4A13-FC50-0D6A-9E14FA5D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Humilitas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Francesco predilige ciò che sta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basso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terra (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humus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e persino i vermi. 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A159A8-F645-7321-2747-0279432CF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03" y="2058249"/>
            <a:ext cx="5637411" cy="4526397"/>
          </a:xfrm>
        </p:spPr>
        <p:txBody>
          <a:bodyPr/>
          <a:lstStyle/>
          <a:p>
            <a:pPr algn="just"/>
            <a:r>
              <a:rPr lang="it-IT" sz="2800" dirty="0">
                <a:solidFill>
                  <a:srgbClr val="843C0C"/>
                </a:solidFill>
                <a:latin typeface="Times New Roman" pitchFamily="18"/>
                <a:cs typeface="Times New Roman" pitchFamily="18"/>
              </a:rPr>
              <a:t>Perfino per i vermi sentiva grandissimo affetto perché aveva letto che del Salvatore è stato detto: Io sono verme e non uomo </a:t>
            </a:r>
            <a:r>
              <a:rPr lang="it-IT" sz="2800" dirty="0">
                <a:latin typeface="Times New Roman" pitchFamily="18"/>
                <a:cs typeface="Times New Roman" pitchFamily="18"/>
              </a:rPr>
              <a:t>(Sal 21,6); perciò si preoccupava di toglierli dalla strada, nascondendoli in un luogo sicuro, perché non fossero schiacciati dai passanti (</a:t>
            </a:r>
            <a:r>
              <a:rPr lang="it-IT" sz="2800" i="1" dirty="0">
                <a:latin typeface="Times New Roman" pitchFamily="18"/>
                <a:cs typeface="Times New Roman" pitchFamily="18"/>
              </a:rPr>
              <a:t>Vita prima</a:t>
            </a:r>
            <a:r>
              <a:rPr lang="it-IT" sz="2800" dirty="0">
                <a:latin typeface="Times New Roman" pitchFamily="18"/>
                <a:cs typeface="Times New Roman" pitchFamily="18"/>
              </a:rPr>
              <a:t>, 80)</a:t>
            </a:r>
            <a:endParaRPr lang="it-IT" sz="28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A60F1D3-9E77-96A0-537F-DD6D76DC0192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8088008" y="1475035"/>
            <a:ext cx="3068641" cy="306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E8C6EC9-3099-E7FC-7A80-93808FCCF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302" y="4591712"/>
            <a:ext cx="288371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99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>
            <a:extLst>
              <a:ext uri="{FF2B5EF4-FFF2-40B4-BE49-F238E27FC236}">
                <a16:creationId xmlns:a16="http://schemas.microsoft.com/office/drawing/2014/main" id="{088F3B43-EE11-D52E-AC55-235BC598C146}"/>
              </a:ext>
            </a:extLst>
          </p:cNvPr>
          <p:cNvSpPr/>
          <p:nvPr/>
        </p:nvSpPr>
        <p:spPr>
          <a:xfrm>
            <a:off x="1876883" y="3782511"/>
            <a:ext cx="8228975" cy="215807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81650" tIns="40820" rIns="81650" bIns="40820" anchor="t" anchorCtr="0" compatLnSpc="0">
            <a:noAutofit/>
          </a:bodyPr>
          <a:lstStyle/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33">
              <a:solidFill>
                <a:srgbClr val="000000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AFD2CA8C-9BF6-9616-6CB6-13D1EDDB813C}"/>
              </a:ext>
            </a:extLst>
          </p:cNvPr>
          <p:cNvSpPr/>
          <p:nvPr/>
        </p:nvSpPr>
        <p:spPr>
          <a:xfrm>
            <a:off x="1433708" y="4065986"/>
            <a:ext cx="9233548" cy="197518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81650" tIns="40820" rIns="81650" bIns="40820" anchor="t" anchorCtr="0" compatLnSpc="0">
            <a:noAutofit/>
          </a:bodyPr>
          <a:lstStyle/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33">
              <a:solidFill>
                <a:srgbClr val="000000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CustomShape 4">
            <a:extLst>
              <a:ext uri="{FF2B5EF4-FFF2-40B4-BE49-F238E27FC236}">
                <a16:creationId xmlns:a16="http://schemas.microsoft.com/office/drawing/2014/main" id="{4F128349-06F5-CCD0-E1EB-747BF200DB55}"/>
              </a:ext>
            </a:extLst>
          </p:cNvPr>
          <p:cNvSpPr/>
          <p:nvPr/>
        </p:nvSpPr>
        <p:spPr>
          <a:xfrm>
            <a:off x="1330673" y="3428054"/>
            <a:ext cx="9267842" cy="271164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0" tIns="0" rIns="0" bIns="0" anchor="t" anchorCtr="0" compatLnSpc="0">
            <a:noAutofit/>
          </a:bodyPr>
          <a:lstStyle/>
          <a:p>
            <a:pPr marL="391909" indent="-293276" algn="just" defTabSz="829544" hangingPunct="0">
              <a:spcAft>
                <a:spcPts val="1284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540" dirty="0"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CA94EA4B-432A-1CF8-0AD7-7B1818617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34" y="0"/>
            <a:ext cx="10359683" cy="1325563"/>
          </a:xfrm>
        </p:spPr>
        <p:txBody>
          <a:bodyPr/>
          <a:lstStyle/>
          <a:p>
            <a:pPr marL="0" marR="0" lvl="0" indent="0" algn="ctr" defTabSz="82954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Papa Francesco su Francesco</a:t>
            </a:r>
            <a:br>
              <a:rPr kumimoji="0" lang="fr-FR" sz="399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</a:br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2908F29C-651A-4BF1-850D-F2F63A98EC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«Credo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che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Francesco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sia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l’</a:t>
            </a:r>
            <a:r>
              <a:rPr kumimoji="0" lang="fr-FR" sz="254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esempio</a:t>
            </a:r>
            <a:r>
              <a:rPr kumimoji="0" lang="fr-FR" sz="254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per </a:t>
            </a:r>
            <a:r>
              <a:rPr kumimoji="0" lang="fr-FR" sz="254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eccellenza</a:t>
            </a:r>
            <a:r>
              <a:rPr kumimoji="0" lang="fr-FR" sz="254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della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cura per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ciò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che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è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debole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e di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una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ecologia</a:t>
            </a:r>
            <a:r>
              <a:rPr kumimoji="0" lang="fr-FR" sz="254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integrale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,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vissuta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con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gioia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e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autenticità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. È il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santo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patrono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di tutti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quelli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che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studiano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e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lavorano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nel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campo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dell’ecologia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,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amato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anche da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molti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che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non sono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cristiani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.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Egli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manifestò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un’attenzione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particolare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verso la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creazione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di Dio e verso i più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poveri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e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abbandonati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. [...] In lui si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riscontra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fino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a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che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punto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sono </a:t>
            </a:r>
            <a:r>
              <a:rPr kumimoji="0" lang="fr-FR" sz="254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inseparabili</a:t>
            </a:r>
            <a:r>
              <a:rPr kumimoji="0" lang="fr-FR" sz="254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la </a:t>
            </a:r>
            <a:r>
              <a:rPr kumimoji="0" lang="fr-FR" sz="254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preoccupazione</a:t>
            </a:r>
            <a:r>
              <a:rPr kumimoji="0" lang="fr-FR" sz="254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per la </a:t>
            </a:r>
            <a:r>
              <a:rPr kumimoji="0" lang="fr-FR" sz="254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natura</a:t>
            </a:r>
            <a:r>
              <a:rPr kumimoji="0" lang="fr-FR" sz="254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, la </a:t>
            </a:r>
            <a:r>
              <a:rPr kumimoji="0" lang="fr-FR" sz="254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giustizia</a:t>
            </a:r>
            <a:r>
              <a:rPr kumimoji="0" lang="fr-FR" sz="254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verso i </a:t>
            </a:r>
            <a:r>
              <a:rPr kumimoji="0" lang="fr-FR" sz="254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poveri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, </a:t>
            </a:r>
            <a:r>
              <a:rPr kumimoji="0" lang="fr-FR" sz="254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l’</a:t>
            </a:r>
            <a:r>
              <a:rPr kumimoji="0" lang="fr-FR" sz="254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impegno</a:t>
            </a:r>
            <a:r>
              <a:rPr kumimoji="0" lang="fr-FR" sz="254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nella</a:t>
            </a:r>
            <a:r>
              <a:rPr kumimoji="0" lang="fr-FR" sz="254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kumimoji="0" lang="fr-FR" sz="254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società</a:t>
            </a:r>
            <a:r>
              <a:rPr kumimoji="0" lang="fr-FR" sz="254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e la pace </a:t>
            </a:r>
            <a:r>
              <a:rPr kumimoji="0" lang="fr-FR" sz="254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interiore</a:t>
            </a:r>
            <a:r>
              <a:rPr kumimoji="0" lang="fr-FR" sz="25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Microsoft YaHei" pitchFamily="2"/>
                <a:cs typeface="Times New Roman" pitchFamily="18"/>
              </a:rPr>
              <a:t>». ( LS 10)</a:t>
            </a:r>
            <a:endParaRPr lang="it-IT" dirty="0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115C306F-D408-162B-5C18-A5EB7A5D96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07298" y="1365986"/>
            <a:ext cx="3826937" cy="5400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38B904-456B-291C-5BC3-34243199D1F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 sz="4355" dirty="0">
                <a:latin typeface="Times New Roman" pitchFamily="18"/>
              </a:rPr>
              <a:t>Francesco dà del </a:t>
            </a:r>
            <a:r>
              <a:rPr lang="it-IT" sz="4355" i="1" dirty="0">
                <a:latin typeface="Times New Roman" pitchFamily="18"/>
              </a:rPr>
              <a:t>tu</a:t>
            </a:r>
            <a:r>
              <a:rPr lang="it-IT" sz="4355" dirty="0">
                <a:latin typeface="Times New Roman" pitchFamily="18"/>
              </a:rPr>
              <a:t> alle creature . Una </a:t>
            </a:r>
            <a:r>
              <a:rPr lang="it-IT" sz="4355" b="1" i="1" dirty="0">
                <a:solidFill>
                  <a:srgbClr val="FF0000"/>
                </a:solidFill>
                <a:latin typeface="Times New Roman" pitchFamily="18"/>
              </a:rPr>
              <a:t>fraternità</a:t>
            </a:r>
            <a:r>
              <a:rPr lang="it-IT" sz="4355" b="1" dirty="0">
                <a:solidFill>
                  <a:srgbClr val="FF0000"/>
                </a:solidFill>
                <a:latin typeface="Times New Roman" pitchFamily="18"/>
              </a:rPr>
              <a:t> </a:t>
            </a:r>
            <a:r>
              <a:rPr lang="it-IT" sz="4355" dirty="0">
                <a:latin typeface="Times New Roman" pitchFamily="18"/>
              </a:rPr>
              <a:t>universale.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DD1C4B-9ABE-5966-0307-3D23537F967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98783" y="2319130"/>
            <a:ext cx="5799294" cy="3870643"/>
          </a:xfrm>
        </p:spPr>
        <p:txBody>
          <a:bodyPr/>
          <a:lstStyle/>
          <a:p>
            <a:pPr lvl="0" algn="just"/>
            <a:r>
              <a:rPr lang="it-IT" sz="3200" dirty="0">
                <a:solidFill>
                  <a:srgbClr val="843C0C"/>
                </a:solidFill>
                <a:latin typeface="Times New Roman" pitchFamily="18"/>
              </a:rPr>
              <a:t>Se vedeva distese di fiori, si fermava a predicare loro e li invitava a lodare il Signore, come esseri dotati di ragione […] </a:t>
            </a:r>
            <a:r>
              <a:rPr lang="it-IT" sz="3200" dirty="0">
                <a:solidFill>
                  <a:schemeClr val="accent2">
                    <a:lumMod val="50000"/>
                  </a:schemeClr>
                </a:solidFill>
                <a:latin typeface="Times New Roman" pitchFamily="18"/>
              </a:rPr>
              <a:t>E finalmente </a:t>
            </a:r>
            <a:r>
              <a:rPr lang="it-IT" sz="3200" dirty="0">
                <a:solidFill>
                  <a:srgbClr val="843C0C"/>
                </a:solidFill>
                <a:latin typeface="Times New Roman" pitchFamily="18"/>
              </a:rPr>
              <a:t>chiamava tutte le creature </a:t>
            </a:r>
            <a:r>
              <a:rPr lang="it-IT" sz="3200" dirty="0">
                <a:solidFill>
                  <a:srgbClr val="FF0000"/>
                </a:solidFill>
                <a:latin typeface="Times New Roman" pitchFamily="18"/>
              </a:rPr>
              <a:t>col nome di fratello e sorella</a:t>
            </a:r>
            <a:r>
              <a:rPr lang="it-IT" sz="3200" dirty="0">
                <a:solidFill>
                  <a:schemeClr val="tx1"/>
                </a:solidFill>
                <a:latin typeface="Times New Roman" pitchFamily="18"/>
              </a:rPr>
              <a:t>. (</a:t>
            </a:r>
            <a:r>
              <a:rPr lang="it-IT" sz="3200" i="1" dirty="0">
                <a:solidFill>
                  <a:schemeClr val="tx1"/>
                </a:solidFill>
                <a:latin typeface="Times New Roman" pitchFamily="18"/>
              </a:rPr>
              <a:t>Vita prima</a:t>
            </a:r>
            <a:r>
              <a:rPr lang="it-IT" sz="3200" dirty="0">
                <a:solidFill>
                  <a:schemeClr val="tx1"/>
                </a:solidFill>
                <a:latin typeface="Times New Roman" pitchFamily="18"/>
              </a:rPr>
              <a:t>, 81)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C0AD8CB-9F2F-8E96-A731-8D9F674AAB4E}"/>
              </a:ext>
            </a:extLst>
          </p:cNvPr>
          <p:cNvPicPr>
            <a:picLocks noGrp="1" noChangeAspect="1"/>
          </p:cNvPicPr>
          <p:nvPr>
            <p:ph idx="4"/>
          </p:nvPr>
        </p:nvPicPr>
        <p:blipFill>
          <a:blip r:embed="rId3"/>
          <a:stretch>
            <a:fillRect/>
          </a:stretch>
        </p:blipFill>
        <p:spPr>
          <a:xfrm>
            <a:off x="7081825" y="1947948"/>
            <a:ext cx="4392000" cy="4392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5C4A4C-4EFF-D70A-0EB6-E29C99A7A4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>
                <a:latin typeface="Times New Roman" pitchFamily="18"/>
              </a:rPr>
              <a:t>Il presepe di Greccio: piccolezza, corporeità, vulnerabilità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931F4A3-6257-A830-E476-A5262E3C18F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06433" y="1998704"/>
            <a:ext cx="2792304" cy="30633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FC3E307-A6B0-7E14-4F62-F062FDB0156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29490" y="4612072"/>
            <a:ext cx="2622483" cy="19725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0C49E85-4A85-550E-3549-2D7B6975972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91608" y="2453340"/>
            <a:ext cx="2975190" cy="314501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8BF5A8-EE4B-B1E5-8EC7-F73DF3D2D9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1440" y="154506"/>
            <a:ext cx="10971688" cy="1145004"/>
          </a:xfrm>
        </p:spPr>
        <p:txBody>
          <a:bodyPr/>
          <a:lstStyle/>
          <a:p>
            <a:pPr lvl="0"/>
            <a:r>
              <a:rPr lang="it-IT" dirty="0">
                <a:latin typeface="Times New Roman" pitchFamily="18"/>
              </a:rPr>
              <a:t>«</a:t>
            </a:r>
            <a:r>
              <a:rPr lang="it-IT" i="1" dirty="0">
                <a:latin typeface="Times New Roman" pitchFamily="18"/>
              </a:rPr>
              <a:t>Se potessi parlare all’imperatore …</a:t>
            </a:r>
            <a:r>
              <a:rPr lang="it-IT" dirty="0">
                <a:latin typeface="Times New Roman" pitchFamily="18"/>
              </a:rPr>
              <a:t>» (Dalla </a:t>
            </a:r>
            <a:r>
              <a:rPr lang="it-IT" i="1" dirty="0">
                <a:latin typeface="Times New Roman" pitchFamily="18"/>
              </a:rPr>
              <a:t>Compilazione di Assisi, </a:t>
            </a:r>
            <a:r>
              <a:rPr lang="it-IT" dirty="0">
                <a:latin typeface="Times New Roman" pitchFamily="18"/>
              </a:rPr>
              <a:t>14)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497FF6B-2FF6-35D6-903C-860256633C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9896" y="1604844"/>
            <a:ext cx="4015690" cy="13716587"/>
          </a:xfrm>
        </p:spPr>
        <p:txBody>
          <a:bodyPr/>
          <a:lstStyle/>
          <a:p>
            <a:pPr lvl="0" algn="just"/>
            <a:r>
              <a:rPr lang="it-IT" sz="2540" b="1" dirty="0">
                <a:solidFill>
                  <a:srgbClr val="843C0C"/>
                </a:solidFill>
                <a:latin typeface="Times New Roman" pitchFamily="18"/>
              </a:rPr>
              <a:t>Noi che siamo vissuti con Francesco</a:t>
            </a:r>
            <a:r>
              <a:rPr lang="it-IT" sz="2540" dirty="0">
                <a:solidFill>
                  <a:srgbClr val="843C0C"/>
                </a:solidFill>
                <a:latin typeface="Times New Roman" pitchFamily="18"/>
              </a:rPr>
              <a:t> e che di lui abbiamo scritto queste cose</a:t>
            </a:r>
            <a:r>
              <a:rPr lang="it-IT" sz="2540" dirty="0">
                <a:latin typeface="Times New Roman" pitchFamily="18"/>
              </a:rPr>
              <a:t>, rendiamo testimonianza di averlo sentito dire a più riprese: «Se avrò occasione di parlare con l'imperatore, lo supplicherò che per amore di Dio e per istanza mia emani un editto </a:t>
            </a:r>
            <a:r>
              <a:rPr lang="it-IT" sz="2540" i="1" dirty="0">
                <a:latin typeface="Times New Roman" pitchFamily="18"/>
              </a:rPr>
              <a:t>(</a:t>
            </a:r>
            <a:r>
              <a:rPr lang="it-IT" sz="2540" i="1" dirty="0" err="1">
                <a:latin typeface="Times New Roman" pitchFamily="18"/>
              </a:rPr>
              <a:t>Constitum</a:t>
            </a:r>
            <a:r>
              <a:rPr lang="it-IT" sz="2540" i="1" dirty="0">
                <a:latin typeface="Times New Roman" pitchFamily="18"/>
              </a:rPr>
              <a:t> generale</a:t>
            </a:r>
            <a:r>
              <a:rPr lang="it-IT" sz="2540" dirty="0">
                <a:latin typeface="Times New Roman" pitchFamily="18"/>
              </a:rPr>
              <a:t>), </a:t>
            </a:r>
            <a:r>
              <a:rPr lang="it-IT" sz="2540" dirty="0">
                <a:solidFill>
                  <a:srgbClr val="843C0C"/>
                </a:solidFill>
                <a:latin typeface="Times New Roman" pitchFamily="18"/>
              </a:rPr>
              <a:t>al fine che nessuno catturi le sorelle allodole o faccia loro del danno</a:t>
            </a:r>
            <a:r>
              <a:rPr lang="it-IT" sz="2540" dirty="0">
                <a:latin typeface="Times New Roman" pitchFamily="18"/>
              </a:rPr>
              <a:t>. </a:t>
            </a:r>
            <a:r>
              <a:rPr lang="it-IT" b="1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24FEF2-FA75-868C-7DF6-E357BE47D60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634280" y="1604844"/>
            <a:ext cx="3452591" cy="47681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>
            <a:extLst>
              <a:ext uri="{FF2B5EF4-FFF2-40B4-BE49-F238E27FC236}">
                <a16:creationId xmlns:a16="http://schemas.microsoft.com/office/drawing/2014/main" id="{303F466F-9FB0-063C-ADF1-2CB82E3EE15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 algn="l"/>
            <a:r>
              <a:rPr lang="it-IT" sz="2177" dirty="0">
                <a:latin typeface="Times New Roman" pitchFamily="18"/>
              </a:rPr>
              <a:t> </a:t>
            </a:r>
          </a:p>
          <a:p>
            <a:pPr lvl="0" algn="just"/>
            <a:r>
              <a:rPr lang="it-IT" sz="2177" dirty="0">
                <a:latin typeface="Times New Roman" pitchFamily="18"/>
              </a:rPr>
              <a:t>E così pure che tutti i podestà delle città e i signori dei castelli e dei villaggi siano tenuti ogni anno, </a:t>
            </a:r>
            <a:r>
              <a:rPr lang="it-IT" sz="2177" dirty="0">
                <a:solidFill>
                  <a:srgbClr val="843C0C"/>
                </a:solidFill>
                <a:latin typeface="Times New Roman" pitchFamily="18"/>
              </a:rPr>
              <a:t>il giorno della Natività del Signore</a:t>
            </a:r>
            <a:r>
              <a:rPr lang="it-IT" sz="2177" dirty="0">
                <a:latin typeface="Times New Roman" pitchFamily="18"/>
              </a:rPr>
              <a:t>, a incitare la gente a gettare frumento e altre granaglie sulle strade, fuori delle città e dei paesi, </a:t>
            </a:r>
            <a:r>
              <a:rPr lang="it-IT" sz="2177" dirty="0">
                <a:solidFill>
                  <a:srgbClr val="843C0C"/>
                </a:solidFill>
                <a:latin typeface="Times New Roman" pitchFamily="18"/>
              </a:rPr>
              <a:t>in modo che in un giorno tanto solenne gli uccelli, soprattutto le sorelle allodole, abbiano di che mangiare</a:t>
            </a:r>
            <a:r>
              <a:rPr lang="it-IT" sz="2177" dirty="0">
                <a:latin typeface="Times New Roman" pitchFamily="18"/>
              </a:rPr>
              <a:t>. E inoltre che, per riverenza al Figlio di Dio, posto a giacere quella notte dalla beata Vergine Maria nella mangiatoia tra il bove e l'asino, </a:t>
            </a:r>
            <a:r>
              <a:rPr lang="it-IT" sz="2177" dirty="0">
                <a:solidFill>
                  <a:srgbClr val="843C0C"/>
                </a:solidFill>
                <a:latin typeface="Times New Roman" pitchFamily="18"/>
              </a:rPr>
              <a:t>in quella notte ognuno dia da mangiare in abbondanza ai fratelli buoi e asinelli </a:t>
            </a:r>
            <a:r>
              <a:rPr lang="it-IT" sz="2177" dirty="0">
                <a:latin typeface="Times New Roman" pitchFamily="18"/>
              </a:rPr>
              <a:t>(</a:t>
            </a:r>
            <a:r>
              <a:rPr lang="it-IT" sz="2177" i="1" dirty="0" err="1">
                <a:latin typeface="Times New Roman" pitchFamily="18"/>
              </a:rPr>
              <a:t>bobus</a:t>
            </a:r>
            <a:r>
              <a:rPr lang="it-IT" sz="2177" i="1" dirty="0">
                <a:latin typeface="Times New Roman" pitchFamily="18"/>
              </a:rPr>
              <a:t> et </a:t>
            </a:r>
            <a:r>
              <a:rPr lang="it-IT" sz="2177" i="1" dirty="0" err="1">
                <a:latin typeface="Times New Roman" pitchFamily="18"/>
              </a:rPr>
              <a:t>asinis</a:t>
            </a:r>
            <a:r>
              <a:rPr lang="it-IT" sz="2177" dirty="0">
                <a:latin typeface="Times New Roman" pitchFamily="18"/>
              </a:rPr>
              <a:t>). E ancora che, </a:t>
            </a:r>
            <a:r>
              <a:rPr lang="it-IT" sz="2177" dirty="0">
                <a:solidFill>
                  <a:srgbClr val="843C0C"/>
                </a:solidFill>
                <a:latin typeface="Times New Roman" pitchFamily="18"/>
              </a:rPr>
              <a:t>nella natività del Signore, tutti i poveri vengano ben provvisti di cibo dai benestanti</a:t>
            </a:r>
            <a:r>
              <a:rPr lang="it-IT" sz="2177" dirty="0">
                <a:latin typeface="Times New Roman" pitchFamily="18"/>
              </a:rPr>
              <a:t>.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A8AD424-E324-1F51-2E80-3579F1E607E5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6345514" y="2187700"/>
            <a:ext cx="5394325" cy="359902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BCC2B6-C78A-A615-499F-F60488BB2A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57695" y="37427"/>
            <a:ext cx="8760519" cy="1228521"/>
          </a:xfrm>
        </p:spPr>
        <p:txBody>
          <a:bodyPr>
            <a:spAutoFit/>
          </a:bodyPr>
          <a:lstStyle/>
          <a:p>
            <a:pPr lvl="0"/>
            <a:r>
              <a:rPr lang="it-IT" dirty="0">
                <a:latin typeface="Times New Roman" pitchFamily="18"/>
              </a:rPr>
              <a:t>   La predica agli uccelli (</a:t>
            </a:r>
            <a:r>
              <a:rPr lang="it-IT" i="1" dirty="0">
                <a:latin typeface="Times New Roman" pitchFamily="18"/>
              </a:rPr>
              <a:t>Vita prima</a:t>
            </a:r>
            <a:r>
              <a:rPr lang="it-IT" dirty="0">
                <a:latin typeface="Times New Roman" pitchFamily="18"/>
              </a:rPr>
              <a:t>). </a:t>
            </a:r>
            <a:br>
              <a:rPr lang="it-IT" dirty="0">
                <a:latin typeface="Times New Roman" pitchFamily="18"/>
              </a:rPr>
            </a:br>
            <a:r>
              <a:rPr lang="it-IT" dirty="0">
                <a:latin typeface="Times New Roman" pitchFamily="18"/>
              </a:rPr>
              <a:t>    Il vangelo non solo per gli esseri umani? 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E8B0BA-3DF2-C975-71B9-F135B0A31E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6424" y="1962436"/>
            <a:ext cx="6709286" cy="4308872"/>
          </a:xfrm>
        </p:spPr>
        <p:txBody>
          <a:bodyPr wrap="square">
            <a:spAutoFit/>
          </a:bodyPr>
          <a:lstStyle/>
          <a:p>
            <a:pPr lvl="0" algn="just"/>
            <a:r>
              <a:rPr lang="it-IT" sz="2800" dirty="0">
                <a:latin typeface="Times New Roman" pitchFamily="18"/>
              </a:rPr>
              <a:t>58. […] Giunto presso Bevagna, vide raccolti insieme moltissimi uccelli d'ogni specie, colombe, cornacchie e " monachine ". Il beatissimo servo di Dio, Francesco, </a:t>
            </a:r>
            <a:r>
              <a:rPr lang="it-IT" sz="2800" dirty="0">
                <a:solidFill>
                  <a:srgbClr val="843C0C"/>
                </a:solidFill>
                <a:latin typeface="Times New Roman" pitchFamily="18"/>
              </a:rPr>
              <a:t>che era uomo pieno di ardente amore e nutriva grande pietà e tenero amore anche per le creature inferiori e irrazionali</a:t>
            </a:r>
            <a:r>
              <a:rPr lang="it-IT" sz="2800" dirty="0">
                <a:latin typeface="Times New Roman" pitchFamily="18"/>
              </a:rPr>
              <a:t>, </a:t>
            </a:r>
            <a:r>
              <a:rPr lang="it-IT" sz="2800" dirty="0">
                <a:solidFill>
                  <a:srgbClr val="843C0C"/>
                </a:solidFill>
                <a:latin typeface="Times New Roman" pitchFamily="18"/>
              </a:rPr>
              <a:t>corse da loro in fretta</a:t>
            </a:r>
            <a:r>
              <a:rPr lang="it-IT" sz="2800" dirty="0">
                <a:latin typeface="Times New Roman" pitchFamily="18"/>
              </a:rPr>
              <a:t>, </a:t>
            </a:r>
            <a:r>
              <a:rPr lang="it-IT" sz="2800" dirty="0">
                <a:solidFill>
                  <a:srgbClr val="843C0C"/>
                </a:solidFill>
                <a:latin typeface="Times New Roman" pitchFamily="18"/>
              </a:rPr>
              <a:t>lasciando sulla strada i compagni</a:t>
            </a:r>
            <a:r>
              <a:rPr lang="it-IT" sz="2800" dirty="0">
                <a:latin typeface="Times New Roman" pitchFamily="18"/>
              </a:rPr>
              <a:t>. Fattosi vicino, vedendo che lo attendevano, li salutò secondo la sua abitudine. </a:t>
            </a:r>
            <a:endParaRPr lang="it-IT" sz="2800" dirty="0">
              <a:solidFill>
                <a:srgbClr val="FF0000"/>
              </a:solidFill>
              <a:latin typeface="Times New Roman" pitchFamily="18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E55CF4-0C48-CACB-8D24-59699E44C6E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278321" y="1265948"/>
            <a:ext cx="2772000" cy="30522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477A2B6-F326-29E0-F6D2-FDF7C11B342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595503" y="4332316"/>
            <a:ext cx="2488257" cy="248825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0D91F638-958D-A40B-B677-40096D540F50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752263" y="579358"/>
            <a:ext cx="6112771" cy="6278642"/>
          </a:xfrm>
          <a:effectLst>
            <a:outerShdw dir="16200000" algn="tl">
              <a:srgbClr val="787878"/>
            </a:outerShdw>
          </a:effectLst>
        </p:spPr>
        <p:txBody>
          <a:bodyPr wrap="square" anchor="ctr" anchorCtr="1">
            <a:spAutoFit/>
          </a:bodyPr>
          <a:lstStyle/>
          <a:p>
            <a:pPr lvl="0" algn="just"/>
            <a:r>
              <a:rPr lang="it-IT" sz="2400" dirty="0">
                <a:latin typeface="Times New Roman" pitchFamily="18"/>
              </a:rPr>
              <a:t>Ma notando con grande stupore che non volevano volare via, come erano soliti fare, pieno di intensa gioia </a:t>
            </a:r>
            <a:r>
              <a:rPr lang="it-IT" sz="2400" dirty="0">
                <a:solidFill>
                  <a:srgbClr val="843C0C"/>
                </a:solidFill>
                <a:latin typeface="Times New Roman" pitchFamily="18"/>
              </a:rPr>
              <a:t>li esortò dolcemente a voler ascoltare la parola di Dio</a:t>
            </a:r>
            <a:r>
              <a:rPr lang="it-IT" sz="2400" dirty="0">
                <a:latin typeface="Times New Roman" pitchFamily="18"/>
              </a:rPr>
              <a:t>. E tra l'altro disse loro: «</a:t>
            </a:r>
            <a:r>
              <a:rPr lang="it-IT" sz="2400" b="1" dirty="0">
                <a:solidFill>
                  <a:srgbClr val="843C0C"/>
                </a:solidFill>
                <a:latin typeface="Times New Roman" pitchFamily="18"/>
              </a:rPr>
              <a:t>Fratelli miei uccelli </a:t>
            </a:r>
            <a:r>
              <a:rPr lang="it-IT" sz="2400" dirty="0">
                <a:solidFill>
                  <a:srgbClr val="843C0C"/>
                </a:solidFill>
                <a:latin typeface="Times New Roman" pitchFamily="18"/>
              </a:rPr>
              <a:t>(</a:t>
            </a:r>
            <a:r>
              <a:rPr lang="it-IT" sz="2400" i="1" dirty="0" err="1">
                <a:solidFill>
                  <a:srgbClr val="843C0C"/>
                </a:solidFill>
                <a:latin typeface="Times New Roman" pitchFamily="18"/>
              </a:rPr>
              <a:t>fratres</a:t>
            </a:r>
            <a:r>
              <a:rPr lang="it-IT" sz="2400" i="1" dirty="0">
                <a:solidFill>
                  <a:srgbClr val="843C0C"/>
                </a:solidFill>
                <a:latin typeface="Times New Roman" pitchFamily="18"/>
              </a:rPr>
              <a:t> mei, </a:t>
            </a:r>
            <a:r>
              <a:rPr lang="it-IT" sz="2400" i="1" dirty="0" err="1">
                <a:solidFill>
                  <a:srgbClr val="843C0C"/>
                </a:solidFill>
                <a:latin typeface="Times New Roman" pitchFamily="18"/>
              </a:rPr>
              <a:t>volucres</a:t>
            </a:r>
            <a:r>
              <a:rPr lang="it-IT" sz="2400" dirty="0">
                <a:solidFill>
                  <a:srgbClr val="843C0C"/>
                </a:solidFill>
                <a:latin typeface="Times New Roman" pitchFamily="18"/>
              </a:rPr>
              <a:t>), dovete lodare molto il vostro Creatore e amarlo sempre, perché vi diede piume per vestirvi, ali per volare e tutto quanto vi è necessario. Dio vi fece nobili tra le altre creature e vi concesse di spaziare nell'aria limpida</a:t>
            </a:r>
            <a:r>
              <a:rPr lang="it-IT" sz="2400" dirty="0">
                <a:latin typeface="Times New Roman" pitchFamily="18"/>
              </a:rPr>
              <a:t>: </a:t>
            </a:r>
            <a:r>
              <a:rPr lang="it-IT" sz="2400" dirty="0">
                <a:solidFill>
                  <a:srgbClr val="843C0C"/>
                </a:solidFill>
                <a:latin typeface="Times New Roman" pitchFamily="18"/>
              </a:rPr>
              <a:t>voi non seminate e non mietete, eppure egli vi soccorre e guida, dispensandovi da ogni preoccupazione</a:t>
            </a:r>
            <a:r>
              <a:rPr lang="it-IT" sz="2400" dirty="0">
                <a:latin typeface="Times New Roman" pitchFamily="18"/>
              </a:rPr>
              <a:t>». A queste parole, come raccontava lui stesso e i frati che erano stati presenti, gli uccelli manifestarono il loro gaudio secondo la propria natura, con segni vari, allungando il collo, spiegando le ali, aprendo il beccuccio e guardandolo.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D315A80-AF61-BEA1-F9FD-CDB87BD2A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737" y="823203"/>
            <a:ext cx="4104000" cy="579095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36AF158-3B20-61DE-BEAA-E8813050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remake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 predica agli uccelli: la predica ai pesci di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S.Antonio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Fioretti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40)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FD134E1-1C2B-0A61-5598-A6E4B7F5B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100" y="1688646"/>
            <a:ext cx="9352608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15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DFFABC-5494-5A69-4FC6-7FE539BD687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51722" y="121460"/>
            <a:ext cx="9395791" cy="1228670"/>
          </a:xfrm>
        </p:spPr>
        <p:txBody>
          <a:bodyPr wrap="square">
            <a:spAutoFit/>
          </a:bodyPr>
          <a:lstStyle/>
          <a:p>
            <a:pPr lvl="0"/>
            <a:r>
              <a:rPr lang="it-IT" dirty="0">
                <a:latin typeface="Times New Roman" pitchFamily="18"/>
              </a:rPr>
              <a:t>Sorella cicala: episodio di tenerezza o  ‘‘miracolo’’? (</a:t>
            </a:r>
            <a:r>
              <a:rPr lang="it-IT" i="1" dirty="0">
                <a:latin typeface="Times New Roman" pitchFamily="18"/>
              </a:rPr>
              <a:t>Compilazione di  Assisi</a:t>
            </a:r>
            <a:r>
              <a:rPr lang="it-IT" dirty="0">
                <a:latin typeface="Times New Roman" pitchFamily="18"/>
              </a:rPr>
              <a:t>,110)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5D9345-9609-451C-C6E5-76F733B332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1574" y="1860049"/>
            <a:ext cx="6241040" cy="4509376"/>
          </a:xfrm>
        </p:spPr>
        <p:txBody>
          <a:bodyPr wrap="square">
            <a:spAutoFit/>
          </a:bodyPr>
          <a:lstStyle/>
          <a:p>
            <a:pPr lvl="0" algn="just"/>
            <a:r>
              <a:rPr lang="it-IT" dirty="0"/>
              <a:t> </a:t>
            </a:r>
            <a:r>
              <a:rPr lang="it-IT" sz="2400" dirty="0">
                <a:latin typeface="Times New Roman" pitchFamily="18"/>
              </a:rPr>
              <a:t>84. Una volta, in tempo d'estate […] capitò che, uscendo da quella celletta, vide, e poteva toccarla con la mano, sul ramo di un fico che stava lì presso, una cicala. </a:t>
            </a:r>
            <a:r>
              <a:rPr lang="it-IT" sz="2400" dirty="0">
                <a:solidFill>
                  <a:srgbClr val="843C0C"/>
                </a:solidFill>
                <a:latin typeface="Times New Roman" pitchFamily="18"/>
              </a:rPr>
              <a:t>Allora stese la mano e le disse: " Sorella mia cicala, vieni da me! ". Quella venne all'istante sulle dita della sua mano, ed egli prese ad accarezzarla con un dito dell'altra mano, dicendole: " Canta, sorella mia cicala! ". Subito lei obbedì e prese a cantare. Il beato Francesco ne fu molto felice e lodava Dio. La tenne così sulla mano molto a lungo, poi la ripose sul ramo del fico da cui l'aveva tolta.</a:t>
            </a:r>
            <a:endParaRPr lang="it-IT" sz="2400" dirty="0">
              <a:solidFill>
                <a:srgbClr val="843C0C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21B1B1-A353-E10D-0D63-B6DC7D13589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93907" y="1272790"/>
            <a:ext cx="3204000" cy="24038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C1C7A15-31D4-B319-9EB3-DA480EB78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907" y="3980278"/>
            <a:ext cx="3276000" cy="245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D9E614D-A1D1-3BC8-C7B7-FE01A8C7C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‘‘potere’’ del santo sulle creature </a:t>
            </a:r>
          </a:p>
        </p:txBody>
      </p:sp>
      <p:sp>
        <p:nvSpPr>
          <p:cNvPr id="2" name="Segnaposto testo 2">
            <a:extLst>
              <a:ext uri="{FF2B5EF4-FFF2-40B4-BE49-F238E27FC236}">
                <a16:creationId xmlns:a16="http://schemas.microsoft.com/office/drawing/2014/main" id="{277F1977-4A85-9C5F-C7FB-F6939B8B2C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8644" y="1418359"/>
            <a:ext cx="8111286" cy="4712370"/>
          </a:xfrm>
        </p:spPr>
        <p:txBody>
          <a:bodyPr/>
          <a:lstStyle/>
          <a:p>
            <a:pPr lvl="0" algn="just"/>
            <a:r>
              <a:rPr lang="it-IT" sz="2540" dirty="0">
                <a:latin typeface="Times New Roman" pitchFamily="18"/>
              </a:rPr>
              <a:t> Per otto giorni continui, ogni volta che usciva dalla celletta, la trovava allo stesso posto e tutti i giorni, prendendola in mano, appena le diceva, toccandola, di cantare, la cicala cantava. Passati otto giorni, egli disse  ai suoi compagni: "</a:t>
            </a:r>
            <a:r>
              <a:rPr lang="it-IT" sz="2540" dirty="0">
                <a:solidFill>
                  <a:srgbClr val="843C0C"/>
                </a:solidFill>
                <a:latin typeface="Times New Roman" pitchFamily="18"/>
              </a:rPr>
              <a:t>Diamo licenza a sorella cicala di andare dove vuole […]</a:t>
            </a:r>
            <a:r>
              <a:rPr lang="it-IT" sz="2540" dirty="0">
                <a:latin typeface="Times New Roman" pitchFamily="18"/>
              </a:rPr>
              <a:t>". Come la ebbe congedata, subito quella si allontanò e non riapparve più in quel posto. I compagni rimasero </a:t>
            </a:r>
            <a:r>
              <a:rPr lang="it-IT" sz="2540" dirty="0">
                <a:solidFill>
                  <a:srgbClr val="843C0C"/>
                </a:solidFill>
                <a:latin typeface="Times New Roman" pitchFamily="18"/>
              </a:rPr>
              <a:t>meravigliati che la cicala gli obbedisse così e fosse tanto arrendevole con lui. In effetti il beato Francesco trovava tanta gioia nelle creature, per amore del Creatore, che il Signore, al fine di confortare fisicamente e spiritualmente il suo servo, gli rendeva mansuete le creature che si mostrano ritrose con gli uomini</a:t>
            </a:r>
            <a:r>
              <a:rPr lang="it-IT" sz="2540" dirty="0">
                <a:latin typeface="Times New Roman" pitchFamily="18"/>
              </a:rPr>
              <a:t>. </a:t>
            </a:r>
          </a:p>
          <a:p>
            <a:pPr lvl="0"/>
            <a:endParaRPr lang="it-IT" sz="2540" dirty="0">
              <a:latin typeface="Times New Roman" pitchFamily="18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C7703E8-DFA8-E3C6-977E-18487D05AE42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8974982" y="1812544"/>
            <a:ext cx="3074327" cy="3924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22914D-B704-2AA9-B0A2-8BE3051ECB3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31810" y="229742"/>
            <a:ext cx="8728379" cy="1145004"/>
          </a:xfrm>
        </p:spPr>
        <p:txBody>
          <a:bodyPr/>
          <a:lstStyle/>
          <a:p>
            <a:pPr lvl="0"/>
            <a:r>
              <a:rPr lang="it-IT" dirty="0">
                <a:latin typeface="Times New Roman" pitchFamily="18"/>
              </a:rPr>
              <a:t>Il valore della </a:t>
            </a:r>
            <a:r>
              <a:rPr lang="it-IT" b="1" dirty="0">
                <a:latin typeface="Times New Roman" pitchFamily="18"/>
              </a:rPr>
              <a:t>natura selvaggia </a:t>
            </a:r>
            <a:r>
              <a:rPr lang="it-IT" dirty="0">
                <a:latin typeface="Times New Roman" pitchFamily="18"/>
              </a:rPr>
              <a:t>per Francesco (</a:t>
            </a:r>
            <a:r>
              <a:rPr lang="it-IT" i="1" dirty="0">
                <a:latin typeface="Times New Roman" pitchFamily="18"/>
              </a:rPr>
              <a:t>Compilazione di Assisi</a:t>
            </a:r>
            <a:r>
              <a:rPr lang="it-IT" dirty="0">
                <a:latin typeface="Times New Roman" pitchFamily="18"/>
              </a:rPr>
              <a:t>, 88)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7FC624-EBB2-0C45-758C-4160B99572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01464" y="1571049"/>
            <a:ext cx="4962027" cy="4857459"/>
          </a:xfrm>
        </p:spPr>
        <p:txBody>
          <a:bodyPr/>
          <a:lstStyle/>
          <a:p>
            <a:pPr lvl="0" algn="just"/>
            <a:r>
              <a:rPr lang="it-IT" sz="2540" dirty="0">
                <a:latin typeface="Times New Roman" pitchFamily="18"/>
                <a:cs typeface="Times New Roman" pitchFamily="18"/>
              </a:rPr>
              <a:t>Al frate che andava a tagliare la legna per il fuoco, </a:t>
            </a:r>
            <a:r>
              <a:rPr lang="it-IT" sz="2540" dirty="0">
                <a:solidFill>
                  <a:srgbClr val="843C0C"/>
                </a:solidFill>
                <a:latin typeface="Times New Roman" pitchFamily="18"/>
                <a:cs typeface="Times New Roman" pitchFamily="18"/>
              </a:rPr>
              <a:t>raccomandava di non troncare interamente l'albero, ma di lasciarne una parte</a:t>
            </a:r>
            <a:r>
              <a:rPr lang="it-IT" sz="2540" dirty="0">
                <a:latin typeface="Times New Roman" pitchFamily="18"/>
                <a:cs typeface="Times New Roman" pitchFamily="18"/>
              </a:rPr>
              <a:t>. Diede quest'ordine anche a un fratello del luogo dove egli soggiornava. Diceva al frate incaricato dell'orto, di </a:t>
            </a:r>
            <a:r>
              <a:rPr lang="it-IT" sz="2540" dirty="0">
                <a:solidFill>
                  <a:schemeClr val="accent2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non coltivare erbaggi commestibili in tutto il terreno, ma di lasciare uno spiazzo libero di produrre erbe verdeggianti</a:t>
            </a:r>
            <a:r>
              <a:rPr lang="it-IT" sz="2540" dirty="0">
                <a:latin typeface="Times New Roman" pitchFamily="18"/>
                <a:cs typeface="Times New Roman" pitchFamily="18"/>
              </a:rPr>
              <a:t>, che alla stagione propizia producessero i fratelli fiori.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773285C-D100-538E-941A-4F1646B3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995778"/>
            <a:ext cx="6012000" cy="400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AFE803-E041-FFCC-EC89-08725D9F56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92125"/>
            <a:ext cx="10515600" cy="1325563"/>
          </a:xfrm>
        </p:spPr>
        <p:txBody>
          <a:bodyPr>
            <a:normAutofit/>
          </a:bodyPr>
          <a:lstStyle/>
          <a:p>
            <a:pPr lvl="0" algn="ctr"/>
            <a:r>
              <a:rPr lang="it-IT" sz="4800" dirty="0">
                <a:latin typeface="Times New Roman" pitchFamily="18"/>
                <a:cs typeface="Times New Roman" pitchFamily="18"/>
              </a:rPr>
              <a:t>…nella scia di Francesco?</a:t>
            </a:r>
          </a:p>
        </p:txBody>
      </p:sp>
      <p:pic>
        <p:nvPicPr>
          <p:cNvPr id="3" name="Picture 2" descr="Risultato immagini per giornata mondiale degli animali">
            <a:extLst>
              <a:ext uri="{FF2B5EF4-FFF2-40B4-BE49-F238E27FC236}">
                <a16:creationId xmlns:a16="http://schemas.microsoft.com/office/drawing/2014/main" id="{1B224642-AB19-A7AD-DE6B-47494AC82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35594" y="1570088"/>
            <a:ext cx="3802817" cy="2775979"/>
          </a:xfrm>
        </p:spPr>
      </p:pic>
      <p:pic>
        <p:nvPicPr>
          <p:cNvPr id="4" name="Picture 6" descr="Risultato immagini per dierendag 2021 op school">
            <a:extLst>
              <a:ext uri="{FF2B5EF4-FFF2-40B4-BE49-F238E27FC236}">
                <a16:creationId xmlns:a16="http://schemas.microsoft.com/office/drawing/2014/main" id="{7237967C-953C-4B4B-959B-0F9ECEABEB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26338" y="2694453"/>
            <a:ext cx="4964097" cy="372307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2DD52B-0539-A7E7-A156-2CF1CC2E96A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 dirty="0">
                <a:latin typeface="Times New Roman" pitchFamily="18"/>
              </a:rPr>
              <a:t>La creazione non è solo </a:t>
            </a:r>
            <a:r>
              <a:rPr lang="it-IT" i="1" dirty="0">
                <a:latin typeface="Times New Roman" pitchFamily="18"/>
              </a:rPr>
              <a:t>per</a:t>
            </a:r>
            <a:r>
              <a:rPr lang="it-IT" dirty="0">
                <a:latin typeface="Times New Roman" pitchFamily="18"/>
              </a:rPr>
              <a:t> l'uomo: </a:t>
            </a:r>
            <a:br>
              <a:rPr lang="it-IT" dirty="0">
                <a:latin typeface="Times New Roman" pitchFamily="18"/>
              </a:rPr>
            </a:br>
            <a:r>
              <a:rPr lang="it-IT" dirty="0">
                <a:latin typeface="Times New Roman" pitchFamily="18"/>
              </a:rPr>
              <a:t>ridonare la </a:t>
            </a:r>
            <a:r>
              <a:rPr lang="it-IT" i="1" dirty="0">
                <a:latin typeface="Times New Roman" pitchFamily="18"/>
              </a:rPr>
              <a:t>libertà</a:t>
            </a:r>
            <a:r>
              <a:rPr lang="it-IT" dirty="0">
                <a:latin typeface="Times New Roman" pitchFamily="18"/>
              </a:rPr>
              <a:t> alle creature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AB2B08-0173-E63C-7475-D5D68C8987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70570CC-04B3-6450-8B00-E8C7C382218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81519" y="2122810"/>
            <a:ext cx="4150903" cy="41084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001247A-AD07-3364-E42E-3CF0DD68FAB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236146" y="2917389"/>
            <a:ext cx="4268472" cy="32136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645E0C-2D5D-22F7-888B-D2DCFEF2FE0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it-IT" dirty="0">
                <a:latin typeface="Times New Roman" pitchFamily="18"/>
              </a:rPr>
              <a:t>Oltre la natura resa </a:t>
            </a:r>
            <a:r>
              <a:rPr lang="it-IT" i="1" dirty="0">
                <a:latin typeface="Times New Roman" pitchFamily="18"/>
              </a:rPr>
              <a:t>domestica</a:t>
            </a:r>
            <a:r>
              <a:rPr lang="it-IT" dirty="0">
                <a:latin typeface="Times New Roman" pitchFamily="18"/>
              </a:rPr>
              <a:t> dai monaci: Vallombrosa, Bobbio, Citeaux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C02E4F-DB73-2EB3-6624-5456728947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34BE79-41B0-9904-A1F8-A8FB3E74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60115" y="2612687"/>
            <a:ext cx="4944504" cy="31450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E79C138-E1CB-148D-6CA2-862097CBF82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01121" y="4085586"/>
            <a:ext cx="3478132" cy="26094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E410E7E-C351-031D-B33A-FAEBEE4C012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52130" y="1632924"/>
            <a:ext cx="3690417" cy="229263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1C5001-8618-EA6D-A217-13C4FF93F06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57411"/>
            <a:ext cx="8229630" cy="1376882"/>
          </a:xfrm>
        </p:spPr>
        <p:txBody>
          <a:bodyPr/>
          <a:lstStyle/>
          <a:p>
            <a:pPr lvl="0"/>
            <a:r>
              <a:rPr lang="it-IT" sz="3266" dirty="0">
                <a:latin typeface="Times New Roman" pitchFamily="18"/>
              </a:rPr>
              <a:t>Rielaborazione dell'esperienza di Francesco in chiave teologico-moralistica: la scrofa e l'agnellino, il pettirosso, l'agnello devoto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AE18C03-3064-51EF-CF6B-EBCB678B5D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206EE77-4B65-7CAB-E018-B2B33CCA24E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56448" y="1763856"/>
            <a:ext cx="5529743" cy="369107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AEDB955-B79A-4BDE-B0BC-1C0C76406CB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629697" y="1667189"/>
            <a:ext cx="3161344" cy="22273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0A47BA1-B39E-987D-FF37-FD7731855F7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481747" y="3975205"/>
            <a:ext cx="2295899" cy="27955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9EFCBB-8A45-0F5A-090E-93F377654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96" y="59019"/>
            <a:ext cx="11608904" cy="1324936"/>
          </a:xfrm>
        </p:spPr>
        <p:txBody>
          <a:bodyPr/>
          <a:lstStyle/>
          <a:p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lupo di Gubbio negli </a:t>
            </a:r>
            <a:r>
              <a:rPr 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Actus</a:t>
            </a:r>
            <a:r>
              <a:rPr 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(1327- 1327) e nei </a:t>
            </a:r>
            <a:r>
              <a:rPr 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Fioretti: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solo una bella favola o un apologo sulle vie della pace?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F2C538-3FE7-B6E2-8197-0B2B29DBA5DB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754767" y="1680654"/>
            <a:ext cx="5159038" cy="4705530"/>
          </a:xfrm>
        </p:spPr>
        <p:txBody>
          <a:bodyPr/>
          <a:lstStyle/>
          <a:p>
            <a:endParaRPr lang="it-IT" dirty="0"/>
          </a:p>
          <a:p>
            <a:pPr algn="just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«Frate lupo, tu fai molti danni in queste parti […] guastando e uccidendo le creature di Dio sanza sua licenza […] Ma io voglio, frate lupo, far la pace fra te e costoro […] Imperò che io so bene che per la fame hai fatto ogni male. […]  E il lupo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inginocchiasi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inchina il capo e con atti mansueti di corpo e di coda e d’orecchi dimostrava, quanto è possibile, di voler servare loro ogni patto». </a:t>
            </a: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(Fioretti, cap.31)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285206D-F556-FC89-5B45-71F875C904E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172803" y="1680654"/>
            <a:ext cx="5182075" cy="4971938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(Cristoforo di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Bindoccio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Meo di Pero, chiesa di San Francesco a Pienza, dopo il 1370)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CD06C71-A885-01ED-2906-331C8FD87E83}"/>
              </a:ext>
            </a:extLst>
          </p:cNvPr>
          <p:cNvPicPr>
            <a:picLocks noGrp="1" noChangeAspect="1"/>
          </p:cNvPicPr>
          <p:nvPr>
            <p:ph idx="4"/>
          </p:nvPr>
        </p:nvPicPr>
        <p:blipFill>
          <a:blip r:embed="rId2"/>
          <a:stretch>
            <a:fillRect/>
          </a:stretch>
        </p:blipFill>
        <p:spPr>
          <a:xfrm>
            <a:off x="6387548" y="1776205"/>
            <a:ext cx="4146079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86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AB46F6-EB6E-609D-72C6-6CFE512533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27652" y="163293"/>
            <a:ext cx="10045147" cy="1145004"/>
          </a:xfrm>
        </p:spPr>
        <p:txBody>
          <a:bodyPr/>
          <a:lstStyle/>
          <a:p>
            <a:pPr lvl="0"/>
            <a:r>
              <a:rPr lang="it-IT" sz="4899" dirty="0">
                <a:latin typeface="Times New Roman" pitchFamily="18"/>
              </a:rPr>
              <a:t>Il </a:t>
            </a:r>
            <a:r>
              <a:rPr lang="it-IT" sz="4899" i="1" dirty="0">
                <a:latin typeface="Times New Roman" pitchFamily="18"/>
              </a:rPr>
              <a:t>Cantico di Frate Sole</a:t>
            </a:r>
            <a:r>
              <a:rPr lang="it-IT" sz="4899" dirty="0">
                <a:latin typeface="Times New Roman" pitchFamily="18"/>
              </a:rPr>
              <a:t> </a:t>
            </a:r>
            <a:br>
              <a:rPr lang="it-IT" sz="4899" dirty="0">
                <a:latin typeface="Times New Roman" pitchFamily="18"/>
              </a:rPr>
            </a:br>
            <a:r>
              <a:rPr lang="it-IT" sz="4899" dirty="0">
                <a:latin typeface="Times New Roman" pitchFamily="18"/>
              </a:rPr>
              <a:t>(1225-1226)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54CCF4-B8EE-B907-3DA9-B4079737D8A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40000" y="1675185"/>
            <a:ext cx="3312000" cy="489265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>
            <a:extLst>
              <a:ext uri="{FF2B5EF4-FFF2-40B4-BE49-F238E27FC236}">
                <a16:creationId xmlns:a16="http://schemas.microsoft.com/office/drawing/2014/main" id="{7376966D-4185-C7A4-5985-1ACE692BD94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981187" y="552454"/>
            <a:ext cx="8229630" cy="7057317"/>
          </a:xfrm>
        </p:spPr>
        <p:txBody>
          <a:bodyPr anchor="ctr">
            <a:spAutoFit/>
          </a:bodyPr>
          <a:lstStyle/>
          <a:p>
            <a:pPr lvl="0" algn="l"/>
            <a:endParaRPr lang="it-IT" sz="2540">
              <a:latin typeface="Times New Roman" pitchFamily="18"/>
            </a:endParaRPr>
          </a:p>
          <a:p>
            <a:pPr algn="l">
              <a:lnSpc>
                <a:spcPts val="3048"/>
              </a:lnSpc>
            </a:pPr>
            <a:r>
              <a:rPr lang="it-IT" sz="2540">
                <a:latin typeface="Times New Roman" pitchFamily="18"/>
              </a:rPr>
              <a:t>Altissimu, onnipotente, bon Signore,</a:t>
            </a:r>
          </a:p>
          <a:p>
            <a:pPr algn="l">
              <a:lnSpc>
                <a:spcPts val="3048"/>
              </a:lnSpc>
            </a:pPr>
            <a:r>
              <a:rPr lang="it-IT" sz="2540">
                <a:latin typeface="Times New Roman" pitchFamily="18"/>
              </a:rPr>
              <a:t>Tue so' le laude, la gloria e l'honore et onne benedictione.</a:t>
            </a:r>
          </a:p>
          <a:p>
            <a:pPr algn="l">
              <a:lnSpc>
                <a:spcPts val="3048"/>
              </a:lnSpc>
            </a:pPr>
            <a:r>
              <a:rPr lang="it-IT" sz="2540">
                <a:latin typeface="Times New Roman" pitchFamily="18"/>
              </a:rPr>
              <a:t>Ad Te solo, Altissimo, se konfane,</a:t>
            </a:r>
          </a:p>
          <a:p>
            <a:pPr algn="l">
              <a:lnSpc>
                <a:spcPts val="3048"/>
              </a:lnSpc>
            </a:pPr>
            <a:r>
              <a:rPr lang="it-IT" sz="2540">
                <a:latin typeface="Times New Roman" pitchFamily="18"/>
              </a:rPr>
              <a:t>e nullu homo ène dignu Te mentovare.</a:t>
            </a:r>
          </a:p>
          <a:p>
            <a:pPr lvl="0" algn="l"/>
            <a:endParaRPr lang="it-IT" sz="2540">
              <a:latin typeface="Times New Roman" pitchFamily="18"/>
            </a:endParaRPr>
          </a:p>
          <a:p>
            <a:pPr lvl="0" algn="l"/>
            <a:r>
              <a:rPr lang="it-IT" sz="2540">
                <a:latin typeface="Times New Roman" pitchFamily="18"/>
              </a:rPr>
              <a:t>Laudato sie, mi' Signore, </a:t>
            </a:r>
            <a:r>
              <a:rPr lang="it-IT" sz="2540">
                <a:solidFill>
                  <a:srgbClr val="FF0000"/>
                </a:solidFill>
                <a:latin typeface="Times New Roman" pitchFamily="18"/>
              </a:rPr>
              <a:t>cum</a:t>
            </a:r>
            <a:r>
              <a:rPr lang="it-IT" sz="2540">
                <a:latin typeface="Times New Roman" pitchFamily="18"/>
              </a:rPr>
              <a:t> tutte le Tue creature,</a:t>
            </a:r>
          </a:p>
          <a:p>
            <a:pPr lvl="0" algn="l"/>
            <a:r>
              <a:rPr lang="it-IT" sz="2540">
                <a:latin typeface="Times New Roman" pitchFamily="18"/>
              </a:rPr>
              <a:t>spezialmente </a:t>
            </a:r>
            <a:r>
              <a:rPr lang="it-IT" sz="2540">
                <a:solidFill>
                  <a:srgbClr val="FF0000"/>
                </a:solidFill>
                <a:latin typeface="Times New Roman" pitchFamily="18"/>
              </a:rPr>
              <a:t>messor lo frate </a:t>
            </a:r>
            <a:r>
              <a:rPr lang="it-IT" sz="2540">
                <a:latin typeface="Times New Roman" pitchFamily="18"/>
              </a:rPr>
              <a:t>Sole,</a:t>
            </a:r>
          </a:p>
          <a:p>
            <a:pPr lvl="0" algn="l"/>
            <a:r>
              <a:rPr lang="it-IT" sz="2540">
                <a:latin typeface="Times New Roman" pitchFamily="18"/>
              </a:rPr>
              <a:t>lo quale è iorno et allumini noi per lui.</a:t>
            </a:r>
          </a:p>
          <a:p>
            <a:pPr lvl="0" algn="l"/>
            <a:r>
              <a:rPr lang="it-IT" sz="2540">
                <a:latin typeface="Times New Roman" pitchFamily="18"/>
              </a:rPr>
              <a:t>Et ellu è bellu e radiante cum grande splendore:</a:t>
            </a:r>
          </a:p>
          <a:p>
            <a:pPr lvl="0" algn="l"/>
            <a:r>
              <a:rPr lang="it-IT" sz="2540">
                <a:latin typeface="Times New Roman" pitchFamily="18"/>
              </a:rPr>
              <a:t>de Te, Altissimo, porta significazione.</a:t>
            </a:r>
          </a:p>
          <a:p>
            <a:pPr lvl="0" algn="l"/>
            <a:endParaRPr lang="it-IT" sz="2540">
              <a:latin typeface="Times New Roman" pitchFamily="18"/>
            </a:endParaRPr>
          </a:p>
          <a:p>
            <a:pPr lvl="0" algn="l"/>
            <a:r>
              <a:rPr lang="it-IT" sz="2540">
                <a:latin typeface="Times New Roman" pitchFamily="18"/>
              </a:rPr>
              <a:t> </a:t>
            </a:r>
            <a:endParaRPr lang="it-IT" sz="2359">
              <a:latin typeface="Times New Roman" pitchFamily="18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83AD24-D82B-5F12-C6E0-0D945808088A}"/>
              </a:ext>
            </a:extLst>
          </p:cNvPr>
          <p:cNvSpPr txBox="1"/>
          <p:nvPr/>
        </p:nvSpPr>
        <p:spPr>
          <a:xfrm>
            <a:off x="2993152" y="76748"/>
            <a:ext cx="7704149" cy="685829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50" tIns="40820" rIns="81650" bIns="40820" anchor="t" anchorCtr="0" compatLnSpc="0">
            <a:noAutofit/>
          </a:bodyPr>
          <a:lstStyle/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Laudato si', mi' Signore, </a:t>
            </a:r>
            <a:r>
              <a:rPr lang="it-IT" sz="2540">
                <a:solidFill>
                  <a:srgbClr val="FF0000"/>
                </a:solidFill>
                <a:latin typeface="Times New Roman" pitchFamily="18"/>
                <a:ea typeface="Microsoft YaHei" pitchFamily="2"/>
                <a:cs typeface="Arial" pitchFamily="2"/>
              </a:rPr>
              <a:t>per</a:t>
            </a: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it-IT" sz="2540">
                <a:solidFill>
                  <a:srgbClr val="2300DC"/>
                </a:solidFill>
                <a:latin typeface="Times New Roman" pitchFamily="18"/>
                <a:ea typeface="Microsoft YaHei" pitchFamily="2"/>
                <a:cs typeface="Arial" pitchFamily="2"/>
              </a:rPr>
              <a:t>sor</a:t>
            </a: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'Acqua,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la quale è multo utile et humile e preziosa e casta.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540">
              <a:solidFill>
                <a:srgbClr val="000000"/>
              </a:solidFill>
              <a:latin typeface="Times New Roman" pitchFamily="18"/>
              <a:ea typeface="Microsoft YaHei" pitchFamily="2"/>
              <a:cs typeface="Arial" pitchFamily="2"/>
            </a:endParaRP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Laudato si', mi' Signore,</a:t>
            </a:r>
            <a:r>
              <a:rPr lang="it-IT" sz="2540">
                <a:solidFill>
                  <a:srgbClr val="FF0000"/>
                </a:solidFill>
                <a:latin typeface="Times New Roman" pitchFamily="18"/>
                <a:ea typeface="Microsoft YaHei" pitchFamily="2"/>
                <a:cs typeface="Arial" pitchFamily="2"/>
              </a:rPr>
              <a:t> per </a:t>
            </a:r>
            <a:r>
              <a:rPr lang="it-IT" sz="2540">
                <a:solidFill>
                  <a:srgbClr val="2323DC"/>
                </a:solidFill>
                <a:latin typeface="Times New Roman" pitchFamily="18"/>
                <a:ea typeface="Microsoft YaHei" pitchFamily="2"/>
                <a:cs typeface="Arial" pitchFamily="2"/>
              </a:rPr>
              <a:t>frate</a:t>
            </a: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Focu,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per lo quale ennallumini la notte: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et ello è bello e iocundo e robustoso e forte.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540">
              <a:solidFill>
                <a:srgbClr val="000000"/>
              </a:solidFill>
              <a:latin typeface="Times New Roman" pitchFamily="18"/>
              <a:ea typeface="Microsoft YaHei" pitchFamily="2"/>
              <a:cs typeface="Arial" pitchFamily="2"/>
            </a:endParaRP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Laudato si', mi' Signore, </a:t>
            </a:r>
            <a:r>
              <a:rPr lang="it-IT" sz="2540">
                <a:solidFill>
                  <a:srgbClr val="FF0000"/>
                </a:solidFill>
                <a:latin typeface="Times New Roman" pitchFamily="18"/>
                <a:ea typeface="Microsoft YaHei" pitchFamily="2"/>
                <a:cs typeface="Arial" pitchFamily="2"/>
              </a:rPr>
              <a:t>per </a:t>
            </a:r>
            <a:r>
              <a:rPr lang="it-IT" sz="2540">
                <a:solidFill>
                  <a:srgbClr val="2300DC"/>
                </a:solidFill>
                <a:latin typeface="Times New Roman" pitchFamily="18"/>
                <a:ea typeface="Microsoft YaHei" pitchFamily="2"/>
                <a:cs typeface="Arial" pitchFamily="2"/>
              </a:rPr>
              <a:t>sora </a:t>
            </a: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nostra matre Terra,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la quale ne sustenta et governa,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e produce diversi frutti con coloriti fiori et herba.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540">
              <a:solidFill>
                <a:srgbClr val="000000"/>
              </a:solidFill>
              <a:latin typeface="Times New Roman" pitchFamily="18"/>
              <a:ea typeface="Microsoft YaHei" pitchFamily="2"/>
              <a:cs typeface="Arial" pitchFamily="2"/>
            </a:endParaRP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Laudato si', mi' Signore,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>
                <a:solidFill>
                  <a:srgbClr val="FF0000"/>
                </a:solidFill>
                <a:latin typeface="Times New Roman" pitchFamily="18"/>
                <a:ea typeface="Microsoft YaHei" pitchFamily="2"/>
                <a:cs typeface="Arial" pitchFamily="2"/>
              </a:rPr>
              <a:t>per </a:t>
            </a: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quelli ke perdonano per lo Tuo amore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e sostengo infirmitate et tribulazione.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Beati quelli ke 'l sosterrano in pace,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ka da Te, Altissimo, sirano incoronati.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540">
              <a:solidFill>
                <a:srgbClr val="000000"/>
              </a:solidFill>
              <a:latin typeface="Times New Roman" pitchFamily="18"/>
              <a:ea typeface="Microsoft YaHei" pitchFamily="2"/>
              <a:cs typeface="Arial" pitchFamily="2"/>
            </a:endParaRP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359">
              <a:solidFill>
                <a:srgbClr val="000000"/>
              </a:solidFill>
              <a:latin typeface="Times New Roman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BE4807-42EA-4588-80EB-2C27C016C54F}"/>
              </a:ext>
            </a:extLst>
          </p:cNvPr>
          <p:cNvSpPr txBox="1"/>
          <p:nvPr/>
        </p:nvSpPr>
        <p:spPr>
          <a:xfrm>
            <a:off x="2984666" y="1159381"/>
            <a:ext cx="7519953" cy="406598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81650" tIns="40820" rIns="81650" bIns="40820" anchor="t" anchorCtr="0" compatLnSpc="0">
            <a:noAutofit/>
          </a:bodyPr>
          <a:lstStyle/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Laudato </a:t>
            </a:r>
            <a:r>
              <a:rPr lang="it-IT" sz="2540" b="1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si'</a:t>
            </a:r>
            <a:r>
              <a:rPr lang="it-IT" sz="2540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, mi' Signore,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 b="1" dirty="0">
                <a:solidFill>
                  <a:srgbClr val="FF0000"/>
                </a:solidFill>
                <a:latin typeface="Times New Roman" pitchFamily="18"/>
                <a:ea typeface="Microsoft YaHei" pitchFamily="2"/>
                <a:cs typeface="Arial" pitchFamily="2"/>
              </a:rPr>
              <a:t>per</a:t>
            </a:r>
            <a:r>
              <a:rPr lang="it-IT" sz="2540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it-IT" sz="2540" b="1" dirty="0">
                <a:solidFill>
                  <a:srgbClr val="2300DC"/>
                </a:solidFill>
                <a:latin typeface="Times New Roman" pitchFamily="18"/>
                <a:ea typeface="Microsoft YaHei" pitchFamily="2"/>
                <a:cs typeface="Arial" pitchFamily="2"/>
              </a:rPr>
              <a:t>sora</a:t>
            </a:r>
            <a:r>
              <a:rPr lang="it-IT" sz="2540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nostra Morte corporale,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 b="1" dirty="0">
                <a:solidFill>
                  <a:srgbClr val="2300DC"/>
                </a:solidFill>
                <a:latin typeface="Times New Roman" pitchFamily="18"/>
                <a:ea typeface="Microsoft YaHei" pitchFamily="2"/>
                <a:cs typeface="Arial" pitchFamily="2"/>
              </a:rPr>
              <a:t>da la quale </a:t>
            </a:r>
            <a:r>
              <a:rPr lang="it-IT" sz="2540" b="1" dirty="0" err="1">
                <a:solidFill>
                  <a:srgbClr val="2300DC"/>
                </a:solidFill>
                <a:latin typeface="Times New Roman" pitchFamily="18"/>
                <a:ea typeface="Microsoft YaHei" pitchFamily="2"/>
                <a:cs typeface="Arial" pitchFamily="2"/>
              </a:rPr>
              <a:t>nullu</a:t>
            </a:r>
            <a:r>
              <a:rPr lang="it-IT" sz="2540" b="1" dirty="0">
                <a:solidFill>
                  <a:srgbClr val="2300DC"/>
                </a:solidFill>
                <a:latin typeface="Times New Roman" pitchFamily="18"/>
                <a:ea typeface="Microsoft YaHei" pitchFamily="2"/>
                <a:cs typeface="Arial" pitchFamily="2"/>
              </a:rPr>
              <a:t> homo vivente po' </a:t>
            </a:r>
            <a:r>
              <a:rPr lang="it-IT" sz="2540" b="1" dirty="0" err="1">
                <a:solidFill>
                  <a:srgbClr val="2300DC"/>
                </a:solidFill>
                <a:latin typeface="Times New Roman" pitchFamily="18"/>
                <a:ea typeface="Microsoft YaHei" pitchFamily="2"/>
                <a:cs typeface="Arial" pitchFamily="2"/>
              </a:rPr>
              <a:t>skampare</a:t>
            </a:r>
            <a:r>
              <a:rPr lang="it-IT" sz="2540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: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guai a quelli </a:t>
            </a:r>
            <a:r>
              <a:rPr lang="it-IT" sz="254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ke</a:t>
            </a: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it-IT" sz="254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morrano</a:t>
            </a: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ne le peccata mortali;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beati quelli </a:t>
            </a:r>
            <a:r>
              <a:rPr lang="it-IT" sz="254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ke</a:t>
            </a: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it-IT" sz="254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trovarà</a:t>
            </a: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ne le Tue santissime </a:t>
            </a:r>
            <a:r>
              <a:rPr lang="it-IT" sz="254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voluntati</a:t>
            </a: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,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ka la morte </a:t>
            </a:r>
            <a:r>
              <a:rPr lang="it-IT" sz="254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secunda</a:t>
            </a: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no 'l </a:t>
            </a:r>
            <a:r>
              <a:rPr lang="it-IT" sz="254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farrà</a:t>
            </a: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male.</a:t>
            </a: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540" dirty="0">
              <a:solidFill>
                <a:srgbClr val="000000"/>
              </a:solidFill>
              <a:latin typeface="Times New Roman" pitchFamily="18"/>
              <a:ea typeface="Microsoft YaHei" pitchFamily="2"/>
              <a:cs typeface="Arial" pitchFamily="2"/>
            </a:endParaRP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Laudate</a:t>
            </a: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e benedicite mi' Signore e </a:t>
            </a:r>
            <a:r>
              <a:rPr lang="it-IT" sz="254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rengraziate</a:t>
            </a:r>
            <a:endParaRPr lang="it-IT" sz="2540" dirty="0">
              <a:solidFill>
                <a:srgbClr val="000000"/>
              </a:solidFill>
              <a:latin typeface="Times New Roman" pitchFamily="18"/>
              <a:ea typeface="Microsoft YaHei" pitchFamily="2"/>
              <a:cs typeface="Arial" pitchFamily="2"/>
            </a:endParaRPr>
          </a:p>
          <a:p>
            <a:pPr defTabSz="82954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e </a:t>
            </a:r>
            <a:r>
              <a:rPr lang="it-IT" sz="254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serviateli</a:t>
            </a: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</a:t>
            </a:r>
            <a:r>
              <a:rPr lang="it-IT" sz="254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cum</a:t>
            </a: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 grande </a:t>
            </a:r>
            <a:r>
              <a:rPr lang="it-IT" sz="2540" dirty="0" err="1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humilitate</a:t>
            </a:r>
            <a:r>
              <a:rPr lang="it-IT" sz="254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Arial" pitchFamily="2"/>
              </a:rPr>
              <a:t>.  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3B9127-75F1-32D7-E7C8-9DFD7802EF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67009" y="273619"/>
            <a:ext cx="10971688" cy="1145004"/>
          </a:xfrm>
        </p:spPr>
        <p:txBody>
          <a:bodyPr/>
          <a:lstStyle/>
          <a:p>
            <a:pPr lvl="0"/>
            <a:r>
              <a:rPr lang="it-IT" dirty="0">
                <a:latin typeface="Times New Roman" pitchFamily="18"/>
              </a:rPr>
              <a:t>Attualità di Francesco: moda ‘‘verde’’ </a:t>
            </a:r>
            <a:br>
              <a:rPr lang="it-IT" dirty="0">
                <a:latin typeface="Times New Roman" pitchFamily="18"/>
              </a:rPr>
            </a:br>
            <a:r>
              <a:rPr lang="it-IT" dirty="0">
                <a:latin typeface="Times New Roman" pitchFamily="18"/>
              </a:rPr>
              <a:t>o riscoperta di una messaggio trascurato </a:t>
            </a:r>
            <a:br>
              <a:rPr lang="it-IT" dirty="0">
                <a:latin typeface="Times New Roman" pitchFamily="18"/>
              </a:rPr>
            </a:br>
            <a:r>
              <a:rPr lang="it-IT" dirty="0">
                <a:latin typeface="Times New Roman" pitchFamily="18"/>
              </a:rPr>
              <a:t> nella tradizione ebraico-cristiana?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E35B0DB-43E1-573F-F3EC-F7641A282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697" y="1886006"/>
            <a:ext cx="3492000" cy="24705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AB28F9A-C851-41F9-427D-1740BDFBC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785" y="2028304"/>
            <a:ext cx="2098483" cy="3024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B65184A-8948-60D1-6AB9-B65D09FACE1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97840" y="3377314"/>
            <a:ext cx="2060752" cy="32070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310F5C4-C18E-56C1-62EB-F1A0DC36AB8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375758" y="3178606"/>
            <a:ext cx="2376000" cy="25967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3D31E00-C483-F3AB-3F29-9157011EBA3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8395248" y="4356596"/>
            <a:ext cx="2880000" cy="191914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EB4265-A0C7-AD7A-B8E4-E449DEAB21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1200" y="122760"/>
            <a:ext cx="8228520" cy="1309674"/>
          </a:xfrm>
        </p:spPr>
        <p:txBody>
          <a:bodyPr vert="horz" wrap="square" lIns="90000" tIns="45000" rIns="90000" bIns="45000" rtlCol="0" anchor="t">
            <a:spAutoFit/>
          </a:bodyPr>
          <a:lstStyle/>
          <a:p>
            <a:pPr lvl="0" algn="ctr"/>
            <a:r>
              <a:rPr lang="it-IT">
                <a:latin typeface="Times New Roman" pitchFamily="18"/>
              </a:rPr>
              <a:t>La “questione francescana”. Il problema delle fonti</a:t>
            </a:r>
          </a:p>
        </p:txBody>
      </p:sp>
      <p:pic>
        <p:nvPicPr>
          <p:cNvPr id="4" name="Immagine 5">
            <a:extLst>
              <a:ext uri="{FF2B5EF4-FFF2-40B4-BE49-F238E27FC236}">
                <a16:creationId xmlns:a16="http://schemas.microsoft.com/office/drawing/2014/main" id="{6220A76F-5DA5-B437-C470-1BFC3B036C4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8160" y="1292784"/>
            <a:ext cx="3363120" cy="22334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ottotitolo 6">
            <a:extLst>
              <a:ext uri="{FF2B5EF4-FFF2-40B4-BE49-F238E27FC236}">
                <a16:creationId xmlns:a16="http://schemas.microsoft.com/office/drawing/2014/main" id="{6932114C-0357-14A5-3DC1-117F3E8CB094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850520" y="1604880"/>
            <a:ext cx="8947080" cy="4526280"/>
          </a:xfrm>
        </p:spPr>
        <p:txBody>
          <a:bodyPr vert="horz" wrap="square" lIns="90000" tIns="45000" rIns="90000" bIns="45000" rtlCol="0" anchor="ctr">
            <a:noAutofit/>
          </a:bodyPr>
          <a:lstStyle/>
          <a:p>
            <a:pPr algn="ctr"/>
            <a:endParaRPr lang="fr-FR" sz="4400"/>
          </a:p>
          <a:p>
            <a:pPr algn="ctr"/>
            <a:endParaRPr lang="fr-FR" sz="4400"/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35800D20-9A33-59DA-B4D8-7EC70F8BDD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5930488"/>
              </p:ext>
            </p:extLst>
          </p:nvPr>
        </p:nvGraphicFramePr>
        <p:xfrm>
          <a:off x="835320" y="1963772"/>
          <a:ext cx="4554000" cy="341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" r:id="rId4" imgW="11428571" imgH="8573696" progId="StaticMetafile">
                  <p:embed/>
                </p:oleObj>
              </mc:Choice>
              <mc:Fallback>
                <p:oleObj name="Immagine" r:id="rId4" imgW="11428571" imgH="8573696" progId="StaticMetafile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35800D20-9A33-59DA-B4D8-7EC70F8BD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5320" y="1963772"/>
                        <a:ext cx="4554000" cy="341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680C881B-BBDD-1D5F-7006-142E09870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60" y="3118261"/>
            <a:ext cx="2304000" cy="34537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CE55A9-BEE1-BF3D-6193-09717082D7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7564" y="161335"/>
            <a:ext cx="11171583" cy="1145004"/>
          </a:xfrm>
        </p:spPr>
        <p:txBody>
          <a:bodyPr>
            <a:normAutofit/>
          </a:bodyPr>
          <a:lstStyle/>
          <a:p>
            <a:pPr lvl="0" algn="ctr"/>
            <a:r>
              <a:rPr lang="it-IT" dirty="0">
                <a:latin typeface="Times New Roman" pitchFamily="18"/>
              </a:rPr>
              <a:t>Le riletture di Francesco nella storia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BA6973-E262-3A26-367B-058BB34CF72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86812" y="2083615"/>
            <a:ext cx="2609418" cy="34683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DBD0677-E923-CCA7-4166-38E53834BF5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89376" y="1430445"/>
            <a:ext cx="2491849" cy="28151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0FDE48A-2C50-B27F-116A-6E8336796E2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952669" y="4439272"/>
            <a:ext cx="1824636" cy="24190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D757E3-0E2E-31AB-37E8-42572FE33DB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525506" y="2371013"/>
            <a:ext cx="3020913" cy="17113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F818B39-3B28-B0AE-983D-EEB2B32DB9D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565348" y="4898781"/>
            <a:ext cx="2936002" cy="16525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290B005-6229-C0EF-2DB4-B297ABC70E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90451" y="1145005"/>
            <a:ext cx="4015690" cy="5306453"/>
          </a:xfrm>
        </p:spPr>
        <p:txBody>
          <a:bodyPr>
            <a:spAutoFit/>
          </a:bodyPr>
          <a:lstStyle/>
          <a:p>
            <a:pPr marL="0" lvl="0" indent="0">
              <a:buNone/>
            </a:pPr>
            <a:r>
              <a:rPr lang="it-IT" sz="2540" b="1" dirty="0">
                <a:solidFill>
                  <a:srgbClr val="FF0000"/>
                </a:solidFill>
                <a:latin typeface="Times New Roman" pitchFamily="18"/>
              </a:rPr>
              <a:t>- Scritti di Francesco </a:t>
            </a:r>
            <a:r>
              <a:rPr lang="it-IT" sz="2540" dirty="0">
                <a:latin typeface="Times New Roman" pitchFamily="18"/>
              </a:rPr>
              <a:t>(m. 1226)</a:t>
            </a:r>
          </a:p>
          <a:p>
            <a:pPr marL="0" lvl="0" indent="0">
              <a:buNone/>
            </a:pPr>
            <a:r>
              <a:rPr lang="it-IT" sz="2540" dirty="0">
                <a:latin typeface="Times New Roman" pitchFamily="18"/>
              </a:rPr>
              <a:t>- </a:t>
            </a:r>
            <a:r>
              <a:rPr lang="it-IT" sz="2540" i="1" dirty="0">
                <a:latin typeface="Times New Roman" pitchFamily="18"/>
              </a:rPr>
              <a:t>Vita prima</a:t>
            </a:r>
            <a:r>
              <a:rPr lang="it-IT" sz="2540" dirty="0">
                <a:latin typeface="Times New Roman" pitchFamily="18"/>
              </a:rPr>
              <a:t> (1229)</a:t>
            </a:r>
            <a:r>
              <a:rPr lang="it-IT" sz="2540" i="1" dirty="0">
                <a:latin typeface="Times New Roman" pitchFamily="18"/>
              </a:rPr>
              <a:t>  e Vita </a:t>
            </a:r>
            <a:r>
              <a:rPr lang="it-IT" sz="2540" i="1" dirty="0" err="1">
                <a:latin typeface="Times New Roman" pitchFamily="18"/>
              </a:rPr>
              <a:t>secunda</a:t>
            </a:r>
            <a:r>
              <a:rPr lang="it-IT" sz="2540" i="1" dirty="0">
                <a:latin typeface="Times New Roman" pitchFamily="18"/>
              </a:rPr>
              <a:t> </a:t>
            </a:r>
            <a:r>
              <a:rPr lang="it-IT" sz="2540" dirty="0">
                <a:latin typeface="Times New Roman" pitchFamily="18"/>
              </a:rPr>
              <a:t>(1247)</a:t>
            </a:r>
            <a:r>
              <a:rPr lang="it-IT" sz="2540" i="1" dirty="0">
                <a:latin typeface="Times New Roman" pitchFamily="18"/>
              </a:rPr>
              <a:t> </a:t>
            </a:r>
            <a:r>
              <a:rPr lang="it-IT" sz="2540" dirty="0">
                <a:latin typeface="Times New Roman" pitchFamily="18"/>
              </a:rPr>
              <a:t>di Tommaso da Celano</a:t>
            </a:r>
          </a:p>
          <a:p>
            <a:pPr marL="0" lvl="0" indent="0">
              <a:buNone/>
            </a:pPr>
            <a:r>
              <a:rPr lang="it-IT" sz="2540" dirty="0">
                <a:latin typeface="Times New Roman" pitchFamily="18"/>
              </a:rPr>
              <a:t>- </a:t>
            </a:r>
            <a:r>
              <a:rPr lang="it-IT" sz="2540" i="1" dirty="0">
                <a:latin typeface="Times New Roman" pitchFamily="18"/>
              </a:rPr>
              <a:t>Legenda Maior </a:t>
            </a:r>
            <a:r>
              <a:rPr lang="it-IT" sz="2540" dirty="0">
                <a:latin typeface="Times New Roman" pitchFamily="18"/>
              </a:rPr>
              <a:t> e </a:t>
            </a:r>
            <a:r>
              <a:rPr lang="it-IT" sz="2540" i="1" dirty="0">
                <a:latin typeface="Times New Roman" pitchFamily="18"/>
              </a:rPr>
              <a:t>Legenda minor </a:t>
            </a:r>
            <a:r>
              <a:rPr lang="it-IT" sz="2540" dirty="0">
                <a:latin typeface="Times New Roman" pitchFamily="18"/>
              </a:rPr>
              <a:t>(1263) di Bonaventura di Bagnoregio</a:t>
            </a:r>
          </a:p>
          <a:p>
            <a:pPr marL="0" lvl="0" indent="0">
              <a:buNone/>
            </a:pPr>
            <a:r>
              <a:rPr lang="it-IT" sz="2540" dirty="0">
                <a:latin typeface="Times New Roman" pitchFamily="18"/>
              </a:rPr>
              <a:t>- </a:t>
            </a:r>
            <a:r>
              <a:rPr lang="it-IT" sz="2540" i="1" dirty="0">
                <a:latin typeface="Times New Roman" pitchFamily="18"/>
              </a:rPr>
              <a:t>Compilazione di Assisi</a:t>
            </a:r>
            <a:r>
              <a:rPr lang="it-IT" sz="2540" dirty="0">
                <a:latin typeface="Times New Roman" pitchFamily="18"/>
              </a:rPr>
              <a:t> (1310-1312)</a:t>
            </a:r>
          </a:p>
          <a:p>
            <a:pPr marL="0" lvl="0" indent="0">
              <a:buNone/>
            </a:pPr>
            <a:r>
              <a:rPr lang="it-IT" sz="2540" dirty="0">
                <a:latin typeface="Times New Roman" pitchFamily="18"/>
              </a:rPr>
              <a:t>- </a:t>
            </a:r>
            <a:r>
              <a:rPr lang="it-IT" sz="2540" i="1" dirty="0">
                <a:latin typeface="Times New Roman" pitchFamily="18"/>
              </a:rPr>
              <a:t>Speculum </a:t>
            </a:r>
            <a:r>
              <a:rPr lang="it-IT" sz="2540" i="1" dirty="0" err="1">
                <a:latin typeface="Times New Roman" pitchFamily="18"/>
              </a:rPr>
              <a:t>perfectionis</a:t>
            </a:r>
            <a:r>
              <a:rPr lang="it-IT" sz="2540" i="1" dirty="0">
                <a:latin typeface="Times New Roman" pitchFamily="18"/>
              </a:rPr>
              <a:t> </a:t>
            </a:r>
            <a:r>
              <a:rPr lang="it-IT" sz="2540" dirty="0">
                <a:latin typeface="Times New Roman" pitchFamily="18"/>
              </a:rPr>
              <a:t>(1318)</a:t>
            </a:r>
          </a:p>
          <a:p>
            <a:pPr lvl="0">
              <a:buSzPct val="45000"/>
              <a:buFont typeface="StarSymbol"/>
              <a:buChar char="●"/>
            </a:pPr>
            <a:endParaRPr lang="it-IT" sz="2540" dirty="0">
              <a:latin typeface="Times New Roman" pitchFamily="18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237DB0D-3427-A753-35A5-0EDDBAE14B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"/>
            <a:ext cx="8229630" cy="1145004"/>
          </a:xfrm>
        </p:spPr>
        <p:txBody>
          <a:bodyPr/>
          <a:lstStyle/>
          <a:p>
            <a:pPr lvl="0" algn="ctr"/>
            <a:r>
              <a:rPr lang="it-IT" sz="4355" dirty="0">
                <a:latin typeface="Times New Roman" pitchFamily="18"/>
              </a:rPr>
              <a:t>Alcune fonti importanti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88A62D4-48EA-7CA5-C829-12A89A04AF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7284" y="1604844"/>
            <a:ext cx="4015690" cy="4526148"/>
          </a:xfrm>
        </p:spPr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8687E6-27C0-8FF9-D3FC-6C5DA16C85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94717" y="1455240"/>
            <a:ext cx="5556703" cy="4500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332C01-978A-BD99-03AE-98BB53ED7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9" y="83686"/>
            <a:ext cx="1129085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Partire dagli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Scritti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Francesco: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proprio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opera sua? Un autografo e un (bel)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fake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4A51520-7D6B-E628-F280-CB3381405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A297876-3B57-4B76-6D71-722D8B6E3E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4595" y="1812875"/>
            <a:ext cx="2843750" cy="4680000"/>
          </a:xfrm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8C8B27F-9669-FFBE-FCD1-6EFAC8B69B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C86DD80-FDF8-0AB2-85E5-B5F8867AC24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358339" y="2093119"/>
            <a:ext cx="3100013" cy="410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F3D5CA8-386A-A6CB-27AF-E5779181E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201" y="2224990"/>
            <a:ext cx="2880000" cy="417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02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9E9178-3229-91E3-F7ED-0782C76629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40042"/>
            <a:ext cx="10515600" cy="1325563"/>
          </a:xfrm>
        </p:spPr>
        <p:txBody>
          <a:bodyPr/>
          <a:lstStyle/>
          <a:p>
            <a:pPr lvl="0" algn="ctr"/>
            <a:r>
              <a:rPr lang="it-IT" dirty="0">
                <a:latin typeface="Times New Roman" pitchFamily="18"/>
                <a:cs typeface="Times New Roman" pitchFamily="18"/>
              </a:rPr>
              <a:t>La benedizione nella </a:t>
            </a:r>
            <a:r>
              <a:rPr lang="it-IT" i="1" dirty="0" err="1">
                <a:latin typeface="Times New Roman" pitchFamily="18"/>
                <a:cs typeface="Times New Roman" pitchFamily="18"/>
              </a:rPr>
              <a:t>chartula</a:t>
            </a:r>
            <a:r>
              <a:rPr lang="it-IT" i="1" dirty="0">
                <a:latin typeface="Times New Roman" pitchFamily="18"/>
                <a:cs typeface="Times New Roman" pitchFamily="18"/>
              </a:rPr>
              <a:t> </a:t>
            </a:r>
            <a:br>
              <a:rPr lang="it-IT" i="1" dirty="0">
                <a:latin typeface="Times New Roman" pitchFamily="18"/>
                <a:cs typeface="Times New Roman" pitchFamily="18"/>
              </a:rPr>
            </a:br>
            <a:r>
              <a:rPr lang="it-IT" dirty="0">
                <a:latin typeface="Times New Roman" pitchFamily="18"/>
                <a:cs typeface="Times New Roman" pitchFamily="18"/>
              </a:rPr>
              <a:t>a Frate Leone (1224)</a:t>
            </a:r>
          </a:p>
        </p:txBody>
      </p:sp>
      <p:pic>
        <p:nvPicPr>
          <p:cNvPr id="3" name="Picture 2" descr="Risultato immagini per la chartula a frate Leone">
            <a:extLst>
              <a:ext uri="{FF2B5EF4-FFF2-40B4-BE49-F238E27FC236}">
                <a16:creationId xmlns:a16="http://schemas.microsoft.com/office/drawing/2014/main" id="{80E0D1C8-D66C-9A07-6FEB-A22943BBB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7217" y="2325546"/>
            <a:ext cx="2288422" cy="3024000"/>
          </a:xfrm>
        </p:spPr>
      </p:pic>
      <p:sp>
        <p:nvSpPr>
          <p:cNvPr id="4" name="Segnaposto contenuto 5">
            <a:extLst>
              <a:ext uri="{FF2B5EF4-FFF2-40B4-BE49-F238E27FC236}">
                <a16:creationId xmlns:a16="http://schemas.microsoft.com/office/drawing/2014/main" id="{549BA958-2328-E082-AC70-5E777612CC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84219" y="1806479"/>
            <a:ext cx="4206063" cy="4478152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it-IT" sz="3266" i="1" dirty="0" err="1">
                <a:latin typeface="Times New Roman" pitchFamily="18"/>
                <a:cs typeface="Times New Roman" pitchFamily="18"/>
              </a:rPr>
              <a:t>Benedicat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 </a:t>
            </a:r>
            <a:r>
              <a:rPr lang="it-IT" sz="3266" i="1" dirty="0" err="1">
                <a:latin typeface="Times New Roman" pitchFamily="18"/>
                <a:cs typeface="Times New Roman" pitchFamily="18"/>
              </a:rPr>
              <a:t>tibi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 Dominus et </a:t>
            </a:r>
            <a:r>
              <a:rPr lang="it-IT" sz="3266" i="1" dirty="0" err="1">
                <a:latin typeface="Times New Roman" pitchFamily="18"/>
                <a:cs typeface="Times New Roman" pitchFamily="18"/>
              </a:rPr>
              <a:t>custodiat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 te. </a:t>
            </a:r>
          </a:p>
          <a:p>
            <a:pPr marL="0" lvl="0" indent="0" algn="just">
              <a:buNone/>
            </a:pPr>
            <a:r>
              <a:rPr lang="it-IT" sz="3266" i="1" dirty="0" err="1">
                <a:latin typeface="Times New Roman" pitchFamily="18"/>
                <a:cs typeface="Times New Roman" pitchFamily="18"/>
              </a:rPr>
              <a:t>Ostendat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 </a:t>
            </a:r>
            <a:r>
              <a:rPr lang="it-IT" sz="3266" i="1" dirty="0" err="1">
                <a:latin typeface="Times New Roman" pitchFamily="18"/>
                <a:cs typeface="Times New Roman" pitchFamily="18"/>
              </a:rPr>
              <a:t>faciem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 </a:t>
            </a:r>
            <a:r>
              <a:rPr lang="it-IT" sz="3266" i="1" dirty="0" err="1">
                <a:latin typeface="Times New Roman" pitchFamily="18"/>
                <a:cs typeface="Times New Roman" pitchFamily="18"/>
              </a:rPr>
              <a:t>suam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 </a:t>
            </a:r>
            <a:r>
              <a:rPr lang="it-IT" sz="3266" i="1" dirty="0" err="1">
                <a:latin typeface="Times New Roman" pitchFamily="18"/>
                <a:cs typeface="Times New Roman" pitchFamily="18"/>
              </a:rPr>
              <a:t>tibi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 et </a:t>
            </a:r>
            <a:r>
              <a:rPr lang="it-IT" sz="3266" i="1" dirty="0" err="1">
                <a:latin typeface="Times New Roman" pitchFamily="18"/>
                <a:cs typeface="Times New Roman" pitchFamily="18"/>
              </a:rPr>
              <a:t>misereatur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 </a:t>
            </a:r>
            <a:r>
              <a:rPr lang="it-IT" sz="3266" i="1" dirty="0" err="1">
                <a:latin typeface="Times New Roman" pitchFamily="18"/>
                <a:cs typeface="Times New Roman" pitchFamily="18"/>
              </a:rPr>
              <a:t>tui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. </a:t>
            </a:r>
          </a:p>
          <a:p>
            <a:pPr marL="0" lvl="0" indent="0" algn="just">
              <a:buNone/>
            </a:pPr>
            <a:r>
              <a:rPr lang="it-IT" sz="3266" i="1" dirty="0" err="1">
                <a:latin typeface="Times New Roman" pitchFamily="18"/>
                <a:cs typeface="Times New Roman" pitchFamily="18"/>
              </a:rPr>
              <a:t>Convertat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 </a:t>
            </a:r>
            <a:r>
              <a:rPr lang="it-IT" sz="3266" i="1" dirty="0" err="1">
                <a:latin typeface="Times New Roman" pitchFamily="18"/>
                <a:cs typeface="Times New Roman" pitchFamily="18"/>
              </a:rPr>
              <a:t>vultum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 </a:t>
            </a:r>
            <a:r>
              <a:rPr lang="it-IT" sz="3266" i="1" dirty="0" err="1">
                <a:latin typeface="Times New Roman" pitchFamily="18"/>
                <a:cs typeface="Times New Roman" pitchFamily="18"/>
              </a:rPr>
              <a:t>suum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 ad te et </a:t>
            </a:r>
            <a:r>
              <a:rPr lang="it-IT" sz="3266" i="1" dirty="0" err="1">
                <a:latin typeface="Times New Roman" pitchFamily="18"/>
                <a:cs typeface="Times New Roman" pitchFamily="18"/>
              </a:rPr>
              <a:t>det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 </a:t>
            </a:r>
            <a:r>
              <a:rPr lang="it-IT" sz="3266" i="1" dirty="0" err="1">
                <a:latin typeface="Times New Roman" pitchFamily="18"/>
                <a:cs typeface="Times New Roman" pitchFamily="18"/>
              </a:rPr>
              <a:t>tibi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 </a:t>
            </a:r>
            <a:r>
              <a:rPr lang="it-IT" sz="3266" i="1" dirty="0" err="1">
                <a:latin typeface="Times New Roman" pitchFamily="18"/>
                <a:cs typeface="Times New Roman" pitchFamily="18"/>
              </a:rPr>
              <a:t>pacem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. </a:t>
            </a:r>
          </a:p>
          <a:p>
            <a:pPr marL="0" lvl="0" indent="0" algn="just">
              <a:buNone/>
            </a:pPr>
            <a:r>
              <a:rPr lang="it-IT" sz="3266" i="1" dirty="0">
                <a:latin typeface="Times New Roman" pitchFamily="18"/>
                <a:cs typeface="Times New Roman" pitchFamily="18"/>
              </a:rPr>
              <a:t>Dominus </a:t>
            </a:r>
            <a:r>
              <a:rPr lang="it-IT" sz="3266" i="1" dirty="0" err="1">
                <a:latin typeface="Times New Roman" pitchFamily="18"/>
                <a:cs typeface="Times New Roman" pitchFamily="18"/>
              </a:rPr>
              <a:t>benedicat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, </a:t>
            </a:r>
            <a:r>
              <a:rPr lang="it-IT" sz="3266" i="1" dirty="0" err="1">
                <a:latin typeface="Times New Roman" pitchFamily="18"/>
                <a:cs typeface="Times New Roman" pitchFamily="18"/>
              </a:rPr>
              <a:t>frater</a:t>
            </a:r>
            <a:r>
              <a:rPr lang="it-IT" sz="3266" i="1" dirty="0">
                <a:latin typeface="Times New Roman" pitchFamily="18"/>
                <a:cs typeface="Times New Roman" pitchFamily="18"/>
              </a:rPr>
              <a:t> Leo, te. </a:t>
            </a:r>
          </a:p>
          <a:p>
            <a:pPr marL="0" lvl="0" indent="0" algn="just">
              <a:buNone/>
            </a:pPr>
            <a:r>
              <a:rPr lang="it-IT" sz="3266" dirty="0">
                <a:latin typeface="Times New Roman" pitchFamily="18"/>
                <a:cs typeface="Times New Roman" pitchFamily="18"/>
              </a:rPr>
              <a:t>(cfr. Numeri 6,24-26</a:t>
            </a:r>
            <a:r>
              <a:rPr lang="it-IT" dirty="0">
                <a:latin typeface="Times New Roman" pitchFamily="18"/>
                <a:cs typeface="Times New Roman" pitchFamily="18"/>
              </a:rPr>
              <a:t>)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258DECAC-BA94-3D9A-6DF2-0E212FF06E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8952" y="1711622"/>
            <a:ext cx="3869685" cy="4509109"/>
          </a:xfrm>
        </p:spPr>
        <p:txBody>
          <a:bodyPr>
            <a:normAutofit lnSpcReduction="10000"/>
          </a:bodyPr>
          <a:lstStyle/>
          <a:p>
            <a:pPr marL="0" lvl="0" indent="0" algn="just">
              <a:buNone/>
            </a:pPr>
            <a:r>
              <a:rPr lang="it-IT" sz="3266" dirty="0">
                <a:latin typeface="Times New Roman" pitchFamily="18"/>
                <a:cs typeface="Times New Roman" pitchFamily="18"/>
              </a:rPr>
              <a:t>Il Signore ti benedica e ti custodisca. </a:t>
            </a:r>
          </a:p>
          <a:p>
            <a:pPr marL="0" lvl="0" indent="0" algn="just">
              <a:buNone/>
            </a:pPr>
            <a:r>
              <a:rPr lang="it-IT" sz="3266" dirty="0">
                <a:latin typeface="Times New Roman" pitchFamily="18"/>
                <a:cs typeface="Times New Roman" pitchFamily="18"/>
              </a:rPr>
              <a:t>Mostri a te il suo volto e abbia misericordia di te. Rivolga il suo volto verso di te e ti dia pace. </a:t>
            </a:r>
          </a:p>
          <a:p>
            <a:pPr marL="0" lvl="0" indent="0" algn="just">
              <a:buNone/>
            </a:pPr>
            <a:r>
              <a:rPr lang="it-IT" sz="3266" dirty="0">
                <a:latin typeface="Times New Roman" pitchFamily="18"/>
                <a:cs typeface="Times New Roman" pitchFamily="18"/>
              </a:rPr>
              <a:t>Il Signore benedica te, frate Leone.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B1D8E5-BB1B-0918-F117-3FED80B68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169" y="544630"/>
            <a:ext cx="9723221" cy="1325563"/>
          </a:xfrm>
        </p:spPr>
        <p:txBody>
          <a:bodyPr>
            <a:noAutofit/>
          </a:bodyPr>
          <a:lstStyle/>
          <a:p>
            <a:pPr algn="just"/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Interpretazione «ufficiale» della  vicenda di Francesco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Bonaventura di Bagnoregio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1263): fondatore dell’Ordine, salvatore provvidenziale della Chiesa, mai tensioni con la gerarchia ecclesiastica, inimitabile (</a:t>
            </a:r>
            <a:r>
              <a:rPr lang="it-I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 Christus</a:t>
            </a:r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per il dono delle stimmate  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D9D87B6-BC7E-257C-8E8F-0A6F5593F5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8490" y="3028627"/>
            <a:ext cx="2844000" cy="3383626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2D0D54E-9ECD-3E3B-DAF9-6AA1686D39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89510" y="2767325"/>
            <a:ext cx="3492000" cy="364492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DEE6A12-247A-C5FB-F15E-9ADFF6959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710" y="3100253"/>
            <a:ext cx="2931226" cy="3312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A40F645-6518-AE9C-82C1-9FBF2660D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21" y="154020"/>
            <a:ext cx="1620000" cy="277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744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2283</Words>
  <Application>Microsoft Office PowerPoint</Application>
  <PresentationFormat>Widescreen</PresentationFormat>
  <Paragraphs>140</Paragraphs>
  <Slides>38</Slides>
  <Notes>25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StarSymbol</vt:lpstr>
      <vt:lpstr>Times New Roman</vt:lpstr>
      <vt:lpstr>Tema di Office</vt:lpstr>
      <vt:lpstr>Predefinito</vt:lpstr>
      <vt:lpstr>Immagine</vt:lpstr>
      <vt:lpstr>Acrobat Document</vt:lpstr>
      <vt:lpstr>Francesco d’Assisi  e la cura del creato</vt:lpstr>
      <vt:lpstr>Papa Francesco su Francesco </vt:lpstr>
      <vt:lpstr>…nella scia di Francesco?</vt:lpstr>
      <vt:lpstr>La “questione francescana”. Il problema delle fonti</vt:lpstr>
      <vt:lpstr>Le riletture di Francesco nella storia</vt:lpstr>
      <vt:lpstr>Alcune fonti importanti</vt:lpstr>
      <vt:lpstr>Partire dagli Scritti di Francesco:  proprio tutto opera sua? Un autografo e un (bel) fake</vt:lpstr>
      <vt:lpstr>La benedizione nella chartula  a Frate Leone (1224)</vt:lpstr>
      <vt:lpstr>Interpretazione «ufficiale» della  vicenda di Francesco (Bonaventura di Bagnoregio, 1263): fondatore dell’Ordine, salvatore provvidenziale della Chiesa, mai tensioni con la gerarchia ecclesiastica, inimitabile (alter Christus) per il dono delle stimmate  </vt:lpstr>
      <vt:lpstr>Il sogno di Francesco prima della conversione: salire in alto, tra i maiores  e i milites. Il suo incubo: restare troppo vicino alla terra, dove si trovano  i pauperes</vt:lpstr>
      <vt:lpstr>Il suo racconto della conversione: l’incontro con i lebbrosi nel  Testamento (1226)</vt:lpstr>
      <vt:lpstr>Mini-cloud di parole chiave</vt:lpstr>
      <vt:lpstr>La creazione in Francesco: negli Scritti  non molti riferimenti (per lo più biblici),  ma un capolavoro: il Cantico di frate Sole</vt:lpstr>
      <vt:lpstr>Nelle Vite (legendae) moltissimi episodi, che coinvolgono svariati aspetti della natura  e soprattutto animali</vt:lpstr>
      <vt:lpstr> Innegabile nelle Vite l’influenza della tradizione agiografica. Dai Padri del deserto  al monachesimo irlandese</vt:lpstr>
      <vt:lpstr>  Francesco e la natura. Due opposte interpretazioni:</vt:lpstr>
      <vt:lpstr>La mia proposta: le biografie ci conservano una preziosa tradizione in parte riconducibile ai compagni di Francesco. Andare oltre il miracolismo e la retorica agiografica; usare cautela sui dettagli storici</vt:lpstr>
      <vt:lpstr>Ritratto di Francesco in Tommaso da Celano. Amore, fraternità verso le creature non umane (Vita prima)</vt:lpstr>
      <vt:lpstr>Humilitas: Francesco predilige ciò che sta in basso:  la terra (humus), e persino i vermi.   </vt:lpstr>
      <vt:lpstr>Francesco dà del tu alle creature . Una fraternità universale. </vt:lpstr>
      <vt:lpstr>Il presepe di Greccio: piccolezza, corporeità, vulnerabilità</vt:lpstr>
      <vt:lpstr>«Se potessi parlare all’imperatore …» (Dalla Compilazione di Assisi, 14)</vt:lpstr>
      <vt:lpstr>Presentazione standard di PowerPoint</vt:lpstr>
      <vt:lpstr>   La predica agli uccelli (Vita prima).      Il vangelo non solo per gli esseri umani?  </vt:lpstr>
      <vt:lpstr>Presentazione standard di PowerPoint</vt:lpstr>
      <vt:lpstr>Un remake della predica agli uccelli: la predica ai pesci di S.Antonio (Fioretti, 40)</vt:lpstr>
      <vt:lpstr>Sorella cicala: episodio di tenerezza o  ‘‘miracolo’’? (Compilazione di  Assisi,110)</vt:lpstr>
      <vt:lpstr>Il ‘‘potere’’ del santo sulle creature </vt:lpstr>
      <vt:lpstr>Il valore della natura selvaggia per Francesco (Compilazione di Assisi, 88)</vt:lpstr>
      <vt:lpstr>La creazione non è solo per l'uomo:  ridonare la libertà alle creature</vt:lpstr>
      <vt:lpstr>Oltre la natura resa domestica dai monaci: Vallombrosa, Bobbio, Citeaux</vt:lpstr>
      <vt:lpstr>Rielaborazione dell'esperienza di Francesco in chiave teologico-moralistica: la scrofa e l'agnellino, il pettirosso, l'agnello devoto</vt:lpstr>
      <vt:lpstr>Il lupo di Gubbio negli Actus (1327- 1327) e nei Fioretti:   solo una bella favola o un apologo sulle vie della pace?</vt:lpstr>
      <vt:lpstr>Il Cantico di Frate Sole  (1225-1226)</vt:lpstr>
      <vt:lpstr>Presentazione standard di PowerPoint</vt:lpstr>
      <vt:lpstr>Presentazione standard di PowerPoint</vt:lpstr>
      <vt:lpstr>Presentazione standard di PowerPoint</vt:lpstr>
      <vt:lpstr>Attualità di Francesco: moda ‘‘verde’’  o riscoperta di una messaggio trascurato   nella tradizione ebraico-cristiana?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Francesco d’Assisi  e la cura del creato</dc:title>
  <dc:creator>Giuseppe Ferrari</dc:creator>
  <cp:lastModifiedBy>Giuseppe Ferrari</cp:lastModifiedBy>
  <cp:revision>49</cp:revision>
  <cp:lastPrinted>2022-05-24T19:06:31Z</cp:lastPrinted>
  <dcterms:created xsi:type="dcterms:W3CDTF">2022-05-20T20:18:21Z</dcterms:created>
  <dcterms:modified xsi:type="dcterms:W3CDTF">2024-04-14T17:45:13Z</dcterms:modified>
</cp:coreProperties>
</file>