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66" r:id="rId4"/>
    <p:sldId id="267" r:id="rId5"/>
    <p:sldId id="259" r:id="rId6"/>
    <p:sldId id="257" r:id="rId7"/>
    <p:sldId id="258" r:id="rId8"/>
    <p:sldId id="260" r:id="rId9"/>
    <p:sldId id="262" r:id="rId10"/>
    <p:sldId id="261" r:id="rId11"/>
    <p:sldId id="268" r:id="rId12"/>
    <p:sldId id="269" r:id="rId13"/>
    <p:sldId id="263"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varScale="1">
        <p:scale>
          <a:sx n="122" d="100"/>
          <a:sy n="122" d="100"/>
        </p:scale>
        <p:origin x="232"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it-IT"/>
              <a:t>Fare clic per modificare lo stile del titolo</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it-IT"/>
              <a:t>Fare clic per modificare lo stile del titolo</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it-IT"/>
              <a:t>Fare clic per modificare lo stile del titolo</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it-IT"/>
              <a:t>Modifica gli stili del testo dello schema</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it-IT"/>
              <a:t>Fare clic per modificare lo stile del titolo</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it-IT"/>
              <a:t>Modifica gli stili del testo dello schema</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10/21/21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it-IT"/>
              <a:t>Fare clic per modificare lo stile del titolo</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10/21/21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Dio violento?</a:t>
            </a:r>
          </a:p>
        </p:txBody>
      </p:sp>
      <p:sp>
        <p:nvSpPr>
          <p:cNvPr id="3" name="Sottotitolo 2"/>
          <p:cNvSpPr>
            <a:spLocks noGrp="1"/>
          </p:cNvSpPr>
          <p:nvPr>
            <p:ph type="subTitle" idx="1"/>
          </p:nvPr>
        </p:nvSpPr>
        <p:spPr/>
        <p:txBody>
          <a:bodyPr/>
          <a:lstStyle/>
          <a:p>
            <a:r>
              <a:rPr lang="it-IT" sz="3600" dirty="0" err="1"/>
              <a:t>Gn</a:t>
            </a:r>
            <a:r>
              <a:rPr lang="it-IT" sz="3600" dirty="0"/>
              <a:t> 6-9</a:t>
            </a:r>
            <a:endParaRPr lang="it-IT" dirty="0"/>
          </a:p>
        </p:txBody>
      </p:sp>
    </p:spTree>
    <p:extLst>
      <p:ext uri="{BB962C8B-B14F-4D97-AF65-F5344CB8AC3E}">
        <p14:creationId xmlns:p14="http://schemas.microsoft.com/office/powerpoint/2010/main" val="313310340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136A7F-8703-4FA7-80B1-874F5E758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716B2278-BFC9-43BE-9620-278464A4A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tx2">
              <a:lumMod val="50000"/>
            </a:schemeClr>
          </a:solidFill>
          <a:ln>
            <a:noFill/>
          </a:ln>
        </p:spPr>
        <p:txBody>
          <a:bodyPr/>
          <a:lstStyle/>
          <a:p>
            <a:endParaRPr lang="en-US" dirty="0"/>
          </a:p>
        </p:txBody>
      </p:sp>
      <p:sp>
        <p:nvSpPr>
          <p:cNvPr id="12" name="Freeform 7">
            <a:extLst>
              <a:ext uri="{FF2B5EF4-FFF2-40B4-BE49-F238E27FC236}">
                <a16:creationId xmlns:a16="http://schemas.microsoft.com/office/drawing/2014/main" id="{E4CD00E4-F77A-49A5-A54B-A542D0DE5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accent2"/>
          </a:solidFill>
          <a:ln>
            <a:noFill/>
          </a:ln>
        </p:spPr>
      </p:sp>
      <p:sp>
        <p:nvSpPr>
          <p:cNvPr id="14" name="Freeform 10">
            <a:extLst>
              <a:ext uri="{FF2B5EF4-FFF2-40B4-BE49-F238E27FC236}">
                <a16:creationId xmlns:a16="http://schemas.microsoft.com/office/drawing/2014/main" id="{17158038-9069-44CB-8794-762B5429B9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tx2">
              <a:lumMod val="25000"/>
              <a:alpha val="80000"/>
            </a:schemeClr>
          </a:solidFill>
          <a:ln>
            <a:noFill/>
          </a:ln>
        </p:spPr>
      </p:sp>
      <p:sp>
        <p:nvSpPr>
          <p:cNvPr id="16" name="Freeform: Shape 15">
            <a:extLst>
              <a:ext uri="{FF2B5EF4-FFF2-40B4-BE49-F238E27FC236}">
                <a16:creationId xmlns:a16="http://schemas.microsoft.com/office/drawing/2014/main" id="{045056AB-07D8-43D9-9343-AB85199AEA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5238750"/>
            <a:ext cx="1695450" cy="1619250"/>
          </a:xfrm>
          <a:custGeom>
            <a:avLst/>
            <a:gdLst>
              <a:gd name="connsiteX0" fmla="*/ 0 w 1695450"/>
              <a:gd name="connsiteY0" fmla="*/ 0 h 1619250"/>
              <a:gd name="connsiteX1" fmla="*/ 10414 w 1695450"/>
              <a:gd name="connsiteY1" fmla="*/ 1623 h 1619250"/>
              <a:gd name="connsiteX2" fmla="*/ 9236 w 1695450"/>
              <a:gd name="connsiteY2" fmla="*/ 0 h 1619250"/>
              <a:gd name="connsiteX3" fmla="*/ 10475 w 1695450"/>
              <a:gd name="connsiteY3" fmla="*/ 1633 h 1619250"/>
              <a:gd name="connsiteX4" fmla="*/ 244475 w 1695450"/>
              <a:gd name="connsiteY4" fmla="*/ 38100 h 1619250"/>
              <a:gd name="connsiteX5" fmla="*/ 249238 w 1695450"/>
              <a:gd name="connsiteY5" fmla="*/ 38100 h 1619250"/>
              <a:gd name="connsiteX6" fmla="*/ 249238 w 1695450"/>
              <a:gd name="connsiteY6" fmla="*/ 42863 h 1619250"/>
              <a:gd name="connsiteX7" fmla="*/ 244475 w 1695450"/>
              <a:gd name="connsiteY7" fmla="*/ 42863 h 1619250"/>
              <a:gd name="connsiteX8" fmla="*/ 292100 w 1695450"/>
              <a:gd name="connsiteY8" fmla="*/ 95250 h 1619250"/>
              <a:gd name="connsiteX9" fmla="*/ 1695450 w 1695450"/>
              <a:gd name="connsiteY9" fmla="*/ 1619250 h 1619250"/>
              <a:gd name="connsiteX10" fmla="*/ 1237961 w 1695450"/>
              <a:gd name="connsiteY10" fmla="*/ 1619250 h 1619250"/>
              <a:gd name="connsiteX11" fmla="*/ 1228725 w 1695450"/>
              <a:gd name="connsiteY11" fmla="*/ 1619250 h 1619250"/>
              <a:gd name="connsiteX12" fmla="*/ 1183986 w 1695450"/>
              <a:gd name="connsiteY12" fmla="*/ 1619250 h 1619250"/>
              <a:gd name="connsiteX13" fmla="*/ 210255 w 1695450"/>
              <a:gd name="connsiteY13" fmla="*/ 277080 h 1619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95450" h="1619250">
                <a:moveTo>
                  <a:pt x="0" y="0"/>
                </a:moveTo>
                <a:lnTo>
                  <a:pt x="10414" y="1623"/>
                </a:lnTo>
                <a:lnTo>
                  <a:pt x="9236" y="0"/>
                </a:lnTo>
                <a:lnTo>
                  <a:pt x="10475" y="1633"/>
                </a:lnTo>
                <a:lnTo>
                  <a:pt x="244475" y="38100"/>
                </a:lnTo>
                <a:lnTo>
                  <a:pt x="249238" y="38100"/>
                </a:lnTo>
                <a:lnTo>
                  <a:pt x="249238" y="42863"/>
                </a:lnTo>
                <a:lnTo>
                  <a:pt x="244475" y="42863"/>
                </a:lnTo>
                <a:lnTo>
                  <a:pt x="292100" y="95250"/>
                </a:lnTo>
                <a:lnTo>
                  <a:pt x="1695450" y="1619250"/>
                </a:lnTo>
                <a:lnTo>
                  <a:pt x="1237961" y="1619250"/>
                </a:lnTo>
                <a:lnTo>
                  <a:pt x="1228725" y="1619250"/>
                </a:lnTo>
                <a:lnTo>
                  <a:pt x="1183986" y="1619250"/>
                </a:lnTo>
                <a:lnTo>
                  <a:pt x="210255" y="277080"/>
                </a:lnTo>
                <a:close/>
              </a:path>
            </a:pathLst>
          </a:custGeom>
          <a:solidFill>
            <a:schemeClr val="accent2">
              <a:lumMod val="75000"/>
              <a:alpha val="90000"/>
            </a:schemeClr>
          </a:solidFill>
          <a:ln>
            <a:noFill/>
          </a:ln>
        </p:spPr>
      </p:sp>
      <p:sp>
        <p:nvSpPr>
          <p:cNvPr id="2" name="Titolo 1"/>
          <p:cNvSpPr>
            <a:spLocks noGrp="1"/>
          </p:cNvSpPr>
          <p:nvPr>
            <p:ph type="title"/>
          </p:nvPr>
        </p:nvSpPr>
        <p:spPr>
          <a:xfrm>
            <a:off x="8341910" y="1023257"/>
            <a:ext cx="3235083" cy="4767943"/>
          </a:xfrm>
          <a:effectLst/>
        </p:spPr>
        <p:txBody>
          <a:bodyPr anchor="ctr">
            <a:normAutofit/>
          </a:bodyPr>
          <a:lstStyle/>
          <a:p>
            <a:pPr algn="l"/>
            <a:r>
              <a:rPr lang="it-IT" dirty="0"/>
              <a:t>Giustizia e misericordia</a:t>
            </a:r>
            <a:endParaRPr lang="it-IT"/>
          </a:p>
        </p:txBody>
      </p:sp>
      <p:sp>
        <p:nvSpPr>
          <p:cNvPr id="18" name="Freeform: Shape 17">
            <a:extLst>
              <a:ext uri="{FF2B5EF4-FFF2-40B4-BE49-F238E27FC236}">
                <a16:creationId xmlns:a16="http://schemas.microsoft.com/office/drawing/2014/main" id="{E83D8662-D21C-4B0A-A8A5-EA1E5DEBC5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43384" cy="6858001"/>
          </a:xfrm>
          <a:custGeom>
            <a:avLst/>
            <a:gdLst>
              <a:gd name="connsiteX0" fmla="*/ 0 w 8143384"/>
              <a:gd name="connsiteY0" fmla="*/ 0 h 6858001"/>
              <a:gd name="connsiteX1" fmla="*/ 3861881 w 8143384"/>
              <a:gd name="connsiteY1" fmla="*/ 0 h 6858001"/>
              <a:gd name="connsiteX2" fmla="*/ 3861881 w 8143384"/>
              <a:gd name="connsiteY2" fmla="*/ 1 h 6858001"/>
              <a:gd name="connsiteX3" fmla="*/ 6963565 w 8143384"/>
              <a:gd name="connsiteY3" fmla="*/ 1 h 6858001"/>
              <a:gd name="connsiteX4" fmla="*/ 6963565 w 8143384"/>
              <a:gd name="connsiteY4" fmla="*/ 0 h 6858001"/>
              <a:gd name="connsiteX5" fmla="*/ 7841583 w 8143384"/>
              <a:gd name="connsiteY5" fmla="*/ 0 h 6858001"/>
              <a:gd name="connsiteX6" fmla="*/ 6994625 w 8143384"/>
              <a:gd name="connsiteY6" fmla="*/ 5258645 h 6858001"/>
              <a:gd name="connsiteX7" fmla="*/ 6994625 w 8143384"/>
              <a:gd name="connsiteY7" fmla="*/ 5263939 h 6858001"/>
              <a:gd name="connsiteX8" fmla="*/ 8143384 w 8143384"/>
              <a:gd name="connsiteY8" fmla="*/ 6858001 h 6858001"/>
              <a:gd name="connsiteX9" fmla="*/ 6994625 w 8143384"/>
              <a:gd name="connsiteY9" fmla="*/ 6858001 h 6858001"/>
              <a:gd name="connsiteX10" fmla="*/ 6643195 w 8143384"/>
              <a:gd name="connsiteY10" fmla="*/ 6858001 h 6858001"/>
              <a:gd name="connsiteX11" fmla="*/ 3861881 w 8143384"/>
              <a:gd name="connsiteY11" fmla="*/ 6858001 h 6858001"/>
              <a:gd name="connsiteX12" fmla="*/ 3739675 w 8143384"/>
              <a:gd name="connsiteY12" fmla="*/ 6858001 h 6858001"/>
              <a:gd name="connsiteX13" fmla="*/ 0 w 8143384"/>
              <a:gd name="connsiteY13"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143384" h="6858001">
                <a:moveTo>
                  <a:pt x="0" y="0"/>
                </a:moveTo>
                <a:lnTo>
                  <a:pt x="3861881" y="0"/>
                </a:lnTo>
                <a:lnTo>
                  <a:pt x="3861881" y="1"/>
                </a:lnTo>
                <a:lnTo>
                  <a:pt x="6963565" y="1"/>
                </a:lnTo>
                <a:lnTo>
                  <a:pt x="6963565" y="0"/>
                </a:lnTo>
                <a:lnTo>
                  <a:pt x="7841583" y="0"/>
                </a:lnTo>
                <a:lnTo>
                  <a:pt x="6994625" y="5258645"/>
                </a:lnTo>
                <a:lnTo>
                  <a:pt x="6994625" y="5263939"/>
                </a:lnTo>
                <a:lnTo>
                  <a:pt x="8143384" y="6858001"/>
                </a:lnTo>
                <a:lnTo>
                  <a:pt x="6994625" y="6858001"/>
                </a:lnTo>
                <a:lnTo>
                  <a:pt x="6643195" y="6858001"/>
                </a:lnTo>
                <a:lnTo>
                  <a:pt x="3861881" y="6858001"/>
                </a:lnTo>
                <a:lnTo>
                  <a:pt x="3739675" y="6858001"/>
                </a:lnTo>
                <a:lnTo>
                  <a:pt x="0" y="6858001"/>
                </a:lnTo>
                <a:close/>
              </a:path>
            </a:pathLst>
          </a:custGeom>
          <a:solidFill>
            <a:schemeClr val="bg1">
              <a:lumMod val="75000"/>
              <a:lumOff val="2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Segnaposto contenuto 2"/>
          <p:cNvSpPr>
            <a:spLocks noGrp="1"/>
          </p:cNvSpPr>
          <p:nvPr>
            <p:ph idx="1"/>
          </p:nvPr>
        </p:nvSpPr>
        <p:spPr>
          <a:xfrm>
            <a:off x="693035" y="1023257"/>
            <a:ext cx="5968515" cy="4767944"/>
          </a:xfrm>
        </p:spPr>
        <p:txBody>
          <a:bodyPr anchor="ctr">
            <a:normAutofit/>
          </a:bodyPr>
          <a:lstStyle/>
          <a:p>
            <a:pPr marL="0" indent="0">
              <a:buNone/>
            </a:pPr>
            <a:r>
              <a:rPr lang="it-IT" sz="2000">
                <a:latin typeface="Times New Roman" panose="02020603050405020304" pitchFamily="18" charset="0"/>
                <a:ea typeface="Calibri" panose="020F0502020204030204" pitchFamily="34" charset="0"/>
              </a:rPr>
              <a:t>L’arca diviene il contenitore di una nuova creazione, dove la divisione secondo le specie e la specificazione della reciprocità del maschile e femminile</a:t>
            </a:r>
            <a:endParaRPr lang="it-IT" sz="2000"/>
          </a:p>
        </p:txBody>
      </p:sp>
      <p:sp>
        <p:nvSpPr>
          <p:cNvPr id="20" name="Footer Placeholder 15">
            <a:extLst>
              <a:ext uri="{FF2B5EF4-FFF2-40B4-BE49-F238E27FC236}">
                <a16:creationId xmlns:a16="http://schemas.microsoft.com/office/drawing/2014/main" id="{2DCD8F78-1792-4C6D-981A-E217B2E88360}"/>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465" y="5883275"/>
            <a:ext cx="5759471" cy="365125"/>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22" name="Date Placeholder 14">
            <a:extLst>
              <a:ext uri="{FF2B5EF4-FFF2-40B4-BE49-F238E27FC236}">
                <a16:creationId xmlns:a16="http://schemas.microsoft.com/office/drawing/2014/main" id="{55406073-A765-4D67-ACDC-14CB85786391}"/>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32656" y="5883275"/>
            <a:ext cx="1143000" cy="365125"/>
          </a:xfrm>
          <a:prstGeom prst="rect">
            <a:avLst/>
          </a:prstGeom>
        </p:spPr>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2"/>
              </a:solidFill>
            </a:endParaRPr>
          </a:p>
        </p:txBody>
      </p:sp>
      <p:sp>
        <p:nvSpPr>
          <p:cNvPr id="24" name="Slide Number Placeholder 16">
            <a:extLst>
              <a:ext uri="{FF2B5EF4-FFF2-40B4-BE49-F238E27FC236}">
                <a16:creationId xmlns:a16="http://schemas.microsoft.com/office/drawing/2014/main" id="{F7952C3D-CF7B-4948-838F-4A9E40B4AAED}"/>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51856" y="5883275"/>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solidFill>
                <a:schemeClr val="tx2"/>
              </a:solidFill>
            </a:endParaRPr>
          </a:p>
        </p:txBody>
      </p:sp>
    </p:spTree>
    <p:extLst>
      <p:ext uri="{BB962C8B-B14F-4D97-AF65-F5344CB8AC3E}">
        <p14:creationId xmlns:p14="http://schemas.microsoft.com/office/powerpoint/2010/main" val="3788389005"/>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136A7F-8703-4FA7-80B1-874F5E758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716B2278-BFC9-43BE-9620-278464A4A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tx2">
              <a:lumMod val="50000"/>
            </a:schemeClr>
          </a:solidFill>
          <a:ln>
            <a:noFill/>
          </a:ln>
        </p:spPr>
        <p:txBody>
          <a:bodyPr/>
          <a:lstStyle/>
          <a:p>
            <a:endParaRPr lang="en-US" dirty="0"/>
          </a:p>
        </p:txBody>
      </p:sp>
      <p:sp>
        <p:nvSpPr>
          <p:cNvPr id="12" name="Freeform 7">
            <a:extLst>
              <a:ext uri="{FF2B5EF4-FFF2-40B4-BE49-F238E27FC236}">
                <a16:creationId xmlns:a16="http://schemas.microsoft.com/office/drawing/2014/main" id="{E4CD00E4-F77A-49A5-A54B-A542D0DE5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accent2"/>
          </a:solidFill>
          <a:ln>
            <a:noFill/>
          </a:ln>
        </p:spPr>
      </p:sp>
      <p:sp>
        <p:nvSpPr>
          <p:cNvPr id="14" name="Freeform 10">
            <a:extLst>
              <a:ext uri="{FF2B5EF4-FFF2-40B4-BE49-F238E27FC236}">
                <a16:creationId xmlns:a16="http://schemas.microsoft.com/office/drawing/2014/main" id="{17158038-9069-44CB-8794-762B5429B9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tx2">
              <a:lumMod val="25000"/>
              <a:alpha val="80000"/>
            </a:schemeClr>
          </a:solidFill>
          <a:ln>
            <a:noFill/>
          </a:ln>
        </p:spPr>
      </p:sp>
      <p:sp>
        <p:nvSpPr>
          <p:cNvPr id="16" name="Freeform: Shape 15">
            <a:extLst>
              <a:ext uri="{FF2B5EF4-FFF2-40B4-BE49-F238E27FC236}">
                <a16:creationId xmlns:a16="http://schemas.microsoft.com/office/drawing/2014/main" id="{045056AB-07D8-43D9-9343-AB85199AEA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5238750"/>
            <a:ext cx="1695450" cy="1619250"/>
          </a:xfrm>
          <a:custGeom>
            <a:avLst/>
            <a:gdLst>
              <a:gd name="connsiteX0" fmla="*/ 0 w 1695450"/>
              <a:gd name="connsiteY0" fmla="*/ 0 h 1619250"/>
              <a:gd name="connsiteX1" fmla="*/ 10414 w 1695450"/>
              <a:gd name="connsiteY1" fmla="*/ 1623 h 1619250"/>
              <a:gd name="connsiteX2" fmla="*/ 9236 w 1695450"/>
              <a:gd name="connsiteY2" fmla="*/ 0 h 1619250"/>
              <a:gd name="connsiteX3" fmla="*/ 10475 w 1695450"/>
              <a:gd name="connsiteY3" fmla="*/ 1633 h 1619250"/>
              <a:gd name="connsiteX4" fmla="*/ 244475 w 1695450"/>
              <a:gd name="connsiteY4" fmla="*/ 38100 h 1619250"/>
              <a:gd name="connsiteX5" fmla="*/ 249238 w 1695450"/>
              <a:gd name="connsiteY5" fmla="*/ 38100 h 1619250"/>
              <a:gd name="connsiteX6" fmla="*/ 249238 w 1695450"/>
              <a:gd name="connsiteY6" fmla="*/ 42863 h 1619250"/>
              <a:gd name="connsiteX7" fmla="*/ 244475 w 1695450"/>
              <a:gd name="connsiteY7" fmla="*/ 42863 h 1619250"/>
              <a:gd name="connsiteX8" fmla="*/ 292100 w 1695450"/>
              <a:gd name="connsiteY8" fmla="*/ 95250 h 1619250"/>
              <a:gd name="connsiteX9" fmla="*/ 1695450 w 1695450"/>
              <a:gd name="connsiteY9" fmla="*/ 1619250 h 1619250"/>
              <a:gd name="connsiteX10" fmla="*/ 1237961 w 1695450"/>
              <a:gd name="connsiteY10" fmla="*/ 1619250 h 1619250"/>
              <a:gd name="connsiteX11" fmla="*/ 1228725 w 1695450"/>
              <a:gd name="connsiteY11" fmla="*/ 1619250 h 1619250"/>
              <a:gd name="connsiteX12" fmla="*/ 1183986 w 1695450"/>
              <a:gd name="connsiteY12" fmla="*/ 1619250 h 1619250"/>
              <a:gd name="connsiteX13" fmla="*/ 210255 w 1695450"/>
              <a:gd name="connsiteY13" fmla="*/ 277080 h 1619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95450" h="1619250">
                <a:moveTo>
                  <a:pt x="0" y="0"/>
                </a:moveTo>
                <a:lnTo>
                  <a:pt x="10414" y="1623"/>
                </a:lnTo>
                <a:lnTo>
                  <a:pt x="9236" y="0"/>
                </a:lnTo>
                <a:lnTo>
                  <a:pt x="10475" y="1633"/>
                </a:lnTo>
                <a:lnTo>
                  <a:pt x="244475" y="38100"/>
                </a:lnTo>
                <a:lnTo>
                  <a:pt x="249238" y="38100"/>
                </a:lnTo>
                <a:lnTo>
                  <a:pt x="249238" y="42863"/>
                </a:lnTo>
                <a:lnTo>
                  <a:pt x="244475" y="42863"/>
                </a:lnTo>
                <a:lnTo>
                  <a:pt x="292100" y="95250"/>
                </a:lnTo>
                <a:lnTo>
                  <a:pt x="1695450" y="1619250"/>
                </a:lnTo>
                <a:lnTo>
                  <a:pt x="1237961" y="1619250"/>
                </a:lnTo>
                <a:lnTo>
                  <a:pt x="1228725" y="1619250"/>
                </a:lnTo>
                <a:lnTo>
                  <a:pt x="1183986" y="1619250"/>
                </a:lnTo>
                <a:lnTo>
                  <a:pt x="210255" y="277080"/>
                </a:lnTo>
                <a:close/>
              </a:path>
            </a:pathLst>
          </a:custGeom>
          <a:solidFill>
            <a:schemeClr val="accent2">
              <a:lumMod val="75000"/>
              <a:alpha val="90000"/>
            </a:schemeClr>
          </a:solidFill>
          <a:ln>
            <a:noFill/>
          </a:ln>
        </p:spPr>
      </p:sp>
      <p:sp>
        <p:nvSpPr>
          <p:cNvPr id="2" name="Titolo 1">
            <a:extLst>
              <a:ext uri="{FF2B5EF4-FFF2-40B4-BE49-F238E27FC236}">
                <a16:creationId xmlns:a16="http://schemas.microsoft.com/office/drawing/2014/main" id="{A57C1BA6-C34E-4E45-B5A5-E4B68B9E3BB4}"/>
              </a:ext>
            </a:extLst>
          </p:cNvPr>
          <p:cNvSpPr>
            <a:spLocks noGrp="1"/>
          </p:cNvSpPr>
          <p:nvPr>
            <p:ph type="title"/>
          </p:nvPr>
        </p:nvSpPr>
        <p:spPr>
          <a:xfrm>
            <a:off x="8341910" y="1023257"/>
            <a:ext cx="3235083" cy="4767943"/>
          </a:xfrm>
          <a:effectLst/>
        </p:spPr>
        <p:txBody>
          <a:bodyPr anchor="ctr">
            <a:normAutofit/>
          </a:bodyPr>
          <a:lstStyle/>
          <a:p>
            <a:pPr algn="l"/>
            <a:r>
              <a:rPr lang="it-IT" dirty="0"/>
              <a:t>Modello biblico del servo: </a:t>
            </a:r>
            <a:r>
              <a:rPr lang="it-IT" dirty="0" err="1"/>
              <a:t>Rm</a:t>
            </a:r>
            <a:r>
              <a:rPr lang="it-IT" dirty="0"/>
              <a:t> 5,19</a:t>
            </a:r>
            <a:endParaRPr lang="it-IT"/>
          </a:p>
        </p:txBody>
      </p:sp>
      <p:sp>
        <p:nvSpPr>
          <p:cNvPr id="18" name="Freeform: Shape 17">
            <a:extLst>
              <a:ext uri="{FF2B5EF4-FFF2-40B4-BE49-F238E27FC236}">
                <a16:creationId xmlns:a16="http://schemas.microsoft.com/office/drawing/2014/main" id="{E83D8662-D21C-4B0A-A8A5-EA1E5DEBC5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43384" cy="6858001"/>
          </a:xfrm>
          <a:custGeom>
            <a:avLst/>
            <a:gdLst>
              <a:gd name="connsiteX0" fmla="*/ 0 w 8143384"/>
              <a:gd name="connsiteY0" fmla="*/ 0 h 6858001"/>
              <a:gd name="connsiteX1" fmla="*/ 3861881 w 8143384"/>
              <a:gd name="connsiteY1" fmla="*/ 0 h 6858001"/>
              <a:gd name="connsiteX2" fmla="*/ 3861881 w 8143384"/>
              <a:gd name="connsiteY2" fmla="*/ 1 h 6858001"/>
              <a:gd name="connsiteX3" fmla="*/ 6963565 w 8143384"/>
              <a:gd name="connsiteY3" fmla="*/ 1 h 6858001"/>
              <a:gd name="connsiteX4" fmla="*/ 6963565 w 8143384"/>
              <a:gd name="connsiteY4" fmla="*/ 0 h 6858001"/>
              <a:gd name="connsiteX5" fmla="*/ 7841583 w 8143384"/>
              <a:gd name="connsiteY5" fmla="*/ 0 h 6858001"/>
              <a:gd name="connsiteX6" fmla="*/ 6994625 w 8143384"/>
              <a:gd name="connsiteY6" fmla="*/ 5258645 h 6858001"/>
              <a:gd name="connsiteX7" fmla="*/ 6994625 w 8143384"/>
              <a:gd name="connsiteY7" fmla="*/ 5263939 h 6858001"/>
              <a:gd name="connsiteX8" fmla="*/ 8143384 w 8143384"/>
              <a:gd name="connsiteY8" fmla="*/ 6858001 h 6858001"/>
              <a:gd name="connsiteX9" fmla="*/ 6994625 w 8143384"/>
              <a:gd name="connsiteY9" fmla="*/ 6858001 h 6858001"/>
              <a:gd name="connsiteX10" fmla="*/ 6643195 w 8143384"/>
              <a:gd name="connsiteY10" fmla="*/ 6858001 h 6858001"/>
              <a:gd name="connsiteX11" fmla="*/ 3861881 w 8143384"/>
              <a:gd name="connsiteY11" fmla="*/ 6858001 h 6858001"/>
              <a:gd name="connsiteX12" fmla="*/ 3739675 w 8143384"/>
              <a:gd name="connsiteY12" fmla="*/ 6858001 h 6858001"/>
              <a:gd name="connsiteX13" fmla="*/ 0 w 8143384"/>
              <a:gd name="connsiteY13"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143384" h="6858001">
                <a:moveTo>
                  <a:pt x="0" y="0"/>
                </a:moveTo>
                <a:lnTo>
                  <a:pt x="3861881" y="0"/>
                </a:lnTo>
                <a:lnTo>
                  <a:pt x="3861881" y="1"/>
                </a:lnTo>
                <a:lnTo>
                  <a:pt x="6963565" y="1"/>
                </a:lnTo>
                <a:lnTo>
                  <a:pt x="6963565" y="0"/>
                </a:lnTo>
                <a:lnTo>
                  <a:pt x="7841583" y="0"/>
                </a:lnTo>
                <a:lnTo>
                  <a:pt x="6994625" y="5258645"/>
                </a:lnTo>
                <a:lnTo>
                  <a:pt x="6994625" y="5263939"/>
                </a:lnTo>
                <a:lnTo>
                  <a:pt x="8143384" y="6858001"/>
                </a:lnTo>
                <a:lnTo>
                  <a:pt x="6994625" y="6858001"/>
                </a:lnTo>
                <a:lnTo>
                  <a:pt x="6643195" y="6858001"/>
                </a:lnTo>
                <a:lnTo>
                  <a:pt x="3861881" y="6858001"/>
                </a:lnTo>
                <a:lnTo>
                  <a:pt x="3739675" y="6858001"/>
                </a:lnTo>
                <a:lnTo>
                  <a:pt x="0" y="6858001"/>
                </a:lnTo>
                <a:close/>
              </a:path>
            </a:pathLst>
          </a:custGeom>
          <a:solidFill>
            <a:schemeClr val="bg1">
              <a:lumMod val="75000"/>
              <a:lumOff val="2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Segnaposto contenuto 2">
            <a:extLst>
              <a:ext uri="{FF2B5EF4-FFF2-40B4-BE49-F238E27FC236}">
                <a16:creationId xmlns:a16="http://schemas.microsoft.com/office/drawing/2014/main" id="{F2121782-8F40-4A4B-A344-A2275A15CD9D}"/>
              </a:ext>
            </a:extLst>
          </p:cNvPr>
          <p:cNvSpPr>
            <a:spLocks noGrp="1"/>
          </p:cNvSpPr>
          <p:nvPr>
            <p:ph idx="1"/>
          </p:nvPr>
        </p:nvSpPr>
        <p:spPr>
          <a:xfrm>
            <a:off x="693035" y="1023257"/>
            <a:ext cx="5968515" cy="4767944"/>
          </a:xfrm>
        </p:spPr>
        <p:txBody>
          <a:bodyPr anchor="ctr">
            <a:normAutofit/>
          </a:bodyPr>
          <a:lstStyle/>
          <a:p>
            <a:pPr marL="0" indent="0">
              <a:buNone/>
            </a:pPr>
            <a:r>
              <a:rPr lang="it-IT" sz="2000"/>
              <a:t>19Infatti, come per la disobbedienza di un solo uomo tutti sono stati costituiti peccatori, così anche per l'obbedienza di uno solo tutti saranno costituiti giusti.</a:t>
            </a:r>
          </a:p>
        </p:txBody>
      </p:sp>
      <p:sp>
        <p:nvSpPr>
          <p:cNvPr id="20" name="Footer Placeholder 15">
            <a:extLst>
              <a:ext uri="{FF2B5EF4-FFF2-40B4-BE49-F238E27FC236}">
                <a16:creationId xmlns:a16="http://schemas.microsoft.com/office/drawing/2014/main" id="{2DCD8F78-1792-4C6D-981A-E217B2E88360}"/>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465" y="5883275"/>
            <a:ext cx="5759471" cy="365125"/>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22" name="Date Placeholder 14">
            <a:extLst>
              <a:ext uri="{FF2B5EF4-FFF2-40B4-BE49-F238E27FC236}">
                <a16:creationId xmlns:a16="http://schemas.microsoft.com/office/drawing/2014/main" id="{55406073-A765-4D67-ACDC-14CB85786391}"/>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32656" y="5883275"/>
            <a:ext cx="1143000" cy="365125"/>
          </a:xfrm>
          <a:prstGeom prst="rect">
            <a:avLst/>
          </a:prstGeom>
        </p:spPr>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2"/>
              </a:solidFill>
            </a:endParaRPr>
          </a:p>
        </p:txBody>
      </p:sp>
      <p:sp>
        <p:nvSpPr>
          <p:cNvPr id="24" name="Slide Number Placeholder 16">
            <a:extLst>
              <a:ext uri="{FF2B5EF4-FFF2-40B4-BE49-F238E27FC236}">
                <a16:creationId xmlns:a16="http://schemas.microsoft.com/office/drawing/2014/main" id="{F7952C3D-CF7B-4948-838F-4A9E40B4AAED}"/>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51856" y="5883275"/>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solidFill>
                <a:schemeClr val="tx2"/>
              </a:solidFill>
            </a:endParaRPr>
          </a:p>
        </p:txBody>
      </p:sp>
    </p:spTree>
    <p:extLst>
      <p:ext uri="{BB962C8B-B14F-4D97-AF65-F5344CB8AC3E}">
        <p14:creationId xmlns:p14="http://schemas.microsoft.com/office/powerpoint/2010/main" val="1758639227"/>
      </p:ext>
    </p:extLst>
  </p:cSld>
  <p:clrMapOvr>
    <a:overrideClrMapping bg1="dk1" tx1="lt1" bg2="dk2" tx2="lt2" accent1="accent1" accent2="accent2" accent3="accent3" accent4="accent4" accent5="accent5" accent6="accent6" hlink="hlink" folHlink="folHlink"/>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136A7F-8703-4FA7-80B1-874F5E758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716B2278-BFC9-43BE-9620-278464A4A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tx2">
              <a:lumMod val="50000"/>
            </a:schemeClr>
          </a:solidFill>
          <a:ln>
            <a:noFill/>
          </a:ln>
        </p:spPr>
        <p:txBody>
          <a:bodyPr/>
          <a:lstStyle/>
          <a:p>
            <a:endParaRPr lang="en-US" dirty="0"/>
          </a:p>
        </p:txBody>
      </p:sp>
      <p:sp>
        <p:nvSpPr>
          <p:cNvPr id="12" name="Freeform 7">
            <a:extLst>
              <a:ext uri="{FF2B5EF4-FFF2-40B4-BE49-F238E27FC236}">
                <a16:creationId xmlns:a16="http://schemas.microsoft.com/office/drawing/2014/main" id="{E4CD00E4-F77A-49A5-A54B-A542D0DE5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accent2"/>
          </a:solidFill>
          <a:ln>
            <a:noFill/>
          </a:ln>
        </p:spPr>
      </p:sp>
      <p:sp>
        <p:nvSpPr>
          <p:cNvPr id="14" name="Freeform 10">
            <a:extLst>
              <a:ext uri="{FF2B5EF4-FFF2-40B4-BE49-F238E27FC236}">
                <a16:creationId xmlns:a16="http://schemas.microsoft.com/office/drawing/2014/main" id="{17158038-9069-44CB-8794-762B5429B9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tx2">
              <a:lumMod val="25000"/>
              <a:alpha val="80000"/>
            </a:schemeClr>
          </a:solidFill>
          <a:ln>
            <a:noFill/>
          </a:ln>
        </p:spPr>
      </p:sp>
      <p:sp>
        <p:nvSpPr>
          <p:cNvPr id="16" name="Freeform: Shape 15">
            <a:extLst>
              <a:ext uri="{FF2B5EF4-FFF2-40B4-BE49-F238E27FC236}">
                <a16:creationId xmlns:a16="http://schemas.microsoft.com/office/drawing/2014/main" id="{045056AB-07D8-43D9-9343-AB85199AEA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5238750"/>
            <a:ext cx="1695450" cy="1619250"/>
          </a:xfrm>
          <a:custGeom>
            <a:avLst/>
            <a:gdLst>
              <a:gd name="connsiteX0" fmla="*/ 0 w 1695450"/>
              <a:gd name="connsiteY0" fmla="*/ 0 h 1619250"/>
              <a:gd name="connsiteX1" fmla="*/ 10414 w 1695450"/>
              <a:gd name="connsiteY1" fmla="*/ 1623 h 1619250"/>
              <a:gd name="connsiteX2" fmla="*/ 9236 w 1695450"/>
              <a:gd name="connsiteY2" fmla="*/ 0 h 1619250"/>
              <a:gd name="connsiteX3" fmla="*/ 10475 w 1695450"/>
              <a:gd name="connsiteY3" fmla="*/ 1633 h 1619250"/>
              <a:gd name="connsiteX4" fmla="*/ 244475 w 1695450"/>
              <a:gd name="connsiteY4" fmla="*/ 38100 h 1619250"/>
              <a:gd name="connsiteX5" fmla="*/ 249238 w 1695450"/>
              <a:gd name="connsiteY5" fmla="*/ 38100 h 1619250"/>
              <a:gd name="connsiteX6" fmla="*/ 249238 w 1695450"/>
              <a:gd name="connsiteY6" fmla="*/ 42863 h 1619250"/>
              <a:gd name="connsiteX7" fmla="*/ 244475 w 1695450"/>
              <a:gd name="connsiteY7" fmla="*/ 42863 h 1619250"/>
              <a:gd name="connsiteX8" fmla="*/ 292100 w 1695450"/>
              <a:gd name="connsiteY8" fmla="*/ 95250 h 1619250"/>
              <a:gd name="connsiteX9" fmla="*/ 1695450 w 1695450"/>
              <a:gd name="connsiteY9" fmla="*/ 1619250 h 1619250"/>
              <a:gd name="connsiteX10" fmla="*/ 1237961 w 1695450"/>
              <a:gd name="connsiteY10" fmla="*/ 1619250 h 1619250"/>
              <a:gd name="connsiteX11" fmla="*/ 1228725 w 1695450"/>
              <a:gd name="connsiteY11" fmla="*/ 1619250 h 1619250"/>
              <a:gd name="connsiteX12" fmla="*/ 1183986 w 1695450"/>
              <a:gd name="connsiteY12" fmla="*/ 1619250 h 1619250"/>
              <a:gd name="connsiteX13" fmla="*/ 210255 w 1695450"/>
              <a:gd name="connsiteY13" fmla="*/ 277080 h 1619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95450" h="1619250">
                <a:moveTo>
                  <a:pt x="0" y="0"/>
                </a:moveTo>
                <a:lnTo>
                  <a:pt x="10414" y="1623"/>
                </a:lnTo>
                <a:lnTo>
                  <a:pt x="9236" y="0"/>
                </a:lnTo>
                <a:lnTo>
                  <a:pt x="10475" y="1633"/>
                </a:lnTo>
                <a:lnTo>
                  <a:pt x="244475" y="38100"/>
                </a:lnTo>
                <a:lnTo>
                  <a:pt x="249238" y="38100"/>
                </a:lnTo>
                <a:lnTo>
                  <a:pt x="249238" y="42863"/>
                </a:lnTo>
                <a:lnTo>
                  <a:pt x="244475" y="42863"/>
                </a:lnTo>
                <a:lnTo>
                  <a:pt x="292100" y="95250"/>
                </a:lnTo>
                <a:lnTo>
                  <a:pt x="1695450" y="1619250"/>
                </a:lnTo>
                <a:lnTo>
                  <a:pt x="1237961" y="1619250"/>
                </a:lnTo>
                <a:lnTo>
                  <a:pt x="1228725" y="1619250"/>
                </a:lnTo>
                <a:lnTo>
                  <a:pt x="1183986" y="1619250"/>
                </a:lnTo>
                <a:lnTo>
                  <a:pt x="210255" y="277080"/>
                </a:lnTo>
                <a:close/>
              </a:path>
            </a:pathLst>
          </a:custGeom>
          <a:solidFill>
            <a:schemeClr val="accent2">
              <a:lumMod val="75000"/>
              <a:alpha val="90000"/>
            </a:schemeClr>
          </a:solidFill>
          <a:ln>
            <a:noFill/>
          </a:ln>
        </p:spPr>
      </p:sp>
      <p:sp>
        <p:nvSpPr>
          <p:cNvPr id="2" name="Titolo 1">
            <a:extLst>
              <a:ext uri="{FF2B5EF4-FFF2-40B4-BE49-F238E27FC236}">
                <a16:creationId xmlns:a16="http://schemas.microsoft.com/office/drawing/2014/main" id="{D9C92100-B7C7-B745-AE2C-F5CA9B995707}"/>
              </a:ext>
            </a:extLst>
          </p:cNvPr>
          <p:cNvSpPr>
            <a:spLocks noGrp="1"/>
          </p:cNvSpPr>
          <p:nvPr>
            <p:ph type="title"/>
          </p:nvPr>
        </p:nvSpPr>
        <p:spPr>
          <a:xfrm>
            <a:off x="8341910" y="1023257"/>
            <a:ext cx="3235083" cy="4767943"/>
          </a:xfrm>
          <a:effectLst/>
        </p:spPr>
        <p:txBody>
          <a:bodyPr anchor="ctr">
            <a:normAutofit/>
          </a:bodyPr>
          <a:lstStyle/>
          <a:p>
            <a:pPr algn="l"/>
            <a:r>
              <a:rPr lang="it-IT" dirty="0"/>
              <a:t>Diluvio modello del battesimo (1Pt 3,17-22)</a:t>
            </a:r>
            <a:endParaRPr lang="it-IT"/>
          </a:p>
        </p:txBody>
      </p:sp>
      <p:sp>
        <p:nvSpPr>
          <p:cNvPr id="18" name="Freeform: Shape 17">
            <a:extLst>
              <a:ext uri="{FF2B5EF4-FFF2-40B4-BE49-F238E27FC236}">
                <a16:creationId xmlns:a16="http://schemas.microsoft.com/office/drawing/2014/main" id="{E83D8662-D21C-4B0A-A8A5-EA1E5DEBC5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43384" cy="6858001"/>
          </a:xfrm>
          <a:custGeom>
            <a:avLst/>
            <a:gdLst>
              <a:gd name="connsiteX0" fmla="*/ 0 w 8143384"/>
              <a:gd name="connsiteY0" fmla="*/ 0 h 6858001"/>
              <a:gd name="connsiteX1" fmla="*/ 3861881 w 8143384"/>
              <a:gd name="connsiteY1" fmla="*/ 0 h 6858001"/>
              <a:gd name="connsiteX2" fmla="*/ 3861881 w 8143384"/>
              <a:gd name="connsiteY2" fmla="*/ 1 h 6858001"/>
              <a:gd name="connsiteX3" fmla="*/ 6963565 w 8143384"/>
              <a:gd name="connsiteY3" fmla="*/ 1 h 6858001"/>
              <a:gd name="connsiteX4" fmla="*/ 6963565 w 8143384"/>
              <a:gd name="connsiteY4" fmla="*/ 0 h 6858001"/>
              <a:gd name="connsiteX5" fmla="*/ 7841583 w 8143384"/>
              <a:gd name="connsiteY5" fmla="*/ 0 h 6858001"/>
              <a:gd name="connsiteX6" fmla="*/ 6994625 w 8143384"/>
              <a:gd name="connsiteY6" fmla="*/ 5258645 h 6858001"/>
              <a:gd name="connsiteX7" fmla="*/ 6994625 w 8143384"/>
              <a:gd name="connsiteY7" fmla="*/ 5263939 h 6858001"/>
              <a:gd name="connsiteX8" fmla="*/ 8143384 w 8143384"/>
              <a:gd name="connsiteY8" fmla="*/ 6858001 h 6858001"/>
              <a:gd name="connsiteX9" fmla="*/ 6994625 w 8143384"/>
              <a:gd name="connsiteY9" fmla="*/ 6858001 h 6858001"/>
              <a:gd name="connsiteX10" fmla="*/ 6643195 w 8143384"/>
              <a:gd name="connsiteY10" fmla="*/ 6858001 h 6858001"/>
              <a:gd name="connsiteX11" fmla="*/ 3861881 w 8143384"/>
              <a:gd name="connsiteY11" fmla="*/ 6858001 h 6858001"/>
              <a:gd name="connsiteX12" fmla="*/ 3739675 w 8143384"/>
              <a:gd name="connsiteY12" fmla="*/ 6858001 h 6858001"/>
              <a:gd name="connsiteX13" fmla="*/ 0 w 8143384"/>
              <a:gd name="connsiteY13"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143384" h="6858001">
                <a:moveTo>
                  <a:pt x="0" y="0"/>
                </a:moveTo>
                <a:lnTo>
                  <a:pt x="3861881" y="0"/>
                </a:lnTo>
                <a:lnTo>
                  <a:pt x="3861881" y="1"/>
                </a:lnTo>
                <a:lnTo>
                  <a:pt x="6963565" y="1"/>
                </a:lnTo>
                <a:lnTo>
                  <a:pt x="6963565" y="0"/>
                </a:lnTo>
                <a:lnTo>
                  <a:pt x="7841583" y="0"/>
                </a:lnTo>
                <a:lnTo>
                  <a:pt x="6994625" y="5258645"/>
                </a:lnTo>
                <a:lnTo>
                  <a:pt x="6994625" y="5263939"/>
                </a:lnTo>
                <a:lnTo>
                  <a:pt x="8143384" y="6858001"/>
                </a:lnTo>
                <a:lnTo>
                  <a:pt x="6994625" y="6858001"/>
                </a:lnTo>
                <a:lnTo>
                  <a:pt x="6643195" y="6858001"/>
                </a:lnTo>
                <a:lnTo>
                  <a:pt x="3861881" y="6858001"/>
                </a:lnTo>
                <a:lnTo>
                  <a:pt x="3739675" y="6858001"/>
                </a:lnTo>
                <a:lnTo>
                  <a:pt x="0" y="6858001"/>
                </a:lnTo>
                <a:close/>
              </a:path>
            </a:pathLst>
          </a:custGeom>
          <a:solidFill>
            <a:schemeClr val="bg1">
              <a:lumMod val="75000"/>
              <a:lumOff val="2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Segnaposto contenuto 2">
            <a:extLst>
              <a:ext uri="{FF2B5EF4-FFF2-40B4-BE49-F238E27FC236}">
                <a16:creationId xmlns:a16="http://schemas.microsoft.com/office/drawing/2014/main" id="{133BCF1C-6B34-F94D-9A55-E895DAFBA927}"/>
              </a:ext>
            </a:extLst>
          </p:cNvPr>
          <p:cNvSpPr>
            <a:spLocks noGrp="1"/>
          </p:cNvSpPr>
          <p:nvPr>
            <p:ph idx="1"/>
          </p:nvPr>
        </p:nvSpPr>
        <p:spPr>
          <a:xfrm>
            <a:off x="693035" y="1023257"/>
            <a:ext cx="5968515" cy="4767944"/>
          </a:xfrm>
        </p:spPr>
        <p:txBody>
          <a:bodyPr anchor="ctr">
            <a:normAutofit/>
          </a:bodyPr>
          <a:lstStyle/>
          <a:p>
            <a:pPr marL="0" indent="0">
              <a:buNone/>
            </a:pPr>
            <a:r>
              <a:rPr lang="it-IT" sz="2000" baseline="30000"/>
              <a:t>19</a:t>
            </a:r>
            <a:r>
              <a:rPr lang="it-IT" sz="2000"/>
              <a:t>E nello spirito andò a portare l'annuncio anche alle anime prigioniere, </a:t>
            </a:r>
            <a:r>
              <a:rPr lang="it-IT" sz="2000" baseline="30000"/>
              <a:t>20</a:t>
            </a:r>
            <a:r>
              <a:rPr lang="it-IT" sz="2000"/>
              <a:t>che un tempo avevano rifiutato di credere, quando Dio, nella sua magnanimità, pazientava nei giorni di Noè, mentre si fabbricava l'arca, nella quale poche persone, otto in tutto, furono salvate per mezzo dell'acqua. </a:t>
            </a:r>
            <a:r>
              <a:rPr lang="it-IT" sz="2000" baseline="30000"/>
              <a:t>21</a:t>
            </a:r>
            <a:r>
              <a:rPr lang="it-IT" sz="2000"/>
              <a:t>Quest'acqua, come immagine del battesimo, ora salva anche voi; non porta via la sporcizia del corpo, ma è invocazione di salvezza rivolta a Dio da parte di una buona coscienza, in virtù della risurrezione di Gesù Cristo. </a:t>
            </a:r>
            <a:r>
              <a:rPr lang="it-IT" sz="2000" baseline="30000"/>
              <a:t>22</a:t>
            </a:r>
            <a:r>
              <a:rPr lang="it-IT" sz="2000"/>
              <a:t>Egli è alla destra di Dio, dopo essere salito al cielo e aver ottenuto la sovranità sugli angeli, i Principati e le Potenze.</a:t>
            </a:r>
          </a:p>
        </p:txBody>
      </p:sp>
      <p:sp>
        <p:nvSpPr>
          <p:cNvPr id="20" name="Footer Placeholder 15">
            <a:extLst>
              <a:ext uri="{FF2B5EF4-FFF2-40B4-BE49-F238E27FC236}">
                <a16:creationId xmlns:a16="http://schemas.microsoft.com/office/drawing/2014/main" id="{2DCD8F78-1792-4C6D-981A-E217B2E88360}"/>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465" y="5883275"/>
            <a:ext cx="5759471" cy="365125"/>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22" name="Date Placeholder 14">
            <a:extLst>
              <a:ext uri="{FF2B5EF4-FFF2-40B4-BE49-F238E27FC236}">
                <a16:creationId xmlns:a16="http://schemas.microsoft.com/office/drawing/2014/main" id="{55406073-A765-4D67-ACDC-14CB85786391}"/>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32656" y="5883275"/>
            <a:ext cx="1143000" cy="365125"/>
          </a:xfrm>
          <a:prstGeom prst="rect">
            <a:avLst/>
          </a:prstGeom>
        </p:spPr>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2"/>
              </a:solidFill>
            </a:endParaRPr>
          </a:p>
        </p:txBody>
      </p:sp>
      <p:sp>
        <p:nvSpPr>
          <p:cNvPr id="24" name="Slide Number Placeholder 16">
            <a:extLst>
              <a:ext uri="{FF2B5EF4-FFF2-40B4-BE49-F238E27FC236}">
                <a16:creationId xmlns:a16="http://schemas.microsoft.com/office/drawing/2014/main" id="{F7952C3D-CF7B-4948-838F-4A9E40B4AAED}"/>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51856" y="5883275"/>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solidFill>
                <a:schemeClr val="tx2"/>
              </a:solidFill>
            </a:endParaRPr>
          </a:p>
        </p:txBody>
      </p:sp>
    </p:spTree>
    <p:extLst>
      <p:ext uri="{BB962C8B-B14F-4D97-AF65-F5344CB8AC3E}">
        <p14:creationId xmlns:p14="http://schemas.microsoft.com/office/powerpoint/2010/main" val="720602254"/>
      </p:ext>
    </p:extLst>
  </p:cSld>
  <p:clrMapOvr>
    <a:overrideClrMapping bg1="dk1" tx1="lt1" bg2="dk2" tx2="lt2" accent1="accent1" accent2="accent2" accent3="accent3" accent4="accent4" accent5="accent5" accent6="accent6" hlink="hlink" folHlink="folHlink"/>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136A7F-8703-4FA7-80B1-874F5E758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716B2278-BFC9-43BE-9620-278464A4A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tx2">
              <a:lumMod val="50000"/>
            </a:schemeClr>
          </a:solidFill>
          <a:ln>
            <a:noFill/>
          </a:ln>
        </p:spPr>
        <p:txBody>
          <a:bodyPr/>
          <a:lstStyle/>
          <a:p>
            <a:endParaRPr lang="en-US" dirty="0"/>
          </a:p>
        </p:txBody>
      </p:sp>
      <p:sp>
        <p:nvSpPr>
          <p:cNvPr id="12" name="Freeform 7">
            <a:extLst>
              <a:ext uri="{FF2B5EF4-FFF2-40B4-BE49-F238E27FC236}">
                <a16:creationId xmlns:a16="http://schemas.microsoft.com/office/drawing/2014/main" id="{E4CD00E4-F77A-49A5-A54B-A542D0DE5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accent2"/>
          </a:solidFill>
          <a:ln>
            <a:noFill/>
          </a:ln>
        </p:spPr>
      </p:sp>
      <p:sp>
        <p:nvSpPr>
          <p:cNvPr id="14" name="Freeform 10">
            <a:extLst>
              <a:ext uri="{FF2B5EF4-FFF2-40B4-BE49-F238E27FC236}">
                <a16:creationId xmlns:a16="http://schemas.microsoft.com/office/drawing/2014/main" id="{17158038-9069-44CB-8794-762B5429B9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tx2">
              <a:lumMod val="25000"/>
              <a:alpha val="80000"/>
            </a:schemeClr>
          </a:solidFill>
          <a:ln>
            <a:noFill/>
          </a:ln>
        </p:spPr>
      </p:sp>
      <p:sp>
        <p:nvSpPr>
          <p:cNvPr id="16" name="Freeform: Shape 15">
            <a:extLst>
              <a:ext uri="{FF2B5EF4-FFF2-40B4-BE49-F238E27FC236}">
                <a16:creationId xmlns:a16="http://schemas.microsoft.com/office/drawing/2014/main" id="{045056AB-07D8-43D9-9343-AB85199AEA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5238750"/>
            <a:ext cx="1695450" cy="1619250"/>
          </a:xfrm>
          <a:custGeom>
            <a:avLst/>
            <a:gdLst>
              <a:gd name="connsiteX0" fmla="*/ 0 w 1695450"/>
              <a:gd name="connsiteY0" fmla="*/ 0 h 1619250"/>
              <a:gd name="connsiteX1" fmla="*/ 10414 w 1695450"/>
              <a:gd name="connsiteY1" fmla="*/ 1623 h 1619250"/>
              <a:gd name="connsiteX2" fmla="*/ 9236 w 1695450"/>
              <a:gd name="connsiteY2" fmla="*/ 0 h 1619250"/>
              <a:gd name="connsiteX3" fmla="*/ 10475 w 1695450"/>
              <a:gd name="connsiteY3" fmla="*/ 1633 h 1619250"/>
              <a:gd name="connsiteX4" fmla="*/ 244475 w 1695450"/>
              <a:gd name="connsiteY4" fmla="*/ 38100 h 1619250"/>
              <a:gd name="connsiteX5" fmla="*/ 249238 w 1695450"/>
              <a:gd name="connsiteY5" fmla="*/ 38100 h 1619250"/>
              <a:gd name="connsiteX6" fmla="*/ 249238 w 1695450"/>
              <a:gd name="connsiteY6" fmla="*/ 42863 h 1619250"/>
              <a:gd name="connsiteX7" fmla="*/ 244475 w 1695450"/>
              <a:gd name="connsiteY7" fmla="*/ 42863 h 1619250"/>
              <a:gd name="connsiteX8" fmla="*/ 292100 w 1695450"/>
              <a:gd name="connsiteY8" fmla="*/ 95250 h 1619250"/>
              <a:gd name="connsiteX9" fmla="*/ 1695450 w 1695450"/>
              <a:gd name="connsiteY9" fmla="*/ 1619250 h 1619250"/>
              <a:gd name="connsiteX10" fmla="*/ 1237961 w 1695450"/>
              <a:gd name="connsiteY10" fmla="*/ 1619250 h 1619250"/>
              <a:gd name="connsiteX11" fmla="*/ 1228725 w 1695450"/>
              <a:gd name="connsiteY11" fmla="*/ 1619250 h 1619250"/>
              <a:gd name="connsiteX12" fmla="*/ 1183986 w 1695450"/>
              <a:gd name="connsiteY12" fmla="*/ 1619250 h 1619250"/>
              <a:gd name="connsiteX13" fmla="*/ 210255 w 1695450"/>
              <a:gd name="connsiteY13" fmla="*/ 277080 h 1619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95450" h="1619250">
                <a:moveTo>
                  <a:pt x="0" y="0"/>
                </a:moveTo>
                <a:lnTo>
                  <a:pt x="10414" y="1623"/>
                </a:lnTo>
                <a:lnTo>
                  <a:pt x="9236" y="0"/>
                </a:lnTo>
                <a:lnTo>
                  <a:pt x="10475" y="1633"/>
                </a:lnTo>
                <a:lnTo>
                  <a:pt x="244475" y="38100"/>
                </a:lnTo>
                <a:lnTo>
                  <a:pt x="249238" y="38100"/>
                </a:lnTo>
                <a:lnTo>
                  <a:pt x="249238" y="42863"/>
                </a:lnTo>
                <a:lnTo>
                  <a:pt x="244475" y="42863"/>
                </a:lnTo>
                <a:lnTo>
                  <a:pt x="292100" y="95250"/>
                </a:lnTo>
                <a:lnTo>
                  <a:pt x="1695450" y="1619250"/>
                </a:lnTo>
                <a:lnTo>
                  <a:pt x="1237961" y="1619250"/>
                </a:lnTo>
                <a:lnTo>
                  <a:pt x="1228725" y="1619250"/>
                </a:lnTo>
                <a:lnTo>
                  <a:pt x="1183986" y="1619250"/>
                </a:lnTo>
                <a:lnTo>
                  <a:pt x="210255" y="277080"/>
                </a:lnTo>
                <a:close/>
              </a:path>
            </a:pathLst>
          </a:custGeom>
          <a:solidFill>
            <a:schemeClr val="accent2">
              <a:lumMod val="75000"/>
              <a:alpha val="90000"/>
            </a:schemeClr>
          </a:solidFill>
          <a:ln>
            <a:noFill/>
          </a:ln>
        </p:spPr>
      </p:sp>
      <p:sp>
        <p:nvSpPr>
          <p:cNvPr id="2" name="Titolo 1"/>
          <p:cNvSpPr>
            <a:spLocks noGrp="1"/>
          </p:cNvSpPr>
          <p:nvPr>
            <p:ph type="title"/>
          </p:nvPr>
        </p:nvSpPr>
        <p:spPr>
          <a:xfrm>
            <a:off x="8341910" y="1023257"/>
            <a:ext cx="3235083" cy="4767943"/>
          </a:xfrm>
          <a:effectLst/>
        </p:spPr>
        <p:txBody>
          <a:bodyPr anchor="ctr">
            <a:normAutofit/>
          </a:bodyPr>
          <a:lstStyle/>
          <a:p>
            <a:pPr algn="l"/>
            <a:r>
              <a:rPr lang="it-IT" dirty="0"/>
              <a:t>Legge del taglione</a:t>
            </a:r>
            <a:endParaRPr lang="it-IT"/>
          </a:p>
        </p:txBody>
      </p:sp>
      <p:sp>
        <p:nvSpPr>
          <p:cNvPr id="18" name="Freeform: Shape 17">
            <a:extLst>
              <a:ext uri="{FF2B5EF4-FFF2-40B4-BE49-F238E27FC236}">
                <a16:creationId xmlns:a16="http://schemas.microsoft.com/office/drawing/2014/main" id="{E83D8662-D21C-4B0A-A8A5-EA1E5DEBC5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43384" cy="6858001"/>
          </a:xfrm>
          <a:custGeom>
            <a:avLst/>
            <a:gdLst>
              <a:gd name="connsiteX0" fmla="*/ 0 w 8143384"/>
              <a:gd name="connsiteY0" fmla="*/ 0 h 6858001"/>
              <a:gd name="connsiteX1" fmla="*/ 3861881 w 8143384"/>
              <a:gd name="connsiteY1" fmla="*/ 0 h 6858001"/>
              <a:gd name="connsiteX2" fmla="*/ 3861881 w 8143384"/>
              <a:gd name="connsiteY2" fmla="*/ 1 h 6858001"/>
              <a:gd name="connsiteX3" fmla="*/ 6963565 w 8143384"/>
              <a:gd name="connsiteY3" fmla="*/ 1 h 6858001"/>
              <a:gd name="connsiteX4" fmla="*/ 6963565 w 8143384"/>
              <a:gd name="connsiteY4" fmla="*/ 0 h 6858001"/>
              <a:gd name="connsiteX5" fmla="*/ 7841583 w 8143384"/>
              <a:gd name="connsiteY5" fmla="*/ 0 h 6858001"/>
              <a:gd name="connsiteX6" fmla="*/ 6994625 w 8143384"/>
              <a:gd name="connsiteY6" fmla="*/ 5258645 h 6858001"/>
              <a:gd name="connsiteX7" fmla="*/ 6994625 w 8143384"/>
              <a:gd name="connsiteY7" fmla="*/ 5263939 h 6858001"/>
              <a:gd name="connsiteX8" fmla="*/ 8143384 w 8143384"/>
              <a:gd name="connsiteY8" fmla="*/ 6858001 h 6858001"/>
              <a:gd name="connsiteX9" fmla="*/ 6994625 w 8143384"/>
              <a:gd name="connsiteY9" fmla="*/ 6858001 h 6858001"/>
              <a:gd name="connsiteX10" fmla="*/ 6643195 w 8143384"/>
              <a:gd name="connsiteY10" fmla="*/ 6858001 h 6858001"/>
              <a:gd name="connsiteX11" fmla="*/ 3861881 w 8143384"/>
              <a:gd name="connsiteY11" fmla="*/ 6858001 h 6858001"/>
              <a:gd name="connsiteX12" fmla="*/ 3739675 w 8143384"/>
              <a:gd name="connsiteY12" fmla="*/ 6858001 h 6858001"/>
              <a:gd name="connsiteX13" fmla="*/ 0 w 8143384"/>
              <a:gd name="connsiteY13"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143384" h="6858001">
                <a:moveTo>
                  <a:pt x="0" y="0"/>
                </a:moveTo>
                <a:lnTo>
                  <a:pt x="3861881" y="0"/>
                </a:lnTo>
                <a:lnTo>
                  <a:pt x="3861881" y="1"/>
                </a:lnTo>
                <a:lnTo>
                  <a:pt x="6963565" y="1"/>
                </a:lnTo>
                <a:lnTo>
                  <a:pt x="6963565" y="0"/>
                </a:lnTo>
                <a:lnTo>
                  <a:pt x="7841583" y="0"/>
                </a:lnTo>
                <a:lnTo>
                  <a:pt x="6994625" y="5258645"/>
                </a:lnTo>
                <a:lnTo>
                  <a:pt x="6994625" y="5263939"/>
                </a:lnTo>
                <a:lnTo>
                  <a:pt x="8143384" y="6858001"/>
                </a:lnTo>
                <a:lnTo>
                  <a:pt x="6994625" y="6858001"/>
                </a:lnTo>
                <a:lnTo>
                  <a:pt x="6643195" y="6858001"/>
                </a:lnTo>
                <a:lnTo>
                  <a:pt x="3861881" y="6858001"/>
                </a:lnTo>
                <a:lnTo>
                  <a:pt x="3739675" y="6858001"/>
                </a:lnTo>
                <a:lnTo>
                  <a:pt x="0" y="6858001"/>
                </a:lnTo>
                <a:close/>
              </a:path>
            </a:pathLst>
          </a:custGeom>
          <a:solidFill>
            <a:schemeClr val="bg1">
              <a:lumMod val="75000"/>
              <a:lumOff val="2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Segnaposto contenuto 2"/>
          <p:cNvSpPr>
            <a:spLocks noGrp="1"/>
          </p:cNvSpPr>
          <p:nvPr>
            <p:ph idx="1"/>
          </p:nvPr>
        </p:nvSpPr>
        <p:spPr>
          <a:xfrm>
            <a:off x="693035" y="1023257"/>
            <a:ext cx="5968515" cy="4767944"/>
          </a:xfrm>
        </p:spPr>
        <p:txBody>
          <a:bodyPr anchor="ctr">
            <a:normAutofit/>
          </a:bodyPr>
          <a:lstStyle/>
          <a:p>
            <a:pPr marL="0" indent="0">
              <a:buNone/>
            </a:pPr>
            <a:r>
              <a:rPr lang="it-IT" sz="2000" baseline="30000"/>
              <a:t>6</a:t>
            </a:r>
            <a:r>
              <a:rPr lang="it-IT" sz="2000"/>
              <a:t>Chi sparge il sangue dell'uomo,</a:t>
            </a:r>
            <a:br>
              <a:rPr lang="it-IT" sz="2000"/>
            </a:br>
            <a:r>
              <a:rPr lang="it-IT" sz="2000"/>
              <a:t>dall'uomo il suo sangue sarà sparso,</a:t>
            </a:r>
            <a:br>
              <a:rPr lang="it-IT" sz="2000"/>
            </a:br>
            <a:r>
              <a:rPr lang="it-IT" sz="2000"/>
              <a:t>perché a immagine di Dio</a:t>
            </a:r>
            <a:br>
              <a:rPr lang="it-IT" sz="2000"/>
            </a:br>
            <a:r>
              <a:rPr lang="it-IT" sz="2000"/>
              <a:t>è stato fatto l'uomo.</a:t>
            </a:r>
          </a:p>
        </p:txBody>
      </p:sp>
      <p:sp>
        <p:nvSpPr>
          <p:cNvPr id="20" name="Footer Placeholder 15">
            <a:extLst>
              <a:ext uri="{FF2B5EF4-FFF2-40B4-BE49-F238E27FC236}">
                <a16:creationId xmlns:a16="http://schemas.microsoft.com/office/drawing/2014/main" id="{2DCD8F78-1792-4C6D-981A-E217B2E88360}"/>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465" y="5883275"/>
            <a:ext cx="5759471" cy="365125"/>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22" name="Date Placeholder 14">
            <a:extLst>
              <a:ext uri="{FF2B5EF4-FFF2-40B4-BE49-F238E27FC236}">
                <a16:creationId xmlns:a16="http://schemas.microsoft.com/office/drawing/2014/main" id="{55406073-A765-4D67-ACDC-14CB85786391}"/>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32656" y="5883275"/>
            <a:ext cx="1143000" cy="365125"/>
          </a:xfrm>
          <a:prstGeom prst="rect">
            <a:avLst/>
          </a:prstGeom>
        </p:spPr>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2"/>
              </a:solidFill>
            </a:endParaRPr>
          </a:p>
        </p:txBody>
      </p:sp>
      <p:sp>
        <p:nvSpPr>
          <p:cNvPr id="24" name="Slide Number Placeholder 16">
            <a:extLst>
              <a:ext uri="{FF2B5EF4-FFF2-40B4-BE49-F238E27FC236}">
                <a16:creationId xmlns:a16="http://schemas.microsoft.com/office/drawing/2014/main" id="{F7952C3D-CF7B-4948-838F-4A9E40B4AAED}"/>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51856" y="5883275"/>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solidFill>
                <a:schemeClr val="tx2"/>
              </a:solidFill>
            </a:endParaRPr>
          </a:p>
        </p:txBody>
      </p:sp>
    </p:spTree>
    <p:extLst>
      <p:ext uri="{BB962C8B-B14F-4D97-AF65-F5344CB8AC3E}">
        <p14:creationId xmlns:p14="http://schemas.microsoft.com/office/powerpoint/2010/main" val="2403073825"/>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8F94D66-27EC-4CB8-8226-D7F41C1618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2" name="Freeform 6">
              <a:extLst>
                <a:ext uri="{FF2B5EF4-FFF2-40B4-BE49-F238E27FC236}">
                  <a16:creationId xmlns:a16="http://schemas.microsoft.com/office/drawing/2014/main" id="{1A53964C-7D93-4C48-A4A6-C4C2C393C5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3" name="Freeform 7">
              <a:extLst>
                <a:ext uri="{FF2B5EF4-FFF2-40B4-BE49-F238E27FC236}">
                  <a16:creationId xmlns:a16="http://schemas.microsoft.com/office/drawing/2014/main" id="{9C944EEC-539E-4389-8785-58E65D04E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4" name="Freeform 9">
              <a:extLst>
                <a:ext uri="{FF2B5EF4-FFF2-40B4-BE49-F238E27FC236}">
                  <a16:creationId xmlns:a16="http://schemas.microsoft.com/office/drawing/2014/main" id="{7836EB7E-895C-4D68-B92E-312B371CB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5" name="Freeform 10">
              <a:extLst>
                <a:ext uri="{FF2B5EF4-FFF2-40B4-BE49-F238E27FC236}">
                  <a16:creationId xmlns:a16="http://schemas.microsoft.com/office/drawing/2014/main" id="{0F29242B-8CE7-4636-B326-4BEE42EB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6" name="Freeform 11">
              <a:extLst>
                <a:ext uri="{FF2B5EF4-FFF2-40B4-BE49-F238E27FC236}">
                  <a16:creationId xmlns:a16="http://schemas.microsoft.com/office/drawing/2014/main" id="{4D0B8E9A-7727-4AD9-974E-8815F0B20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7" name="Freeform 12">
              <a:extLst>
                <a:ext uri="{FF2B5EF4-FFF2-40B4-BE49-F238E27FC236}">
                  <a16:creationId xmlns:a16="http://schemas.microsoft.com/office/drawing/2014/main" id="{1CD6C65C-71BE-4549-926A-1C1135FD06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19" name="Rectangle 18">
            <a:extLst>
              <a:ext uri="{FF2B5EF4-FFF2-40B4-BE49-F238E27FC236}">
                <a16:creationId xmlns:a16="http://schemas.microsoft.com/office/drawing/2014/main" id="{5EF08599-3FED-4288-A20D-E7BCAC3B8E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Segnaposto immagine 5"/>
          <p:cNvPicPr>
            <a:picLocks noGrp="1" noChangeAspect="1"/>
          </p:cNvPicPr>
          <p:nvPr>
            <p:ph type="pic" idx="1"/>
          </p:nvPr>
        </p:nvPicPr>
        <p:blipFill rotWithShape="1">
          <a:blip r:embed="rId3"/>
          <a:srcRect t="23103" r="9091"/>
          <a:stretch/>
        </p:blipFill>
        <p:spPr>
          <a:xfrm>
            <a:off x="20" y="10"/>
            <a:ext cx="12191980" cy="6857990"/>
          </a:xfrm>
          <a:prstGeom prst="rect">
            <a:avLst/>
          </a:prstGeom>
        </p:spPr>
      </p:pic>
      <p:sp>
        <p:nvSpPr>
          <p:cNvPr id="21" name="Freeform 13">
            <a:extLst>
              <a:ext uri="{FF2B5EF4-FFF2-40B4-BE49-F238E27FC236}">
                <a16:creationId xmlns:a16="http://schemas.microsoft.com/office/drawing/2014/main" id="{C884A6B2-90E9-4BDB-8503-71AC02D3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6933" y="-16933"/>
            <a:ext cx="7340600" cy="6883400"/>
          </a:xfrm>
          <a:custGeom>
            <a:avLst/>
            <a:gdLst>
              <a:gd name="connsiteX0" fmla="*/ 5427133 w 7340600"/>
              <a:gd name="connsiteY0" fmla="*/ 8466 h 6883400"/>
              <a:gd name="connsiteX1" fmla="*/ 4783666 w 7340600"/>
              <a:gd name="connsiteY1" fmla="*/ 2573866 h 6883400"/>
              <a:gd name="connsiteX2" fmla="*/ 7340600 w 7340600"/>
              <a:gd name="connsiteY2" fmla="*/ 6874933 h 6883400"/>
              <a:gd name="connsiteX3" fmla="*/ 0 w 7340600"/>
              <a:gd name="connsiteY3" fmla="*/ 6883400 h 6883400"/>
              <a:gd name="connsiteX4" fmla="*/ 8466 w 7340600"/>
              <a:gd name="connsiteY4" fmla="*/ 0 h 6883400"/>
              <a:gd name="connsiteX5" fmla="*/ 5427133 w 7340600"/>
              <a:gd name="connsiteY5" fmla="*/ 8466 h 688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40600" h="6883400">
                <a:moveTo>
                  <a:pt x="5427133" y="8466"/>
                </a:moveTo>
                <a:lnTo>
                  <a:pt x="4783666" y="2573866"/>
                </a:lnTo>
                <a:lnTo>
                  <a:pt x="7340600" y="6874933"/>
                </a:lnTo>
                <a:lnTo>
                  <a:pt x="0" y="6883400"/>
                </a:lnTo>
                <a:lnTo>
                  <a:pt x="8466" y="0"/>
                </a:lnTo>
                <a:lnTo>
                  <a:pt x="5427133" y="8466"/>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685800" y="1634067"/>
            <a:ext cx="4080932" cy="3310468"/>
          </a:xfrm>
        </p:spPr>
        <p:txBody>
          <a:bodyPr vert="horz" lIns="91440" tIns="45720" rIns="91440" bIns="45720" rtlCol="0" anchor="b">
            <a:normAutofit/>
          </a:bodyPr>
          <a:lstStyle/>
          <a:p>
            <a:pPr algn="l"/>
            <a:r>
              <a:rPr lang="en-US" sz="5400">
                <a:solidFill>
                  <a:schemeClr val="bg1"/>
                </a:solidFill>
              </a:rPr>
              <a:t>Gesù compie la legge</a:t>
            </a:r>
          </a:p>
        </p:txBody>
      </p:sp>
      <p:sp>
        <p:nvSpPr>
          <p:cNvPr id="3" name="Segnaposto contenuto 2"/>
          <p:cNvSpPr>
            <a:spLocks noGrp="1"/>
          </p:cNvSpPr>
          <p:nvPr>
            <p:ph type="body" sz="half" idx="2"/>
          </p:nvPr>
        </p:nvSpPr>
        <p:spPr>
          <a:xfrm>
            <a:off x="685800" y="4944534"/>
            <a:ext cx="4080933" cy="939799"/>
          </a:xfrm>
        </p:spPr>
        <p:txBody>
          <a:bodyPr vert="horz" lIns="91440" tIns="45720" rIns="91440" bIns="45720" rtlCol="0" anchor="t">
            <a:normAutofit/>
          </a:bodyPr>
          <a:lstStyle/>
          <a:p>
            <a:pPr algn="l"/>
            <a:r>
              <a:rPr lang="en-US" sz="2100">
                <a:solidFill>
                  <a:schemeClr val="bg1"/>
                </a:solidFill>
              </a:rPr>
              <a:t>Il sangue dell’alleanza, versato per i molti, per la remissione dei peccati</a:t>
            </a:r>
          </a:p>
        </p:txBody>
      </p:sp>
      <p:grpSp>
        <p:nvGrpSpPr>
          <p:cNvPr id="23" name="Group 22">
            <a:extLst>
              <a:ext uri="{FF2B5EF4-FFF2-40B4-BE49-F238E27FC236}">
                <a16:creationId xmlns:a16="http://schemas.microsoft.com/office/drawing/2014/main" id="{E9046BC8-D404-4E7D-9202-A07F3FDD38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64100" y="-4763"/>
            <a:ext cx="5014912" cy="6862763"/>
            <a:chOff x="2928938" y="-4763"/>
            <a:chExt cx="5014912" cy="6862763"/>
          </a:xfrm>
        </p:grpSpPr>
        <p:sp>
          <p:nvSpPr>
            <p:cNvPr id="24" name="Freeform 6">
              <a:extLst>
                <a:ext uri="{FF2B5EF4-FFF2-40B4-BE49-F238E27FC236}">
                  <a16:creationId xmlns:a16="http://schemas.microsoft.com/office/drawing/2014/main" id="{4C202215-4C35-450D-9F60-671C8F8DEB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5" name="Freeform 7">
              <a:extLst>
                <a:ext uri="{FF2B5EF4-FFF2-40B4-BE49-F238E27FC236}">
                  <a16:creationId xmlns:a16="http://schemas.microsoft.com/office/drawing/2014/main" id="{F1A5BA8A-AEB4-4BCB-B86C-3F6A8E229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6" name="Freeform 9">
              <a:extLst>
                <a:ext uri="{FF2B5EF4-FFF2-40B4-BE49-F238E27FC236}">
                  <a16:creationId xmlns:a16="http://schemas.microsoft.com/office/drawing/2014/main" id="{28AC2443-05F0-41CD-8D4A-63DE144F8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7" name="Freeform 10">
              <a:extLst>
                <a:ext uri="{FF2B5EF4-FFF2-40B4-BE49-F238E27FC236}">
                  <a16:creationId xmlns:a16="http://schemas.microsoft.com/office/drawing/2014/main" id="{33E32F17-ED99-4969-B4D6-10A987D736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8" name="Freeform 11">
              <a:extLst>
                <a:ext uri="{FF2B5EF4-FFF2-40B4-BE49-F238E27FC236}">
                  <a16:creationId xmlns:a16="http://schemas.microsoft.com/office/drawing/2014/main" id="{5599A813-8424-4E53-95CA-85BF5470D6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9" name="Freeform 12">
              <a:extLst>
                <a:ext uri="{FF2B5EF4-FFF2-40B4-BE49-F238E27FC236}">
                  <a16:creationId xmlns:a16="http://schemas.microsoft.com/office/drawing/2014/main" id="{52431A4F-4662-480B-8AD3-394EACD7ED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Tree>
    <p:extLst>
      <p:ext uri="{BB962C8B-B14F-4D97-AF65-F5344CB8AC3E}">
        <p14:creationId xmlns:p14="http://schemas.microsoft.com/office/powerpoint/2010/main" val="10891747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8F94D66-27EC-4CB8-8226-D7F41C1618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1" name="Freeform 6">
              <a:extLst>
                <a:ext uri="{FF2B5EF4-FFF2-40B4-BE49-F238E27FC236}">
                  <a16:creationId xmlns:a16="http://schemas.microsoft.com/office/drawing/2014/main" id="{1A53964C-7D93-4C48-A4A6-C4C2C393C5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2" name="Freeform 7">
              <a:extLst>
                <a:ext uri="{FF2B5EF4-FFF2-40B4-BE49-F238E27FC236}">
                  <a16:creationId xmlns:a16="http://schemas.microsoft.com/office/drawing/2014/main" id="{9C944EEC-539E-4389-8785-58E65D04E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3" name="Freeform 9">
              <a:extLst>
                <a:ext uri="{FF2B5EF4-FFF2-40B4-BE49-F238E27FC236}">
                  <a16:creationId xmlns:a16="http://schemas.microsoft.com/office/drawing/2014/main" id="{7836EB7E-895C-4D68-B92E-312B371CB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4" name="Freeform 10">
              <a:extLst>
                <a:ext uri="{FF2B5EF4-FFF2-40B4-BE49-F238E27FC236}">
                  <a16:creationId xmlns:a16="http://schemas.microsoft.com/office/drawing/2014/main" id="{0F29242B-8CE7-4636-B326-4BEE42EB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1">
              <a:extLst>
                <a:ext uri="{FF2B5EF4-FFF2-40B4-BE49-F238E27FC236}">
                  <a16:creationId xmlns:a16="http://schemas.microsoft.com/office/drawing/2014/main" id="{4D0B8E9A-7727-4AD9-974E-8815F0B20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2">
              <a:extLst>
                <a:ext uri="{FF2B5EF4-FFF2-40B4-BE49-F238E27FC236}">
                  <a16:creationId xmlns:a16="http://schemas.microsoft.com/office/drawing/2014/main" id="{1CD6C65C-71BE-4549-926A-1C1135FD06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olo 1">
            <a:extLst>
              <a:ext uri="{FF2B5EF4-FFF2-40B4-BE49-F238E27FC236}">
                <a16:creationId xmlns:a16="http://schemas.microsoft.com/office/drawing/2014/main" id="{34EBB0E0-9FBE-42A9-8D4F-3F8FE30A20FE}"/>
              </a:ext>
            </a:extLst>
          </p:cNvPr>
          <p:cNvSpPr>
            <a:spLocks noGrp="1"/>
          </p:cNvSpPr>
          <p:nvPr>
            <p:ph type="title"/>
          </p:nvPr>
        </p:nvSpPr>
        <p:spPr>
          <a:xfrm>
            <a:off x="4089399" y="4562856"/>
            <a:ext cx="7413623" cy="898149"/>
          </a:xfrm>
        </p:spPr>
        <p:txBody>
          <a:bodyPr vert="horz" lIns="91440" tIns="45720" rIns="91440" bIns="45720" rtlCol="0" anchor="b">
            <a:normAutofit/>
          </a:bodyPr>
          <a:lstStyle/>
          <a:p>
            <a:pPr algn="r">
              <a:lnSpc>
                <a:spcPct val="90000"/>
              </a:lnSpc>
            </a:pPr>
            <a:r>
              <a:rPr lang="en-US" sz="4100"/>
              <a:t>Una partita a scacchi con l’autore</a:t>
            </a:r>
          </a:p>
        </p:txBody>
      </p:sp>
      <p:sp>
        <p:nvSpPr>
          <p:cNvPr id="18" name="Rounded Rectangle 6">
            <a:extLst>
              <a:ext uri="{FF2B5EF4-FFF2-40B4-BE49-F238E27FC236}">
                <a16:creationId xmlns:a16="http://schemas.microsoft.com/office/drawing/2014/main" id="{56E390B6-47E3-4ADD-9C03-196F64347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609600"/>
            <a:ext cx="7833360" cy="3633216"/>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descr="Immagine che contiene oggetto&#10;&#10;Descrizione generata con affidabilità molto elevata">
            <a:extLst>
              <a:ext uri="{FF2B5EF4-FFF2-40B4-BE49-F238E27FC236}">
                <a16:creationId xmlns:a16="http://schemas.microsoft.com/office/drawing/2014/main" id="{C30D8CD0-D514-4C3D-B944-038F4DE40842}"/>
              </a:ext>
            </a:extLst>
          </p:cNvPr>
          <p:cNvPicPr>
            <a:picLocks noGrp="1" noChangeAspect="1"/>
          </p:cNvPicPr>
          <p:nvPr>
            <p:ph idx="1"/>
          </p:nvPr>
        </p:nvPicPr>
        <p:blipFill rotWithShape="1">
          <a:blip r:embed="rId3"/>
          <a:srcRect t="5471" r="2" b="31340"/>
          <a:stretch/>
        </p:blipFill>
        <p:spPr>
          <a:xfrm>
            <a:off x="4045131" y="975360"/>
            <a:ext cx="7175863" cy="2947416"/>
          </a:xfrm>
          <a:prstGeom prst="rect">
            <a:avLst/>
          </a:prstGeom>
        </p:spPr>
      </p:pic>
    </p:spTree>
    <p:extLst>
      <p:ext uri="{BB962C8B-B14F-4D97-AF65-F5344CB8AC3E}">
        <p14:creationId xmlns:p14="http://schemas.microsoft.com/office/powerpoint/2010/main" val="41402677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59138C-74A1-445B-848C-3608AE871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7DFD7409-66D7-4C9C-B528-E79EB64A4D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7455" y="0"/>
            <a:ext cx="5014912" cy="6862763"/>
            <a:chOff x="2928938" y="-4763"/>
            <a:chExt cx="5014912" cy="6862763"/>
          </a:xfrm>
        </p:grpSpPr>
        <p:sp>
          <p:nvSpPr>
            <p:cNvPr id="11" name="Freeform 6">
              <a:extLst>
                <a:ext uri="{FF2B5EF4-FFF2-40B4-BE49-F238E27FC236}">
                  <a16:creationId xmlns:a16="http://schemas.microsoft.com/office/drawing/2014/main" id="{87990EF0-5F6F-4FE3-AA65-8968AF2DF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2" name="Freeform 7">
              <a:extLst>
                <a:ext uri="{FF2B5EF4-FFF2-40B4-BE49-F238E27FC236}">
                  <a16:creationId xmlns:a16="http://schemas.microsoft.com/office/drawing/2014/main" id="{D78F7598-94C7-46E9-8B2A-CB44A0F252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99D2CBB1-072D-4875-B7D7-CADB0ABF3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58F600B4-EE22-4BA5-A764-9D80C335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1E8DAD02-2B30-48A9-ACE0-2E91930918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F8F76B12-142C-41AF-B239-F414ABCFA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useBgFill="1">
        <p:nvSpPr>
          <p:cNvPr id="18" name="Rectangle 17">
            <a:extLst>
              <a:ext uri="{FF2B5EF4-FFF2-40B4-BE49-F238E27FC236}">
                <a16:creationId xmlns:a16="http://schemas.microsoft.com/office/drawing/2014/main" id="{225F4217-4021-45A0-812B-398F9A7A93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929" y="667808"/>
            <a:ext cx="10894142" cy="5580592"/>
          </a:xfrm>
          <a:prstGeom prst="rect">
            <a:avLst/>
          </a:prstGeom>
          <a:ln w="3175" cap="sq">
            <a:solidFill>
              <a:schemeClr val="bg1">
                <a:lumMod val="65000"/>
              </a:schemeClr>
            </a:solidFill>
            <a:miter lim="800000"/>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A7FF5ED-087D-42E5-88F5-3C5D72172100}"/>
              </a:ext>
            </a:extLst>
          </p:cNvPr>
          <p:cNvSpPr>
            <a:spLocks noGrp="1"/>
          </p:cNvSpPr>
          <p:nvPr>
            <p:ph type="title"/>
          </p:nvPr>
        </p:nvSpPr>
        <p:spPr>
          <a:xfrm>
            <a:off x="1189702" y="1261872"/>
            <a:ext cx="3145536" cy="4334256"/>
          </a:xfrm>
        </p:spPr>
        <p:txBody>
          <a:bodyPr>
            <a:normAutofit/>
          </a:bodyPr>
          <a:lstStyle/>
          <a:p>
            <a:pPr algn="r"/>
            <a:r>
              <a:rPr lang="it-IT" sz="3600"/>
              <a:t>Tre mosse per fare scacco matto</a:t>
            </a:r>
          </a:p>
        </p:txBody>
      </p:sp>
      <p:cxnSp>
        <p:nvCxnSpPr>
          <p:cNvPr id="20" name="Straight Connector 19">
            <a:extLst>
              <a:ext uri="{FF2B5EF4-FFF2-40B4-BE49-F238E27FC236}">
                <a16:creationId xmlns:a16="http://schemas.microsoft.com/office/drawing/2014/main" id="{486F4EBC-E415-40E4-A8BA-BA66F0B632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92024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8BFC953E-3A89-44E3-A928-791365549177}"/>
              </a:ext>
            </a:extLst>
          </p:cNvPr>
          <p:cNvSpPr>
            <a:spLocks noGrp="1"/>
          </p:cNvSpPr>
          <p:nvPr>
            <p:ph idx="1"/>
          </p:nvPr>
        </p:nvSpPr>
        <p:spPr>
          <a:xfrm>
            <a:off x="5007932" y="1261873"/>
            <a:ext cx="5951013" cy="4449422"/>
          </a:xfrm>
        </p:spPr>
        <p:txBody>
          <a:bodyPr>
            <a:normAutofit/>
          </a:bodyPr>
          <a:lstStyle/>
          <a:p>
            <a:pPr marL="514350" indent="-514350">
              <a:buFont typeface="+mj-lt"/>
              <a:buAutoNum type="romanUcPeriod"/>
            </a:pPr>
            <a:r>
              <a:rPr lang="it-IT" sz="2000"/>
              <a:t>Strategia narrativa che emerge dal contesto</a:t>
            </a:r>
          </a:p>
          <a:p>
            <a:pPr marL="514350" indent="-514350">
              <a:buFont typeface="+mj-lt"/>
              <a:buAutoNum type="romanUcPeriod"/>
            </a:pPr>
            <a:r>
              <a:rPr lang="it-IT" sz="2000"/>
              <a:t>Modo abituale di pensare e concezioni culturali</a:t>
            </a:r>
          </a:p>
          <a:p>
            <a:pPr marL="514350" indent="-514350">
              <a:buFont typeface="+mj-lt"/>
              <a:buAutoNum type="romanUcPeriod"/>
            </a:pPr>
            <a:r>
              <a:rPr lang="it-IT" sz="2000"/>
              <a:t>Attenzione al linguaggio e ai personaggi</a:t>
            </a:r>
          </a:p>
        </p:txBody>
      </p:sp>
    </p:spTree>
    <p:extLst>
      <p:ext uri="{BB962C8B-B14F-4D97-AF65-F5344CB8AC3E}">
        <p14:creationId xmlns:p14="http://schemas.microsoft.com/office/powerpoint/2010/main" val="2233489735"/>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8492CB-DFBA-4A82-9778-F21493DA36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0"/>
            <a:ext cx="5014912" cy="6862763"/>
            <a:chOff x="2928938" y="-4763"/>
            <a:chExt cx="5014912" cy="6862763"/>
          </a:xfrm>
        </p:grpSpPr>
        <p:sp>
          <p:nvSpPr>
            <p:cNvPr id="11"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2"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773528ED-4D37-4A77-A8CA-86B6221C5E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8A58A902-E944-4399-9A93-A91A6A82B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4EDB1155-2E8E-4FB8-AD42-101FE4383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olo 1">
            <a:extLst>
              <a:ext uri="{FF2B5EF4-FFF2-40B4-BE49-F238E27FC236}">
                <a16:creationId xmlns:a16="http://schemas.microsoft.com/office/drawing/2014/main" id="{31F014BC-0184-465A-BA19-7C95C35EF016}"/>
              </a:ext>
            </a:extLst>
          </p:cNvPr>
          <p:cNvSpPr>
            <a:spLocks noGrp="1"/>
          </p:cNvSpPr>
          <p:nvPr>
            <p:ph type="title"/>
          </p:nvPr>
        </p:nvSpPr>
        <p:spPr>
          <a:xfrm>
            <a:off x="1018191" y="685800"/>
            <a:ext cx="7411825" cy="1752599"/>
          </a:xfrm>
        </p:spPr>
        <p:txBody>
          <a:bodyPr>
            <a:normAutofit/>
          </a:bodyPr>
          <a:lstStyle/>
          <a:p>
            <a:pPr algn="l"/>
            <a:r>
              <a:rPr lang="it-IT" dirty="0"/>
              <a:t>I mossa: contesto narrativo</a:t>
            </a:r>
            <a:endParaRPr lang="it-IT"/>
          </a:p>
        </p:txBody>
      </p:sp>
      <p:sp>
        <p:nvSpPr>
          <p:cNvPr id="3" name="Segnaposto contenuto 2">
            <a:extLst>
              <a:ext uri="{FF2B5EF4-FFF2-40B4-BE49-F238E27FC236}">
                <a16:creationId xmlns:a16="http://schemas.microsoft.com/office/drawing/2014/main" id="{4DC480B4-C1D5-433F-8FBF-A5148200F990}"/>
              </a:ext>
            </a:extLst>
          </p:cNvPr>
          <p:cNvSpPr>
            <a:spLocks noGrp="1"/>
          </p:cNvSpPr>
          <p:nvPr>
            <p:ph idx="1"/>
          </p:nvPr>
        </p:nvSpPr>
        <p:spPr>
          <a:xfrm>
            <a:off x="1018190" y="2666999"/>
            <a:ext cx="7243603" cy="2719193"/>
          </a:xfrm>
        </p:spPr>
        <p:txBody>
          <a:bodyPr anchor="t">
            <a:normAutofit/>
          </a:bodyPr>
          <a:lstStyle/>
          <a:p>
            <a:r>
              <a:rPr lang="it-IT" sz="1800"/>
              <a:t>La creazione come meraviglioso propagarsi di differenze (Gn 1-2)</a:t>
            </a:r>
          </a:p>
          <a:p>
            <a:r>
              <a:rPr lang="it-IT" sz="1800"/>
              <a:t>Il peccato come crisi e distruzione delle differenze (3,16-17; 4,1-6;4,23-24)</a:t>
            </a:r>
          </a:p>
          <a:p>
            <a:r>
              <a:rPr lang="it-IT" sz="1800"/>
              <a:t>La conseguenza del peccato è la corruzione (sht)</a:t>
            </a:r>
          </a:p>
        </p:txBody>
      </p:sp>
    </p:spTree>
    <p:extLst>
      <p:ext uri="{BB962C8B-B14F-4D97-AF65-F5344CB8AC3E}">
        <p14:creationId xmlns:p14="http://schemas.microsoft.com/office/powerpoint/2010/main" val="2249840148"/>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41966" y="0"/>
            <a:ext cx="10018713" cy="1752599"/>
          </a:xfrm>
        </p:spPr>
        <p:txBody>
          <a:bodyPr/>
          <a:lstStyle/>
          <a:p>
            <a:r>
              <a:rPr lang="it-IT" dirty="0"/>
              <a:t>II mossa: cosmologia babilonese</a:t>
            </a:r>
          </a:p>
        </p:txBody>
      </p:sp>
      <p:pic>
        <p:nvPicPr>
          <p:cNvPr id="5" name="Segnaposto contenuto 4"/>
          <p:cNvPicPr>
            <a:picLocks noGrp="1" noChangeAspect="1"/>
          </p:cNvPicPr>
          <p:nvPr>
            <p:ph idx="1"/>
          </p:nvPr>
        </p:nvPicPr>
        <p:blipFill>
          <a:blip r:embed="rId2"/>
          <a:stretch>
            <a:fillRect/>
          </a:stretch>
        </p:blipFill>
        <p:spPr>
          <a:xfrm>
            <a:off x="2948152" y="1229709"/>
            <a:ext cx="6385033" cy="5265683"/>
          </a:xfrm>
        </p:spPr>
      </p:pic>
    </p:spTree>
    <p:extLst>
      <p:ext uri="{BB962C8B-B14F-4D97-AF65-F5344CB8AC3E}">
        <p14:creationId xmlns:p14="http://schemas.microsoft.com/office/powerpoint/2010/main" val="271045468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59138C-74A1-445B-848C-3608AE871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7DFD7409-66D7-4C9C-B528-E79EB64A4D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7455" y="0"/>
            <a:ext cx="5014912" cy="6862763"/>
            <a:chOff x="2928938" y="-4763"/>
            <a:chExt cx="5014912" cy="6862763"/>
          </a:xfrm>
        </p:grpSpPr>
        <p:sp>
          <p:nvSpPr>
            <p:cNvPr id="11" name="Freeform 6">
              <a:extLst>
                <a:ext uri="{FF2B5EF4-FFF2-40B4-BE49-F238E27FC236}">
                  <a16:creationId xmlns:a16="http://schemas.microsoft.com/office/drawing/2014/main" id="{87990EF0-5F6F-4FE3-AA65-8968AF2DF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2" name="Freeform 7">
              <a:extLst>
                <a:ext uri="{FF2B5EF4-FFF2-40B4-BE49-F238E27FC236}">
                  <a16:creationId xmlns:a16="http://schemas.microsoft.com/office/drawing/2014/main" id="{D78F7598-94C7-46E9-8B2A-CB44A0F252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99D2CBB1-072D-4875-B7D7-CADB0ABF3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58F600B4-EE22-4BA5-A764-9D80C335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1E8DAD02-2B30-48A9-ACE0-2E91930918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F8F76B12-142C-41AF-B239-F414ABCFA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useBgFill="1">
        <p:nvSpPr>
          <p:cNvPr id="18" name="Rectangle 17">
            <a:extLst>
              <a:ext uri="{FF2B5EF4-FFF2-40B4-BE49-F238E27FC236}">
                <a16:creationId xmlns:a16="http://schemas.microsoft.com/office/drawing/2014/main" id="{225F4217-4021-45A0-812B-398F9A7A93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929" y="667808"/>
            <a:ext cx="10894142" cy="5580592"/>
          </a:xfrm>
          <a:prstGeom prst="rect">
            <a:avLst/>
          </a:prstGeom>
          <a:ln w="3175" cap="sq">
            <a:solidFill>
              <a:schemeClr val="bg1">
                <a:lumMod val="65000"/>
              </a:schemeClr>
            </a:solidFill>
            <a:miter lim="800000"/>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189702" y="1261872"/>
            <a:ext cx="3145536" cy="4334256"/>
          </a:xfrm>
        </p:spPr>
        <p:txBody>
          <a:bodyPr>
            <a:normAutofit/>
          </a:bodyPr>
          <a:lstStyle/>
          <a:p>
            <a:pPr algn="r"/>
            <a:r>
              <a:rPr lang="it-IT" sz="3600"/>
              <a:t>La giustizia di Dio</a:t>
            </a:r>
          </a:p>
        </p:txBody>
      </p:sp>
      <p:cxnSp>
        <p:nvCxnSpPr>
          <p:cNvPr id="20" name="Straight Connector 19">
            <a:extLst>
              <a:ext uri="{FF2B5EF4-FFF2-40B4-BE49-F238E27FC236}">
                <a16:creationId xmlns:a16="http://schemas.microsoft.com/office/drawing/2014/main" id="{486F4EBC-E415-40E4-A8BA-BA66F0B632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92024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egnaposto contenuto 2"/>
          <p:cNvSpPr>
            <a:spLocks noGrp="1"/>
          </p:cNvSpPr>
          <p:nvPr>
            <p:ph idx="1"/>
          </p:nvPr>
        </p:nvSpPr>
        <p:spPr>
          <a:xfrm>
            <a:off x="5007932" y="1261873"/>
            <a:ext cx="5951013" cy="4449422"/>
          </a:xfrm>
        </p:spPr>
        <p:txBody>
          <a:bodyPr>
            <a:normAutofit/>
          </a:bodyPr>
          <a:lstStyle/>
          <a:p>
            <a:pPr marL="0" indent="0">
              <a:buNone/>
            </a:pPr>
            <a:r>
              <a:rPr lang="it-IT" sz="2000"/>
              <a:t> 11Ma la terra </a:t>
            </a:r>
            <a:r>
              <a:rPr lang="it-IT" sz="2000" b="1"/>
              <a:t>era corrotta</a:t>
            </a:r>
            <a:r>
              <a:rPr lang="it-IT" sz="2000"/>
              <a:t> </a:t>
            </a:r>
            <a:r>
              <a:rPr lang="it-IT" sz="2000" b="1"/>
              <a:t>(sht)</a:t>
            </a:r>
            <a:r>
              <a:rPr lang="it-IT" sz="2000"/>
              <a:t> davanti a Dio e piena di violenza. 12Dio guardò la terra ed ecco, essa era corrotta, perché ogni uomo </a:t>
            </a:r>
            <a:r>
              <a:rPr lang="it-IT" sz="2000" b="1"/>
              <a:t>aveva pervertito (sht)</a:t>
            </a:r>
            <a:r>
              <a:rPr lang="it-IT" sz="2000"/>
              <a:t> la sua condotta sulla terra. 13Allora Dio disse a Noè: «È venuta per me la fine di ogni uomo, perché la terra, per causa loro, è piena di violenza; ecco, </a:t>
            </a:r>
            <a:r>
              <a:rPr lang="it-IT" sz="2000" b="1"/>
              <a:t>io li farò corrompere (sht)</a:t>
            </a:r>
            <a:r>
              <a:rPr lang="it-IT" sz="2000"/>
              <a:t> insieme con la terra.</a:t>
            </a:r>
          </a:p>
        </p:txBody>
      </p:sp>
    </p:spTree>
    <p:extLst>
      <p:ext uri="{BB962C8B-B14F-4D97-AF65-F5344CB8AC3E}">
        <p14:creationId xmlns:p14="http://schemas.microsoft.com/office/powerpoint/2010/main" val="4005921244"/>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1" name="Group 9">
            <a:extLst>
              <a:ext uri="{FF2B5EF4-FFF2-40B4-BE49-F238E27FC236}">
                <a16:creationId xmlns:a16="http://schemas.microsoft.com/office/drawing/2014/main" id="{08F94D66-27EC-4CB8-8226-D7F41C1618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1" name="Freeform 6">
              <a:extLst>
                <a:ext uri="{FF2B5EF4-FFF2-40B4-BE49-F238E27FC236}">
                  <a16:creationId xmlns:a16="http://schemas.microsoft.com/office/drawing/2014/main" id="{1A53964C-7D93-4C48-A4A6-C4C2C393C5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2" name="Freeform 7">
              <a:extLst>
                <a:ext uri="{FF2B5EF4-FFF2-40B4-BE49-F238E27FC236}">
                  <a16:creationId xmlns:a16="http://schemas.microsoft.com/office/drawing/2014/main" id="{9C944EEC-539E-4389-8785-58E65D04E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3" name="Freeform 9">
              <a:extLst>
                <a:ext uri="{FF2B5EF4-FFF2-40B4-BE49-F238E27FC236}">
                  <a16:creationId xmlns:a16="http://schemas.microsoft.com/office/drawing/2014/main" id="{7836EB7E-895C-4D68-B92E-312B371CB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4" name="Freeform 10">
              <a:extLst>
                <a:ext uri="{FF2B5EF4-FFF2-40B4-BE49-F238E27FC236}">
                  <a16:creationId xmlns:a16="http://schemas.microsoft.com/office/drawing/2014/main" id="{0F29242B-8CE7-4636-B326-4BEE42EB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1">
              <a:extLst>
                <a:ext uri="{FF2B5EF4-FFF2-40B4-BE49-F238E27FC236}">
                  <a16:creationId xmlns:a16="http://schemas.microsoft.com/office/drawing/2014/main" id="{4D0B8E9A-7727-4AD9-974E-8815F0B20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2">
              <a:extLst>
                <a:ext uri="{FF2B5EF4-FFF2-40B4-BE49-F238E27FC236}">
                  <a16:creationId xmlns:a16="http://schemas.microsoft.com/office/drawing/2014/main" id="{1CD6C65C-71BE-4549-926A-1C1135FD06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29" name="Rectangle 17">
            <a:extLst>
              <a:ext uri="{FF2B5EF4-FFF2-40B4-BE49-F238E27FC236}">
                <a16:creationId xmlns:a16="http://schemas.microsoft.com/office/drawing/2014/main" id="{5EF08599-3FED-4288-A20D-E7BCAC3B8E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p:cNvPicPr>
            <a:picLocks noGrp="1" noChangeAspect="1"/>
          </p:cNvPicPr>
          <p:nvPr>
            <p:ph idx="1"/>
          </p:nvPr>
        </p:nvPicPr>
        <p:blipFill rotWithShape="1">
          <a:blip r:embed="rId3"/>
          <a:srcRect t="9091" r="9091"/>
          <a:stretch/>
        </p:blipFill>
        <p:spPr>
          <a:xfrm>
            <a:off x="20" y="10"/>
            <a:ext cx="12191980" cy="6857990"/>
          </a:xfrm>
          <a:prstGeom prst="rect">
            <a:avLst/>
          </a:prstGeom>
        </p:spPr>
      </p:pic>
      <p:sp>
        <p:nvSpPr>
          <p:cNvPr id="20" name="Freeform 13">
            <a:extLst>
              <a:ext uri="{FF2B5EF4-FFF2-40B4-BE49-F238E27FC236}">
                <a16:creationId xmlns:a16="http://schemas.microsoft.com/office/drawing/2014/main" id="{C884A6B2-90E9-4BDB-8503-71AC02D3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6933" y="-16933"/>
            <a:ext cx="7340600" cy="6883400"/>
          </a:xfrm>
          <a:custGeom>
            <a:avLst/>
            <a:gdLst>
              <a:gd name="connsiteX0" fmla="*/ 5427133 w 7340600"/>
              <a:gd name="connsiteY0" fmla="*/ 8466 h 6883400"/>
              <a:gd name="connsiteX1" fmla="*/ 4783666 w 7340600"/>
              <a:gd name="connsiteY1" fmla="*/ 2573866 h 6883400"/>
              <a:gd name="connsiteX2" fmla="*/ 7340600 w 7340600"/>
              <a:gd name="connsiteY2" fmla="*/ 6874933 h 6883400"/>
              <a:gd name="connsiteX3" fmla="*/ 0 w 7340600"/>
              <a:gd name="connsiteY3" fmla="*/ 6883400 h 6883400"/>
              <a:gd name="connsiteX4" fmla="*/ 8466 w 7340600"/>
              <a:gd name="connsiteY4" fmla="*/ 0 h 6883400"/>
              <a:gd name="connsiteX5" fmla="*/ 5427133 w 7340600"/>
              <a:gd name="connsiteY5" fmla="*/ 8466 h 688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40600" h="6883400">
                <a:moveTo>
                  <a:pt x="5427133" y="8466"/>
                </a:moveTo>
                <a:lnTo>
                  <a:pt x="4783666" y="2573866"/>
                </a:lnTo>
                <a:lnTo>
                  <a:pt x="7340600" y="6874933"/>
                </a:lnTo>
                <a:lnTo>
                  <a:pt x="0" y="6883400"/>
                </a:lnTo>
                <a:lnTo>
                  <a:pt x="8466" y="0"/>
                </a:lnTo>
                <a:lnTo>
                  <a:pt x="5427133" y="8466"/>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685800" y="1634067"/>
            <a:ext cx="4080932" cy="3310468"/>
          </a:xfrm>
        </p:spPr>
        <p:txBody>
          <a:bodyPr vert="horz" lIns="91440" tIns="45720" rIns="91440" bIns="45720" rtlCol="0" anchor="b">
            <a:normAutofit/>
          </a:bodyPr>
          <a:lstStyle/>
          <a:p>
            <a:pPr algn="l"/>
            <a:r>
              <a:rPr lang="en-US" sz="5400">
                <a:solidFill>
                  <a:schemeClr val="bg1"/>
                </a:solidFill>
              </a:rPr>
              <a:t>Ecco, io sto per mandare il diluvio…</a:t>
            </a:r>
          </a:p>
        </p:txBody>
      </p:sp>
      <p:grpSp>
        <p:nvGrpSpPr>
          <p:cNvPr id="22" name="Group 21">
            <a:extLst>
              <a:ext uri="{FF2B5EF4-FFF2-40B4-BE49-F238E27FC236}">
                <a16:creationId xmlns:a16="http://schemas.microsoft.com/office/drawing/2014/main" id="{E9046BC8-D404-4E7D-9202-A07F3FDD38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64100" y="-4763"/>
            <a:ext cx="5014912" cy="6862763"/>
            <a:chOff x="2928938" y="-4763"/>
            <a:chExt cx="5014912" cy="6862763"/>
          </a:xfrm>
        </p:grpSpPr>
        <p:sp>
          <p:nvSpPr>
            <p:cNvPr id="23" name="Freeform 6">
              <a:extLst>
                <a:ext uri="{FF2B5EF4-FFF2-40B4-BE49-F238E27FC236}">
                  <a16:creationId xmlns:a16="http://schemas.microsoft.com/office/drawing/2014/main" id="{4C202215-4C35-450D-9F60-671C8F8DEB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4" name="Freeform 7">
              <a:extLst>
                <a:ext uri="{FF2B5EF4-FFF2-40B4-BE49-F238E27FC236}">
                  <a16:creationId xmlns:a16="http://schemas.microsoft.com/office/drawing/2014/main" id="{F1A5BA8A-AEB4-4BCB-B86C-3F6A8E229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5" name="Freeform 9">
              <a:extLst>
                <a:ext uri="{FF2B5EF4-FFF2-40B4-BE49-F238E27FC236}">
                  <a16:creationId xmlns:a16="http://schemas.microsoft.com/office/drawing/2014/main" id="{28AC2443-05F0-41CD-8D4A-63DE144F8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6" name="Freeform 10">
              <a:extLst>
                <a:ext uri="{FF2B5EF4-FFF2-40B4-BE49-F238E27FC236}">
                  <a16:creationId xmlns:a16="http://schemas.microsoft.com/office/drawing/2014/main" id="{33E32F17-ED99-4969-B4D6-10A987D736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7" name="Freeform 11">
              <a:extLst>
                <a:ext uri="{FF2B5EF4-FFF2-40B4-BE49-F238E27FC236}">
                  <a16:creationId xmlns:a16="http://schemas.microsoft.com/office/drawing/2014/main" id="{5599A813-8424-4E53-95CA-85BF5470D6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8" name="Freeform 12">
              <a:extLst>
                <a:ext uri="{FF2B5EF4-FFF2-40B4-BE49-F238E27FC236}">
                  <a16:creationId xmlns:a16="http://schemas.microsoft.com/office/drawing/2014/main" id="{52431A4F-4662-480B-8AD3-394EACD7ED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Tree>
    <p:extLst>
      <p:ext uri="{BB962C8B-B14F-4D97-AF65-F5344CB8AC3E}">
        <p14:creationId xmlns:p14="http://schemas.microsoft.com/office/powerpoint/2010/main" val="38674211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136A7F-8703-4FA7-80B1-874F5E758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716B2278-BFC9-43BE-9620-278464A4A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tx2">
              <a:lumMod val="50000"/>
            </a:schemeClr>
          </a:solidFill>
          <a:ln>
            <a:noFill/>
          </a:ln>
        </p:spPr>
        <p:txBody>
          <a:bodyPr/>
          <a:lstStyle/>
          <a:p>
            <a:endParaRPr lang="en-US" dirty="0"/>
          </a:p>
        </p:txBody>
      </p:sp>
      <p:sp>
        <p:nvSpPr>
          <p:cNvPr id="12" name="Freeform 7">
            <a:extLst>
              <a:ext uri="{FF2B5EF4-FFF2-40B4-BE49-F238E27FC236}">
                <a16:creationId xmlns:a16="http://schemas.microsoft.com/office/drawing/2014/main" id="{E4CD00E4-F77A-49A5-A54B-A542D0DE5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accent2"/>
          </a:solidFill>
          <a:ln>
            <a:noFill/>
          </a:ln>
        </p:spPr>
      </p:sp>
      <p:sp>
        <p:nvSpPr>
          <p:cNvPr id="14" name="Freeform 10">
            <a:extLst>
              <a:ext uri="{FF2B5EF4-FFF2-40B4-BE49-F238E27FC236}">
                <a16:creationId xmlns:a16="http://schemas.microsoft.com/office/drawing/2014/main" id="{17158038-9069-44CB-8794-762B5429B9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tx2">
              <a:lumMod val="25000"/>
              <a:alpha val="80000"/>
            </a:schemeClr>
          </a:solidFill>
          <a:ln>
            <a:noFill/>
          </a:ln>
        </p:spPr>
      </p:sp>
      <p:sp>
        <p:nvSpPr>
          <p:cNvPr id="16" name="Freeform: Shape 15">
            <a:extLst>
              <a:ext uri="{FF2B5EF4-FFF2-40B4-BE49-F238E27FC236}">
                <a16:creationId xmlns:a16="http://schemas.microsoft.com/office/drawing/2014/main" id="{045056AB-07D8-43D9-9343-AB85199AEA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5238750"/>
            <a:ext cx="1695450" cy="1619250"/>
          </a:xfrm>
          <a:custGeom>
            <a:avLst/>
            <a:gdLst>
              <a:gd name="connsiteX0" fmla="*/ 0 w 1695450"/>
              <a:gd name="connsiteY0" fmla="*/ 0 h 1619250"/>
              <a:gd name="connsiteX1" fmla="*/ 10414 w 1695450"/>
              <a:gd name="connsiteY1" fmla="*/ 1623 h 1619250"/>
              <a:gd name="connsiteX2" fmla="*/ 9236 w 1695450"/>
              <a:gd name="connsiteY2" fmla="*/ 0 h 1619250"/>
              <a:gd name="connsiteX3" fmla="*/ 10475 w 1695450"/>
              <a:gd name="connsiteY3" fmla="*/ 1633 h 1619250"/>
              <a:gd name="connsiteX4" fmla="*/ 244475 w 1695450"/>
              <a:gd name="connsiteY4" fmla="*/ 38100 h 1619250"/>
              <a:gd name="connsiteX5" fmla="*/ 249238 w 1695450"/>
              <a:gd name="connsiteY5" fmla="*/ 38100 h 1619250"/>
              <a:gd name="connsiteX6" fmla="*/ 249238 w 1695450"/>
              <a:gd name="connsiteY6" fmla="*/ 42863 h 1619250"/>
              <a:gd name="connsiteX7" fmla="*/ 244475 w 1695450"/>
              <a:gd name="connsiteY7" fmla="*/ 42863 h 1619250"/>
              <a:gd name="connsiteX8" fmla="*/ 292100 w 1695450"/>
              <a:gd name="connsiteY8" fmla="*/ 95250 h 1619250"/>
              <a:gd name="connsiteX9" fmla="*/ 1695450 w 1695450"/>
              <a:gd name="connsiteY9" fmla="*/ 1619250 h 1619250"/>
              <a:gd name="connsiteX10" fmla="*/ 1237961 w 1695450"/>
              <a:gd name="connsiteY10" fmla="*/ 1619250 h 1619250"/>
              <a:gd name="connsiteX11" fmla="*/ 1228725 w 1695450"/>
              <a:gd name="connsiteY11" fmla="*/ 1619250 h 1619250"/>
              <a:gd name="connsiteX12" fmla="*/ 1183986 w 1695450"/>
              <a:gd name="connsiteY12" fmla="*/ 1619250 h 1619250"/>
              <a:gd name="connsiteX13" fmla="*/ 210255 w 1695450"/>
              <a:gd name="connsiteY13" fmla="*/ 277080 h 1619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95450" h="1619250">
                <a:moveTo>
                  <a:pt x="0" y="0"/>
                </a:moveTo>
                <a:lnTo>
                  <a:pt x="10414" y="1623"/>
                </a:lnTo>
                <a:lnTo>
                  <a:pt x="9236" y="0"/>
                </a:lnTo>
                <a:lnTo>
                  <a:pt x="10475" y="1633"/>
                </a:lnTo>
                <a:lnTo>
                  <a:pt x="244475" y="38100"/>
                </a:lnTo>
                <a:lnTo>
                  <a:pt x="249238" y="38100"/>
                </a:lnTo>
                <a:lnTo>
                  <a:pt x="249238" y="42863"/>
                </a:lnTo>
                <a:lnTo>
                  <a:pt x="244475" y="42863"/>
                </a:lnTo>
                <a:lnTo>
                  <a:pt x="292100" y="95250"/>
                </a:lnTo>
                <a:lnTo>
                  <a:pt x="1695450" y="1619250"/>
                </a:lnTo>
                <a:lnTo>
                  <a:pt x="1237961" y="1619250"/>
                </a:lnTo>
                <a:lnTo>
                  <a:pt x="1228725" y="1619250"/>
                </a:lnTo>
                <a:lnTo>
                  <a:pt x="1183986" y="1619250"/>
                </a:lnTo>
                <a:lnTo>
                  <a:pt x="210255" y="277080"/>
                </a:lnTo>
                <a:close/>
              </a:path>
            </a:pathLst>
          </a:custGeom>
          <a:solidFill>
            <a:schemeClr val="accent2">
              <a:lumMod val="75000"/>
              <a:alpha val="90000"/>
            </a:schemeClr>
          </a:solidFill>
          <a:ln>
            <a:noFill/>
          </a:ln>
        </p:spPr>
      </p:sp>
      <p:sp>
        <p:nvSpPr>
          <p:cNvPr id="2" name="Titolo 1"/>
          <p:cNvSpPr>
            <a:spLocks noGrp="1"/>
          </p:cNvSpPr>
          <p:nvPr>
            <p:ph type="title"/>
          </p:nvPr>
        </p:nvSpPr>
        <p:spPr>
          <a:xfrm>
            <a:off x="8341910" y="1023257"/>
            <a:ext cx="3235083" cy="4767943"/>
          </a:xfrm>
          <a:effectLst/>
        </p:spPr>
        <p:txBody>
          <a:bodyPr anchor="ctr">
            <a:normAutofit/>
          </a:bodyPr>
          <a:lstStyle/>
          <a:p>
            <a:pPr algn="l"/>
            <a:r>
              <a:rPr lang="it-IT" dirty="0"/>
              <a:t>Sintesi</a:t>
            </a:r>
            <a:endParaRPr lang="it-IT"/>
          </a:p>
        </p:txBody>
      </p:sp>
      <p:sp>
        <p:nvSpPr>
          <p:cNvPr id="18" name="Freeform: Shape 17">
            <a:extLst>
              <a:ext uri="{FF2B5EF4-FFF2-40B4-BE49-F238E27FC236}">
                <a16:creationId xmlns:a16="http://schemas.microsoft.com/office/drawing/2014/main" id="{E83D8662-D21C-4B0A-A8A5-EA1E5DEBC5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43384" cy="6858001"/>
          </a:xfrm>
          <a:custGeom>
            <a:avLst/>
            <a:gdLst>
              <a:gd name="connsiteX0" fmla="*/ 0 w 8143384"/>
              <a:gd name="connsiteY0" fmla="*/ 0 h 6858001"/>
              <a:gd name="connsiteX1" fmla="*/ 3861881 w 8143384"/>
              <a:gd name="connsiteY1" fmla="*/ 0 h 6858001"/>
              <a:gd name="connsiteX2" fmla="*/ 3861881 w 8143384"/>
              <a:gd name="connsiteY2" fmla="*/ 1 h 6858001"/>
              <a:gd name="connsiteX3" fmla="*/ 6963565 w 8143384"/>
              <a:gd name="connsiteY3" fmla="*/ 1 h 6858001"/>
              <a:gd name="connsiteX4" fmla="*/ 6963565 w 8143384"/>
              <a:gd name="connsiteY4" fmla="*/ 0 h 6858001"/>
              <a:gd name="connsiteX5" fmla="*/ 7841583 w 8143384"/>
              <a:gd name="connsiteY5" fmla="*/ 0 h 6858001"/>
              <a:gd name="connsiteX6" fmla="*/ 6994625 w 8143384"/>
              <a:gd name="connsiteY6" fmla="*/ 5258645 h 6858001"/>
              <a:gd name="connsiteX7" fmla="*/ 6994625 w 8143384"/>
              <a:gd name="connsiteY7" fmla="*/ 5263939 h 6858001"/>
              <a:gd name="connsiteX8" fmla="*/ 8143384 w 8143384"/>
              <a:gd name="connsiteY8" fmla="*/ 6858001 h 6858001"/>
              <a:gd name="connsiteX9" fmla="*/ 6994625 w 8143384"/>
              <a:gd name="connsiteY9" fmla="*/ 6858001 h 6858001"/>
              <a:gd name="connsiteX10" fmla="*/ 6643195 w 8143384"/>
              <a:gd name="connsiteY10" fmla="*/ 6858001 h 6858001"/>
              <a:gd name="connsiteX11" fmla="*/ 3861881 w 8143384"/>
              <a:gd name="connsiteY11" fmla="*/ 6858001 h 6858001"/>
              <a:gd name="connsiteX12" fmla="*/ 3739675 w 8143384"/>
              <a:gd name="connsiteY12" fmla="*/ 6858001 h 6858001"/>
              <a:gd name="connsiteX13" fmla="*/ 0 w 8143384"/>
              <a:gd name="connsiteY13"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143384" h="6858001">
                <a:moveTo>
                  <a:pt x="0" y="0"/>
                </a:moveTo>
                <a:lnTo>
                  <a:pt x="3861881" y="0"/>
                </a:lnTo>
                <a:lnTo>
                  <a:pt x="3861881" y="1"/>
                </a:lnTo>
                <a:lnTo>
                  <a:pt x="6963565" y="1"/>
                </a:lnTo>
                <a:lnTo>
                  <a:pt x="6963565" y="0"/>
                </a:lnTo>
                <a:lnTo>
                  <a:pt x="7841583" y="0"/>
                </a:lnTo>
                <a:lnTo>
                  <a:pt x="6994625" y="5258645"/>
                </a:lnTo>
                <a:lnTo>
                  <a:pt x="6994625" y="5263939"/>
                </a:lnTo>
                <a:lnTo>
                  <a:pt x="8143384" y="6858001"/>
                </a:lnTo>
                <a:lnTo>
                  <a:pt x="6994625" y="6858001"/>
                </a:lnTo>
                <a:lnTo>
                  <a:pt x="6643195" y="6858001"/>
                </a:lnTo>
                <a:lnTo>
                  <a:pt x="3861881" y="6858001"/>
                </a:lnTo>
                <a:lnTo>
                  <a:pt x="3739675" y="6858001"/>
                </a:lnTo>
                <a:lnTo>
                  <a:pt x="0" y="6858001"/>
                </a:lnTo>
                <a:close/>
              </a:path>
            </a:pathLst>
          </a:custGeom>
          <a:solidFill>
            <a:schemeClr val="bg1">
              <a:lumMod val="75000"/>
              <a:lumOff val="2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Segnaposto contenuto 2"/>
          <p:cNvSpPr>
            <a:spLocks noGrp="1"/>
          </p:cNvSpPr>
          <p:nvPr>
            <p:ph idx="1"/>
          </p:nvPr>
        </p:nvSpPr>
        <p:spPr>
          <a:xfrm>
            <a:off x="693035" y="1023257"/>
            <a:ext cx="5968515" cy="4767944"/>
          </a:xfrm>
        </p:spPr>
        <p:txBody>
          <a:bodyPr anchor="ctr">
            <a:normAutofit/>
          </a:bodyPr>
          <a:lstStyle/>
          <a:p>
            <a:pPr marL="0" indent="0">
              <a:buNone/>
            </a:pPr>
            <a:r>
              <a:rPr lang="it-IT" sz="2000"/>
              <a:t>Se Dio crea separando, il diluvio distrugge ricongiungendo ed eliminando le differenze della creazione, tra le acque superiori e le acque inferiori. Esso manifesta la forza anticreazionale del peccato dell’uomo</a:t>
            </a:r>
          </a:p>
        </p:txBody>
      </p:sp>
      <p:sp>
        <p:nvSpPr>
          <p:cNvPr id="20" name="Footer Placeholder 15">
            <a:extLst>
              <a:ext uri="{FF2B5EF4-FFF2-40B4-BE49-F238E27FC236}">
                <a16:creationId xmlns:a16="http://schemas.microsoft.com/office/drawing/2014/main" id="{2DCD8F78-1792-4C6D-981A-E217B2E88360}"/>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465" y="5883275"/>
            <a:ext cx="5759471" cy="365125"/>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22" name="Date Placeholder 14">
            <a:extLst>
              <a:ext uri="{FF2B5EF4-FFF2-40B4-BE49-F238E27FC236}">
                <a16:creationId xmlns:a16="http://schemas.microsoft.com/office/drawing/2014/main" id="{55406073-A765-4D67-ACDC-14CB85786391}"/>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32656" y="5883275"/>
            <a:ext cx="1143000" cy="365125"/>
          </a:xfrm>
          <a:prstGeom prst="rect">
            <a:avLst/>
          </a:prstGeom>
        </p:spPr>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2"/>
              </a:solidFill>
            </a:endParaRPr>
          </a:p>
        </p:txBody>
      </p:sp>
      <p:sp>
        <p:nvSpPr>
          <p:cNvPr id="24" name="Slide Number Placeholder 16">
            <a:extLst>
              <a:ext uri="{FF2B5EF4-FFF2-40B4-BE49-F238E27FC236}">
                <a16:creationId xmlns:a16="http://schemas.microsoft.com/office/drawing/2014/main" id="{F7952C3D-CF7B-4948-838F-4A9E40B4AAED}"/>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51856" y="5883275"/>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solidFill>
                <a:schemeClr val="tx2"/>
              </a:solidFill>
            </a:endParaRPr>
          </a:p>
        </p:txBody>
      </p:sp>
    </p:spTree>
    <p:extLst>
      <p:ext uri="{BB962C8B-B14F-4D97-AF65-F5344CB8AC3E}">
        <p14:creationId xmlns:p14="http://schemas.microsoft.com/office/powerpoint/2010/main" val="2633470804"/>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III passo: analizzare i personaggi. L’obbedienza di Noè </a:t>
            </a:r>
          </a:p>
        </p:txBody>
      </p:sp>
      <p:pic>
        <p:nvPicPr>
          <p:cNvPr id="5" name="Segnaposto contenuto 4"/>
          <p:cNvPicPr>
            <a:picLocks noGrp="1" noChangeAspect="1"/>
          </p:cNvPicPr>
          <p:nvPr>
            <p:ph idx="1"/>
          </p:nvPr>
        </p:nvPicPr>
        <p:blipFill>
          <a:blip r:embed="rId2"/>
          <a:stretch>
            <a:fillRect/>
          </a:stretch>
        </p:blipFill>
        <p:spPr>
          <a:xfrm>
            <a:off x="3563007" y="2438399"/>
            <a:ext cx="4966138" cy="3457903"/>
          </a:xfrm>
        </p:spPr>
      </p:pic>
    </p:spTree>
    <p:extLst>
      <p:ext uri="{BB962C8B-B14F-4D97-AF65-F5344CB8AC3E}">
        <p14:creationId xmlns:p14="http://schemas.microsoft.com/office/powerpoint/2010/main" val="160539824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sse">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TM03457496[[fn=Parallasse]]</Template>
  <TotalTime>68</TotalTime>
  <Words>462</Words>
  <Application>Microsoft Macintosh PowerPoint</Application>
  <PresentationFormat>Widescreen</PresentationFormat>
  <Paragraphs>28</Paragraphs>
  <Slides>14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Corbel</vt:lpstr>
      <vt:lpstr>Times New Roman</vt:lpstr>
      <vt:lpstr>Parallasse</vt:lpstr>
      <vt:lpstr>Dio violento?</vt:lpstr>
      <vt:lpstr>Una partita a scacchi con l’autore</vt:lpstr>
      <vt:lpstr>Tre mosse per fare scacco matto</vt:lpstr>
      <vt:lpstr>I mossa: contesto narrativo</vt:lpstr>
      <vt:lpstr>II mossa: cosmologia babilonese</vt:lpstr>
      <vt:lpstr>La giustizia di Dio</vt:lpstr>
      <vt:lpstr>Ecco, io sto per mandare il diluvio…</vt:lpstr>
      <vt:lpstr>Sintesi</vt:lpstr>
      <vt:lpstr>III passo: analizzare i personaggi. L’obbedienza di Noè </vt:lpstr>
      <vt:lpstr>Giustizia e misericordia</vt:lpstr>
      <vt:lpstr>Modello biblico del servo: Rm 5,19</vt:lpstr>
      <vt:lpstr>Diluvio modello del battesimo (1Pt 3,17-22)</vt:lpstr>
      <vt:lpstr>Legge del taglione</vt:lpstr>
      <vt:lpstr>Gesù compie la legge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Dio violento?</dc:title>
  <dc:creator>HP</dc:creator>
  <cp:lastModifiedBy>Davide Arcangeli</cp:lastModifiedBy>
  <cp:revision>9</cp:revision>
  <dcterms:created xsi:type="dcterms:W3CDTF">2017-03-14T15:13:39Z</dcterms:created>
  <dcterms:modified xsi:type="dcterms:W3CDTF">2021-10-21T09:36:13Z</dcterms:modified>
</cp:coreProperties>
</file>