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3" r:id="rId6"/>
    <p:sldId id="268" r:id="rId7"/>
    <p:sldId id="265" r:id="rId8"/>
    <p:sldId id="269" r:id="rId9"/>
    <p:sldId id="266" r:id="rId10"/>
    <p:sldId id="270" r:id="rId11"/>
    <p:sldId id="264" r:id="rId12"/>
    <p:sldId id="262" r:id="rId13"/>
    <p:sldId id="295" r:id="rId14"/>
    <p:sldId id="297" r:id="rId15"/>
    <p:sldId id="259" r:id="rId16"/>
    <p:sldId id="26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02369-D68C-49CC-DE52-77506028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BE7358-68C2-A1BF-2622-CBE9A44D5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82F4B7-8BE7-B0CF-E33E-460F65D6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B7F02A-2DE9-7658-5747-30C05CF6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6B3B9E-689C-C4F7-40AC-B047BC988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07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C30E3-691F-24D0-444C-BECEF739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6376FB8-69DC-8378-D76B-91AAECD37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9EFB2B-29E9-F76B-FECE-19602713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96E0F3-CDAF-BCFF-0A4A-8AFD916E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B7FED5-E948-0D17-CE4C-2054FE54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14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1704148-70A3-5913-5924-40FA75246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5A05B9-4F85-CB13-85A7-23CF543E0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032EB0-4AC3-6040-EC5D-9D7FC279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09D6B8-6B68-AD1B-ACE9-1CA2CC73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CB3A58-1128-AC28-5A63-587C1A521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93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36E2A9-E0A1-52B6-D140-61686444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7B0E99-4D35-FA1D-92EE-D4E664F12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D0D972-0640-1EC5-C5E4-C2B559A6C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A63F88-09A1-9182-2072-8ABF35E9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14F87A-0CFD-98EC-4FD1-1D5C12E3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93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10327A-937F-651B-EE5E-AB3BC7119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DE06C6-A68A-50AA-35E9-71FBA45A6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1F3EB2-74F5-3032-4FE8-02463C356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022A00-0089-05A7-9DF7-E7F740BB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FE3706-6387-8CBA-7E8C-90690FB8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715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D17849-AD89-2099-0433-A28EEFA4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B8E7ED-E08A-9ADD-AD9B-BC89E490D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A834F0-6B10-0CAB-238B-E3D8DAE6A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4F732E-9198-1A24-39B8-4DA6BD6E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140757-2354-E24F-A61F-9656C8FE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EBBAF7-2F30-E205-0B74-721F8E60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9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F5AF4D-C1C8-2F97-89EE-08B655BB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BDC015-6BCA-E531-EBED-2ADFA1BE9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BC58C4-DF55-7EC2-8BD1-9DA849DC6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D35C143-F355-C970-FF3A-472232550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18B58B-6A08-8634-D645-3B3EF3FA5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3545D3-C545-1FAB-23E2-D9EA5377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B7D8D66-4532-EC8B-A924-BFE67FE0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C1912BC-2988-A20B-2DCB-ACB56808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0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9BB9A-F897-59E4-D257-E37A21CE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35F827-92D1-63AB-3FE2-E0C6014D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A7FA88-905F-DA82-DF05-338DD850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0449E7-6A23-3332-EA72-8E7D5FF8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42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156C4A-C234-50A5-8A80-00CEB866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F21C47-5257-571C-FEB7-60C7DC51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94CBAA-E125-CE86-772F-E65ED54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47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ED071-E62B-6F0F-5EF2-63C61413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3D573-5E84-5FA2-23C0-9794AB904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3F46D4-B3DD-F04E-C04C-055F6F48E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B56D88-850D-A4B3-4260-0EEF249E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BE584E-A029-971D-A96C-86F25AC7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04D499-12DF-586B-D070-422A17AF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02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1F91E-25ED-6E58-B87C-6F975708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481200C-E82E-7A2B-F57C-9FED14568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18F51A-9350-8852-0264-010DE5738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D80D2C-B05C-61FE-21E0-847FAC72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08E6FA-0545-5D21-1DE7-31CABEFD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E72305-32FF-F750-AABC-285575C3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63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A90F11-4F65-966D-822B-F7BDEE8E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5D1A4E-E44E-804A-E20A-56339AAF1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7174B5-2484-1DED-4881-A13699BE8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B2791-2101-4B7B-ABF9-8E369F62594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F7739-D27B-3575-5E27-31D9A687D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87590D-C55B-A80A-3B57-D36F6773B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FAA9D-A370-48C3-A543-9F7C670923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8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EEA5F00-4B6C-4BDA-7675-A280E20F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18255"/>
            <a:ext cx="11479237" cy="1325563"/>
          </a:xfrm>
        </p:spPr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Maschile e femminile nella tradizione cristiana. Tommaso d’Aquino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A979475-BAE1-01C0-D027-A0F39FAFD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1634" y="1614294"/>
            <a:ext cx="3878613" cy="212400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A1146FD-90AA-3133-30B2-2B881297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8989" y="1987403"/>
            <a:ext cx="5656385" cy="4870597"/>
          </a:xfrm>
        </p:spPr>
        <p:txBody>
          <a:bodyPr>
            <a:normAutofit fontScale="70000" lnSpcReduction="20000"/>
          </a:bodyPr>
          <a:lstStyle/>
          <a:p>
            <a:endParaRPr lang="it-IT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3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(Cfr. 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ancora</a:t>
            </a:r>
            <a:r>
              <a:rPr lang="it-IT" sz="23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Giulia Sissa, </a:t>
            </a:r>
            <a:r>
              <a:rPr lang="it-IT" sz="230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L’errore di Aristotele</a:t>
            </a:r>
            <a:r>
              <a:rPr lang="it-IT" sz="23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Carocci, Roma 2023</a:t>
            </a:r>
            <a:r>
              <a:rPr lang="it-IT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pp. 171-205</a:t>
            </a:r>
            <a:r>
              <a:rPr lang="it-IT" sz="23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30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168BF4-A619-5593-D3F8-97F2A619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871" y="1729031"/>
            <a:ext cx="2903676" cy="428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8EE4AA4-30F4-C259-F17C-2DACA2F3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34" y="3871031"/>
            <a:ext cx="3744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4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5DACF9-48C3-4A10-2BA1-DA88B8CE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68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donna nell’economia della creazione secondo Tommaso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50FA79-1B33-A593-A581-618EA2739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083" y="1519311"/>
            <a:ext cx="9523828" cy="516284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Nella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</a:t>
            </a:r>
            <a:r>
              <a:rPr lang="it-IT" sz="20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Summa </a:t>
            </a:r>
            <a:r>
              <a:rPr lang="it-IT" sz="2000" b="1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theologiae</a:t>
            </a:r>
            <a:r>
              <a:rPr lang="it-IT" sz="20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</a:t>
            </a:r>
            <a:r>
              <a:rPr lang="it-IT" sz="20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(I, q. 92)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Tommaso affronta in termini più generali la questione del significato e della necessità della creazione della donna, in quanto 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aiuto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indispensabile alla 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procreazione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.  Il concepimento di una donna, afferma Tommaso,  seguendo ancora una volta il suo maestro Aristotele, è 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in sé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un “accidente” rispetto alla “norma”  della generazione di maschi da parte di un maschio (che  è il solo principio 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attivo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nel quadro della teoria aristotelica della produzione, mentre la donna fornirebbe la sola ‘‘materia’’ ovvero  il ricettacolo necessario alla generazione): rispetto al maschio, conclude Tommaso, «</a:t>
            </a:r>
            <a:r>
              <a:rPr lang="it-IT" sz="20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mulier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est </a:t>
            </a:r>
            <a:r>
              <a:rPr lang="it-IT" sz="20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aliquid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</a:t>
            </a:r>
            <a:r>
              <a:rPr lang="it-IT" sz="20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deficiens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et </a:t>
            </a:r>
            <a:r>
              <a:rPr lang="it-IT" sz="20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occasionatum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» («la donna è qualcosa di difettoso e accidentale») D’altronde, nella prospettiva della “natura universale” (il progetto generale dell'universo, con particolare riguardo all'umanità) essa serve a un fine indispensabile:  da questo punto di vista non è affatto “accidentale”, ma anzi necessaria ed espressamente voluta da Dio. </a:t>
            </a:r>
          </a:p>
          <a:p>
            <a:pPr marL="0" indent="0" algn="just">
              <a:buNone/>
            </a:pPr>
            <a:endParaRPr lang="it-IT" sz="20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Lora" pitchFamily="2" charset="0"/>
              <a:cs typeface="Lora" pitchFamily="2" charset="0"/>
            </a:endParaRPr>
          </a:p>
          <a:p>
            <a:pPr marL="0" indent="0" algn="just">
              <a:buNone/>
            </a:pP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Questa prospettiva </a:t>
            </a:r>
            <a:r>
              <a:rPr lang="it-IT" sz="2000" kern="150" dirty="0">
                <a:solidFill>
                  <a:srgbClr val="000000"/>
                </a:solidFill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è adottata 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anche nella </a:t>
            </a:r>
            <a:r>
              <a:rPr lang="it-IT" sz="20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quaestio </a:t>
            </a:r>
            <a:r>
              <a:rPr lang="it-IT" sz="20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99 della I </a:t>
            </a:r>
            <a:r>
              <a:rPr lang="it-IT" sz="2000" b="1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pars </a:t>
            </a:r>
            <a:r>
              <a:rPr lang="it-IT" sz="2000" b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(a. 2)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,in cui si  afferma che la diversità dei sessi rientra nel progetto originario di Dio, in vista della moltiplicazione dell'umanità sulla terra, voluta da Dio anche </a:t>
            </a:r>
            <a:r>
              <a:rPr lang="it-IT" sz="20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prima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del peccato originale.  «</a:t>
            </a: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Come, dunque, i diversi gradi degli esseri rientrano nella perfezione dell'universo, così la diversità dei sessi rientra nella perfezione della natura umana».</a:t>
            </a:r>
            <a:r>
              <a:rPr lang="it-IT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Tommaso afferma dunque con forza il valore della </a:t>
            </a:r>
            <a:r>
              <a:rPr lang="it-IT" sz="20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diversità</a:t>
            </a:r>
            <a:r>
              <a:rPr lang="it-IT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e della </a:t>
            </a:r>
            <a:r>
              <a:rPr lang="it-IT" sz="20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complementarità </a:t>
            </a:r>
            <a:r>
              <a:rPr lang="it-IT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dei sessi nel progetto divino, inserendola tuttavia nel quadro </a:t>
            </a:r>
            <a:r>
              <a:rPr lang="it-IT" sz="20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gerarchico</a:t>
            </a:r>
            <a:r>
              <a:rPr lang="it-IT" sz="20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desunto dal suo maestro Aristotele.  </a:t>
            </a:r>
          </a:p>
          <a:p>
            <a:pPr marL="0" indent="0" algn="just">
              <a:buNone/>
            </a:pPr>
            <a:r>
              <a:rPr lang="it-IT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 </a:t>
            </a:r>
            <a:endParaRPr lang="it-IT" sz="20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5498C0-98A6-CCD3-B090-6B2E07E6EF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37081" y="2374265"/>
            <a:ext cx="2029836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008C03-93C9-06A5-6961-EFA61E96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femminile tra accidentalità e necessità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disegno della creazione 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CD64ADE-7E0C-2BE7-D116-8C443E2024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2017" y="3934458"/>
            <a:ext cx="3029506" cy="2016000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26AE041-94E3-8BFB-AED5-E12A53EE1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3480" y="2478364"/>
            <a:ext cx="5181600" cy="4351338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S.Th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q. 92,a. 1, ad I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757B053-EB8E-0678-B5FE-B37CFF01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3" y="1887636"/>
            <a:ext cx="8239742" cy="39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0BF1470-355F-5136-A729-3ACBA58D9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393" y="1695056"/>
            <a:ext cx="273675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87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F1B68BB-288B-E677-4987-5694D266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228045"/>
            <a:ext cx="11871909" cy="1325563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Nonostante Aristotele (e i vincoli socio-culturali).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Voci femminili forti nel cristianesimo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medioevo all’età moderna.  Riletture contemporanee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E1983E-0B96-361D-F9E7-D5CA9AAA2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825625"/>
            <a:ext cx="12037255" cy="4351338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Ildegarda di Bingen (XII sec.), Chiara di Assisi (XIII sec.), Caterina da Siena (XIV sec.), Teresa d’Avila (XVI sec.)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7F2F30B-37EF-8182-8296-E1629B1A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7" y="2374710"/>
            <a:ext cx="1956986" cy="28592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CD729F-8745-798B-D88D-CB52041E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412" y="2067616"/>
            <a:ext cx="2120373" cy="309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C8BEBC-230A-A1B5-8D85-584293AE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2" y="2374710"/>
            <a:ext cx="2402032" cy="28531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4029BB2-4C01-66F4-D191-4B2A50464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1879" y="2829297"/>
            <a:ext cx="2661528" cy="1944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10CBDA3-4762-9ACA-2D3B-6B4FD6658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645" y="2125015"/>
            <a:ext cx="190211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3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D7EDA-E2D7-66DF-7B41-A889965D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11501388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Novità dalla Riforma? Timidi spiragli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 l’istruzione femminile in Lutero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1990B1-FF4E-E416-3186-0D5F77B0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496291"/>
            <a:ext cx="6243588" cy="4932218"/>
          </a:xfrm>
        </p:spPr>
        <p:txBody>
          <a:bodyPr>
            <a:normAutofit fontScale="92500"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«Volesse il cielo che ogni città avesse la sua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scuola femminile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in cui le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fanciulle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per un’ora al giorno ascoltassero l’evangelo in tedesco o in latino!»  </a:t>
            </a:r>
            <a:r>
              <a:rPr lang="it-IT" sz="2400" kern="1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it-IT" sz="2400" b="1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Alla nobiltà cristiana di nazione tedesca</a:t>
            </a:r>
            <a:r>
              <a:rPr lang="it-IT" sz="2400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1520)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« […] Il mondo, anche solo per mantenere la sua condizione mondana esteriore, ha bisogno di uomini e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 donne capaci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di uomini che sappiano governare il Paese e la gente,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 donne che sappiano bene educare e governare la casa, i bambini e i servi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Ora questi uomini e queste donne devono venir fuori dai ragazzi e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dalle ragazze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È perciò necessario istruire ed educare bene a questo scopo ragazzi e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ragazze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.» (</a:t>
            </a:r>
            <a:r>
              <a:rPr lang="it-IT" sz="2400" b="1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  borgomastri</a:t>
            </a:r>
            <a:r>
              <a:rPr lang="it-IT" sz="2400" b="1" i="1" kern="15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ai consiglieri di tutte le città tedesche perché istituiscano e mantengano scuole cristiane,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1524, p. 52)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99DAC1-2685-02BA-9E31-32B36C81B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52037" y="2201294"/>
            <a:ext cx="2336716" cy="360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10A288-8136-A0D6-5B32-1A55B3F968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92402" y="2281243"/>
            <a:ext cx="2394798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9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EAF02-D04A-44F3-EBA2-51F1E290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71775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Ancora Lutero sull’istruzione femminile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06F456-AD04-597F-6149-DC06F39F8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036" y="1745673"/>
            <a:ext cx="5451764" cy="443129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IT" sz="1800" kern="1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it-IT" sz="18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 </a:t>
            </a:r>
            <a:r>
              <a:rPr lang="it-IT" sz="2400" kern="15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[…]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Oggi disponiamo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non solo della sacra Scrittura, ma anche di ogni specie di scienza, in abbondanza, con tanti libri, letture, prediche (grazie a Dio), per cui </a:t>
            </a:r>
            <a:r>
              <a:rPr lang="it-IT" sz="2400" b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tre anni si può imparare di più che nel passato in venti, e anche le donne e i bambini, grazie ai libri e alle prediche in tedesco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possono ora sapere di più (dico sul serio) su Dio e su Cristo che non prima le università, le fondazioni, i conventi, tutto il papato e il mondo intero.» (</a:t>
            </a:r>
            <a:r>
              <a:rPr lang="it-IT" sz="2400" b="1" i="1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Una predica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 Martin Lutero sul dovere di </a:t>
            </a:r>
            <a:r>
              <a:rPr kumimoji="0" lang="it-IT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tenere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 figli a scuola</a:t>
            </a:r>
            <a:r>
              <a:rPr lang="it-IT" sz="2400" i="1" kern="15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it-IT" sz="2400" kern="1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1530,  p.100)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175298-3F23-87BB-D4FD-0E4F4681E2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247206"/>
            <a:ext cx="3312000" cy="4140000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61EE484-1029-44C5-2541-C8D0CDBDD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408000" y="2421379"/>
            <a:ext cx="2566439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6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27977-CF9A-E912-5A18-C31253655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7583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voce cristiana femminile nel XVII secolo</a:t>
            </a:r>
            <a:r>
              <a:rPr lang="it-IT" dirty="0"/>
              <a:t>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3486537-9B35-B5BE-4CF8-54D9E69BCE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7507" y="874762"/>
            <a:ext cx="7239138" cy="58320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18303B-9EA0-C6AC-54E4-BE12FBD2B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947" y="1609432"/>
            <a:ext cx="3013954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9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0DC9F5-1FA2-4F34-4369-5C823C89E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233"/>
            <a:ext cx="10515600" cy="4772123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(Emidio Campi,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Protestantesimo nei secoli. Fonti e documenti. I Cinquecento e Seicento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Claudiana, Torino 1991)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3B4321-EB87-2847-8815-DEC7510F7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2" y="133644"/>
            <a:ext cx="6327819" cy="59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A6DA5C4-13A7-85C1-0E78-D8A93540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982" y="1398157"/>
            <a:ext cx="3521716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2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5E589-878F-799A-15FA-50EA7C4F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448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Cenno rapidissimo ai Padri della Chiesa.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solo misogini….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000ED5-B7C5-B6A5-AF78-E75DECA648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5941" y="2132823"/>
            <a:ext cx="4388176" cy="370800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53A075-B172-0A57-0357-DFF3542C22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96425" y="1690688"/>
            <a:ext cx="2846501" cy="4284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1E40D78-36C6-2B0F-50A6-C029F7A7A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391" y="1690688"/>
            <a:ext cx="274176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68BD765-A830-0F66-A944-40B5CECD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998" y="163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ruolo della donna nel peccato originale </a:t>
            </a:r>
            <a:b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Agostino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it-IT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civitate</a:t>
            </a:r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XIV,11,2)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40F25078-2F82-6709-04EC-0FA845BED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998" y="1582424"/>
            <a:ext cx="5696088" cy="5112000"/>
          </a:xfrm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0BCFF087-C00C-B982-7CEF-8EEA977450A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9925278" y="2522400"/>
            <a:ext cx="2119060" cy="288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547F980-677B-E368-3F65-98FCB1885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113" y="2360400"/>
            <a:ext cx="2297202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8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6EC076-E107-95B0-4C12-8AF4B5C3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1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Fisiologia, morale e idee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donna tra XII e XIII secolo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7B6C2B-11F2-A9B7-5F6A-DAE9DEA85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914" y="1825624"/>
            <a:ext cx="6502400" cy="477837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Aristotele non aveva affatto negato l'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intelligenza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(a suo avviso persino “superiore”!) delle donne, ma avev</a:t>
            </a:r>
            <a:r>
              <a:rPr lang="it-IT" sz="2400" kern="150" dirty="0">
                <a:solidFill>
                  <a:srgbClr val="000000"/>
                </a:solidFill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a 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sostenuto che la loro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facoltà deliberativa 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è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senza autorità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(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bouletikòn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àkyron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).  </a:t>
            </a:r>
          </a:p>
          <a:p>
            <a:pPr marL="0" indent="0" algn="just">
              <a:buNone/>
            </a:pPr>
            <a:endParaRPr lang="it-IT" sz="2400" kern="150" dirty="0">
              <a:solidFill>
                <a:srgbClr val="000000"/>
              </a:solidFill>
              <a:latin typeface="Times New Roman" panose="02020603050405020304" pitchFamily="18" charset="0"/>
              <a:ea typeface="Lora" pitchFamily="2" charset="0"/>
              <a:cs typeface="Lora" pitchFamily="2" charset="0"/>
            </a:endParaRPr>
          </a:p>
          <a:p>
            <a:pPr marL="0" indent="0" algn="just">
              <a:buNone/>
            </a:pPr>
            <a:endParaRPr lang="it-IT" sz="2400" kern="15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Lora" pitchFamily="2" charset="0"/>
              <a:cs typeface="Lora" pitchFamily="2" charset="0"/>
            </a:endParaRPr>
          </a:p>
          <a:p>
            <a:pPr marL="0" indent="0" algn="just">
              <a:buNone/>
            </a:pP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Nelle teorie  di alcuni importanti intellettuali cristiani medievali, il difetto femminile si sposta sul piano della stessa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ragione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, ritenuta carente. Anche qui troviamo a monte una teoria fisiologica, che prende le mosse dall’ opera di Galeno: il concetto di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complessione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(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complexio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). La prevalenza, nella complessione della donna, dell'elemento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umido, 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determinerebbe la sua mutevolezza e instabilità sul piano emotivo. </a:t>
            </a:r>
            <a:endParaRPr lang="it-IT" sz="2400" kern="1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B613831-880B-2699-40DC-02D6DB0CE9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62412" y="2149625"/>
            <a:ext cx="1995327" cy="298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E08DC79-A336-7D73-1E01-D3AA7839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756" y="1969625"/>
            <a:ext cx="2007813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E07D61D-4EB9-03CF-B999-B1D2208B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272" y="257986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Alberto Magno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 ca. – 1280)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sulla natura femminile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F798F69-FD18-103B-30AC-82CC601EDC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3118" y="3429000"/>
            <a:ext cx="11051868" cy="2196000"/>
          </a:xfrm>
        </p:spPr>
      </p:pic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E594F487-CE80-E1DA-4897-2E9AB2391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272" y="2136382"/>
            <a:ext cx="5181600" cy="4351338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Commento alla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Aristotele, VII, I, 8, 484a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8C61FD-6AD3-9BF6-A852-226A7F235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3" y="370280"/>
            <a:ext cx="18002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2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EC25A-C85D-F868-1B02-40F752FE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6586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Tommaso d’Aquino (1225-1274):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passioni e la ragione nelle donne. 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1A144F-8785-A501-FF0F-0E64FF142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1" y="1995763"/>
            <a:ext cx="52578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Diversamente da quanto affermava Aristotele, per Tommaso d’Aquino la donna non soffre di un fondamentale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difetto di passione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(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thymòs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), ma è al contrario per natura più inclinata a soccombere alla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passioni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, intese come moti violenti (prospettiva soprattutto stoica) che disturbano in lei il ragionamento, anche pratico. La sua facoltà di deliberare è insufficiente (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consilium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 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invalidum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Lora" pitchFamily="2" charset="0"/>
              </a:rPr>
              <a:t>). </a:t>
            </a:r>
          </a:p>
          <a:p>
            <a:pPr marL="0" indent="0" algn="just">
              <a:buNone/>
            </a:pPr>
            <a:endParaRPr lang="it-IT" sz="1800" kern="150" dirty="0">
              <a:solidFill>
                <a:srgbClr val="000000"/>
              </a:solidFill>
              <a:latin typeface="Times New Roman" panose="02020603050405020304" pitchFamily="18" charset="0"/>
              <a:ea typeface="Lora" pitchFamily="2" charset="0"/>
              <a:cs typeface="Lora" pitchFamily="2" charset="0"/>
            </a:endParaRPr>
          </a:p>
          <a:p>
            <a:endParaRPr lang="it-IT" dirty="0"/>
          </a:p>
        </p:txBody>
      </p:sp>
      <p:pic>
        <p:nvPicPr>
          <p:cNvPr id="1026" name="Picture 2" descr="Commento alla «Politica» di Aristotele : Tommaso, d'Aquino (san), Perotto,  Lorenzo: Amazon.it: Libri">
            <a:extLst>
              <a:ext uri="{FF2B5EF4-FFF2-40B4-BE49-F238E27FC236}">
                <a16:creationId xmlns:a16="http://schemas.microsoft.com/office/drawing/2014/main" id="{482D12D8-2027-D3AF-3EA7-F5E2A2C115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98" y="2109497"/>
            <a:ext cx="2296728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2AE0C4-6ABF-48F2-1B10-A23C955F4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901" y="1995763"/>
            <a:ext cx="223579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53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6C854C-498B-B142-F607-91FCCC99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922"/>
            <a:ext cx="10970455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ragione delle donne soccombe più facilmente alle passioni?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femme varie?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8CFC930-4A3C-7D4F-823A-9EDDDD60B2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084" y="2242203"/>
            <a:ext cx="8098074" cy="3384000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994DE1-57CB-D004-24E2-FBD831D12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3752" y="2140663"/>
            <a:ext cx="5532120" cy="4351338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Commento alla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 di Aristotele I, 10,7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2B60B3-A7F8-7672-52D4-61A81C0F1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129" y="2015523"/>
            <a:ext cx="3407145" cy="190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FDB707-9B5D-CB9E-1803-3FB5D0D51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066" y="4095921"/>
            <a:ext cx="3533044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6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7B2954-48C0-C40A-B105-B205F0C7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4103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Tommaso teorizza la necessaria subordinazione «economica o civile» all’uomo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ADC1F8-33CF-A509-E44A-FC56AB3B5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8435" y="2039887"/>
            <a:ext cx="5548532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Per questo, per quanto in sé pienamente razionale, la donna  è 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di fatto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 sempre bisognosa di guida (maschile). Nella coppia umana la donna è dunque soggetta “naturalmente” e per il suo stesso bene al marito, che solo può guidarla con la saldezza del suo 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consilium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. 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In rapporto all’uomo essa esercita una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 </a:t>
            </a:r>
            <a:r>
              <a:rPr lang="it-IT" sz="2400" i="1" kern="15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virtus</a:t>
            </a:r>
            <a:r>
              <a:rPr lang="it-IT" sz="2400" i="1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 ministrativa, </a:t>
            </a:r>
            <a:r>
              <a:rPr lang="it-IT" sz="24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Lora" pitchFamily="2" charset="0"/>
                <a:cs typeface="Times New Roman" panose="02020603050405020304" pitchFamily="18" charset="0"/>
              </a:rPr>
              <a:t>cioè una virtù ausiliaria ed esecutiva, di supporto alle sue guide maschili. 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F776971-6C7C-84D0-4708-379F684B70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96446" y="1839556"/>
            <a:ext cx="3027053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911F6-B546-FD4A-4885-FC311060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804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fortitudo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ministrativa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donne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75EDA7E-C95A-E095-FC59-77FC8B62A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65081" y="1827253"/>
            <a:ext cx="3731075" cy="2481287"/>
          </a:xfrm>
          <a:prstGeom prst="rect">
            <a:avLst/>
          </a:prstGeom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2106E38-615D-B3BB-A784-D61529159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8634" y="2057265"/>
            <a:ext cx="6439362" cy="4351338"/>
          </a:xfrm>
        </p:spPr>
        <p:txBody>
          <a:bodyPr>
            <a:normAutofit fontScale="925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Commento alla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 di Aristotele I, 10, 23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724D0A4-21AB-43F8-EB39-27CB23CA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18" y="1827253"/>
            <a:ext cx="7175066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5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1082</Words>
  <Application>Microsoft Office PowerPoint</Application>
  <PresentationFormat>Widescreen</PresentationFormat>
  <Paragraphs>98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Tema di Office</vt:lpstr>
      <vt:lpstr>Maschile e femminile nella tradizione cristiana. Tommaso d’Aquino</vt:lpstr>
      <vt:lpstr>Cenno rapidissimo ai Padri della Chiesa.  Non solo misogini….</vt:lpstr>
      <vt:lpstr>Il ruolo della donna nel peccato originale  secondo Agostino (De civitate Dei XIV,11,2)</vt:lpstr>
      <vt:lpstr>Fisiologia, morale e idee  sulla donna tra XII e XIII secolo</vt:lpstr>
      <vt:lpstr>Alberto Magno (1200 ca. – 1280)   sulla natura femminile</vt:lpstr>
      <vt:lpstr>Tommaso d’Aquino (1225-1274):  le passioni e la ragione nelle donne. </vt:lpstr>
      <vt:lpstr>La ragione delle donne soccombe più facilmente alle passioni? Souvent femme varie? </vt:lpstr>
      <vt:lpstr>Tommaso teorizza la necessaria subordinazione «economica o civile» all’uomo</vt:lpstr>
      <vt:lpstr>La fortitudo ministrativa delle donne</vt:lpstr>
      <vt:lpstr>La donna nell’economia della creazione secondo Tommaso</vt:lpstr>
      <vt:lpstr>Il femminile tra accidentalità e necessità  nel disegno della creazione </vt:lpstr>
      <vt:lpstr>Nonostante Aristotele (e i vincoli socio-culturali).  Voci femminili forti nel cristianesimo  dal medioevo all’età moderna.  Riletture contemporanee</vt:lpstr>
      <vt:lpstr>Novità dalla Riforma? Timidi spiragli  verso l’istruzione femminile in Lutero</vt:lpstr>
      <vt:lpstr>Ancora Lutero sull’istruzione femminile</vt:lpstr>
      <vt:lpstr>Una voce cristiana femminile nel XVII secolo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Maschile e femminile nella tradizione cristiana. Tommaso d’Aquino</dc:title>
  <dc:creator>Giuseppe Ferrari</dc:creator>
  <cp:lastModifiedBy>Giuseppe Ferrari</cp:lastModifiedBy>
  <cp:revision>20</cp:revision>
  <dcterms:created xsi:type="dcterms:W3CDTF">2024-02-17T16:56:31Z</dcterms:created>
  <dcterms:modified xsi:type="dcterms:W3CDTF">2024-02-22T15:25:53Z</dcterms:modified>
</cp:coreProperties>
</file>