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80B41-1218-4296-8F37-AA1595587AD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19B39F4-78E4-4820-8460-77F11982E6D3}">
      <dgm:prSet phldrT="[Testo]"/>
      <dgm:spPr/>
      <dgm:t>
        <a:bodyPr/>
        <a:lstStyle/>
        <a:p>
          <a:r>
            <a:rPr lang="it-IT" dirty="0"/>
            <a:t>Ispirata</a:t>
          </a:r>
        </a:p>
      </dgm:t>
    </dgm:pt>
    <dgm:pt modelId="{D25B5819-5619-4424-A0F0-34268CDC3F09}" type="parTrans" cxnId="{2569C316-0752-41CD-AA82-154323BD401D}">
      <dgm:prSet/>
      <dgm:spPr/>
      <dgm:t>
        <a:bodyPr/>
        <a:lstStyle/>
        <a:p>
          <a:endParaRPr lang="it-IT"/>
        </a:p>
      </dgm:t>
    </dgm:pt>
    <dgm:pt modelId="{585CA8F5-A011-4923-9B7B-9D8157F0B68C}" type="sibTrans" cxnId="{2569C316-0752-41CD-AA82-154323BD401D}">
      <dgm:prSet/>
      <dgm:spPr/>
      <dgm:t>
        <a:bodyPr/>
        <a:lstStyle/>
        <a:p>
          <a:endParaRPr lang="it-IT"/>
        </a:p>
      </dgm:t>
    </dgm:pt>
    <dgm:pt modelId="{8DF300A0-5734-4AAC-81E5-CF3E40BAEC25}">
      <dgm:prSet phldrT="[Testo]"/>
      <dgm:spPr/>
      <dgm:t>
        <a:bodyPr/>
        <a:lstStyle/>
        <a:p>
          <a:r>
            <a:rPr lang="it-IT" dirty="0"/>
            <a:t>Ispirante</a:t>
          </a:r>
        </a:p>
      </dgm:t>
    </dgm:pt>
    <dgm:pt modelId="{CA6D6801-3C3B-4357-8B63-4D7DE66B8960}" type="parTrans" cxnId="{97456730-E569-4C06-883A-E2CCDB710134}">
      <dgm:prSet/>
      <dgm:spPr/>
      <dgm:t>
        <a:bodyPr/>
        <a:lstStyle/>
        <a:p>
          <a:endParaRPr lang="it-IT"/>
        </a:p>
      </dgm:t>
    </dgm:pt>
    <dgm:pt modelId="{0D0154F1-C923-4FB7-8C1A-C8ACEA2F428C}" type="sibTrans" cxnId="{97456730-E569-4C06-883A-E2CCDB710134}">
      <dgm:prSet/>
      <dgm:spPr/>
      <dgm:t>
        <a:bodyPr/>
        <a:lstStyle/>
        <a:p>
          <a:endParaRPr lang="it-IT"/>
        </a:p>
      </dgm:t>
    </dgm:pt>
    <dgm:pt modelId="{B307CCFB-F0AC-4039-B0CB-7A6EC7EB4A10}" type="pres">
      <dgm:prSet presAssocID="{A3380B41-1218-4296-8F37-AA1595587AD8}" presName="Name0" presStyleCnt="0">
        <dgm:presLayoutVars>
          <dgm:dir/>
          <dgm:resizeHandles val="exact"/>
        </dgm:presLayoutVars>
      </dgm:prSet>
      <dgm:spPr/>
    </dgm:pt>
    <dgm:pt modelId="{998CD112-36FC-43FC-ABB7-5ECFA3B1DE5F}" type="pres">
      <dgm:prSet presAssocID="{A3380B41-1218-4296-8F37-AA1595587AD8}" presName="node1" presStyleLbl="node1" presStyleIdx="0" presStyleCnt="2">
        <dgm:presLayoutVars>
          <dgm:bulletEnabled val="1"/>
        </dgm:presLayoutVars>
      </dgm:prSet>
      <dgm:spPr/>
    </dgm:pt>
    <dgm:pt modelId="{DCD9CF67-1D2D-4717-A626-32BDFCE3F239}" type="pres">
      <dgm:prSet presAssocID="{A3380B41-1218-4296-8F37-AA1595587AD8}" presName="sibTrans" presStyleLbl="bgShp" presStyleIdx="0" presStyleCnt="1"/>
      <dgm:spPr/>
    </dgm:pt>
    <dgm:pt modelId="{0DA5DF47-FBB7-45BA-88CA-8F3375B66974}" type="pres">
      <dgm:prSet presAssocID="{A3380B41-1218-4296-8F37-AA1595587AD8}" presName="node2" presStyleLbl="node1" presStyleIdx="1" presStyleCnt="2">
        <dgm:presLayoutVars>
          <dgm:bulletEnabled val="1"/>
        </dgm:presLayoutVars>
      </dgm:prSet>
      <dgm:spPr/>
    </dgm:pt>
    <dgm:pt modelId="{8E1523C8-2B79-4D30-B19C-16DB05B21D46}" type="pres">
      <dgm:prSet presAssocID="{A3380B41-1218-4296-8F37-AA1595587AD8}" presName="sp1" presStyleCnt="0"/>
      <dgm:spPr/>
    </dgm:pt>
    <dgm:pt modelId="{4A77F45E-FE55-4302-A813-240222727769}" type="pres">
      <dgm:prSet presAssocID="{A3380B41-1218-4296-8F37-AA1595587AD8}" presName="sp2" presStyleCnt="0"/>
      <dgm:spPr/>
    </dgm:pt>
  </dgm:ptLst>
  <dgm:cxnLst>
    <dgm:cxn modelId="{6AA98A09-9772-477B-8C9A-1182E6CE8CAB}" type="presOf" srcId="{A3380B41-1218-4296-8F37-AA1595587AD8}" destId="{B307CCFB-F0AC-4039-B0CB-7A6EC7EB4A10}" srcOrd="0" destOrd="0" presId="urn:microsoft.com/office/officeart/2005/8/layout/cycle3"/>
    <dgm:cxn modelId="{9EA09A0D-9414-4897-80FC-E4DF510CA6A7}" type="presOf" srcId="{585CA8F5-A011-4923-9B7B-9D8157F0B68C}" destId="{DCD9CF67-1D2D-4717-A626-32BDFCE3F239}" srcOrd="0" destOrd="0" presId="urn:microsoft.com/office/officeart/2005/8/layout/cycle3"/>
    <dgm:cxn modelId="{2569C316-0752-41CD-AA82-154323BD401D}" srcId="{A3380B41-1218-4296-8F37-AA1595587AD8}" destId="{D19B39F4-78E4-4820-8460-77F11982E6D3}" srcOrd="0" destOrd="0" parTransId="{D25B5819-5619-4424-A0F0-34268CDC3F09}" sibTransId="{585CA8F5-A011-4923-9B7B-9D8157F0B68C}"/>
    <dgm:cxn modelId="{7717D62B-86FE-48DD-A2FD-115E9E953A76}" type="presOf" srcId="{8DF300A0-5734-4AAC-81E5-CF3E40BAEC25}" destId="{0DA5DF47-FBB7-45BA-88CA-8F3375B66974}" srcOrd="0" destOrd="0" presId="urn:microsoft.com/office/officeart/2005/8/layout/cycle3"/>
    <dgm:cxn modelId="{97456730-E569-4C06-883A-E2CCDB710134}" srcId="{A3380B41-1218-4296-8F37-AA1595587AD8}" destId="{8DF300A0-5734-4AAC-81E5-CF3E40BAEC25}" srcOrd="1" destOrd="0" parTransId="{CA6D6801-3C3B-4357-8B63-4D7DE66B8960}" sibTransId="{0D0154F1-C923-4FB7-8C1A-C8ACEA2F428C}"/>
    <dgm:cxn modelId="{EDE828AF-DEBA-4C49-93BA-9D85A75CD66E}" type="presOf" srcId="{D19B39F4-78E4-4820-8460-77F11982E6D3}" destId="{998CD112-36FC-43FC-ABB7-5ECFA3B1DE5F}" srcOrd="0" destOrd="0" presId="urn:microsoft.com/office/officeart/2005/8/layout/cycle3"/>
    <dgm:cxn modelId="{32F7B036-68C7-4ED5-9513-CE35999431E1}" type="presParOf" srcId="{B307CCFB-F0AC-4039-B0CB-7A6EC7EB4A10}" destId="{998CD112-36FC-43FC-ABB7-5ECFA3B1DE5F}" srcOrd="0" destOrd="0" presId="urn:microsoft.com/office/officeart/2005/8/layout/cycle3"/>
    <dgm:cxn modelId="{A84E129A-3193-4817-9D6C-6DDAF00B875F}" type="presParOf" srcId="{B307CCFB-F0AC-4039-B0CB-7A6EC7EB4A10}" destId="{DCD9CF67-1D2D-4717-A626-32BDFCE3F239}" srcOrd="1" destOrd="0" presId="urn:microsoft.com/office/officeart/2005/8/layout/cycle3"/>
    <dgm:cxn modelId="{04AE2940-C434-4D0F-8357-2674882A6AC3}" type="presParOf" srcId="{B307CCFB-F0AC-4039-B0CB-7A6EC7EB4A10}" destId="{0DA5DF47-FBB7-45BA-88CA-8F3375B66974}" srcOrd="2" destOrd="0" presId="urn:microsoft.com/office/officeart/2005/8/layout/cycle3"/>
    <dgm:cxn modelId="{07D27C75-C774-4C33-978B-5034A2988C7E}" type="presParOf" srcId="{B307CCFB-F0AC-4039-B0CB-7A6EC7EB4A10}" destId="{8E1523C8-2B79-4D30-B19C-16DB05B21D46}" srcOrd="3" destOrd="0" presId="urn:microsoft.com/office/officeart/2005/8/layout/cycle3"/>
    <dgm:cxn modelId="{786E88EC-3276-4087-8048-87177CA134B3}" type="presParOf" srcId="{B307CCFB-F0AC-4039-B0CB-7A6EC7EB4A10}" destId="{4A77F45E-FE55-4302-A813-240222727769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9CF67-1D2D-4717-A626-32BDFCE3F239}">
      <dsp:nvSpPr>
        <dsp:cNvPr id="0" name=""/>
        <dsp:cNvSpPr/>
      </dsp:nvSpPr>
      <dsp:spPr>
        <a:xfrm>
          <a:off x="2401973" y="-167533"/>
          <a:ext cx="4111453" cy="4111453"/>
        </a:xfrm>
        <a:prstGeom prst="circularArrow">
          <a:avLst>
            <a:gd name="adj1" fmla="val 5310"/>
            <a:gd name="adj2" fmla="val 343918"/>
            <a:gd name="adj3" fmla="val 12695751"/>
            <a:gd name="adj4" fmla="val 18075192"/>
            <a:gd name="adj5" fmla="val 6195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CD112-36FC-43FC-ABB7-5ECFA3B1DE5F}">
      <dsp:nvSpPr>
        <dsp:cNvPr id="0" name=""/>
        <dsp:cNvSpPr/>
      </dsp:nvSpPr>
      <dsp:spPr>
        <a:xfrm>
          <a:off x="3097530" y="0"/>
          <a:ext cx="2720340" cy="1360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/>
            <a:t>Ispirata</a:t>
          </a:r>
        </a:p>
      </dsp:txBody>
      <dsp:txXfrm>
        <a:off x="3163928" y="66398"/>
        <a:ext cx="2587544" cy="1227374"/>
      </dsp:txXfrm>
    </dsp:sp>
    <dsp:sp modelId="{0DA5DF47-FBB7-45BA-88CA-8F3375B66974}">
      <dsp:nvSpPr>
        <dsp:cNvPr id="0" name=""/>
        <dsp:cNvSpPr/>
      </dsp:nvSpPr>
      <dsp:spPr>
        <a:xfrm>
          <a:off x="3097530" y="2418080"/>
          <a:ext cx="2720340" cy="1360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/>
            <a:t>Ispirante</a:t>
          </a:r>
        </a:p>
      </dsp:txBody>
      <dsp:txXfrm>
        <a:off x="3163928" y="2484478"/>
        <a:ext cx="2587544" cy="1227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21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90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0359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36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3980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165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651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66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8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698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04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43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62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67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94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45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4A94-5F1D-4ACF-AF18-9794035B77EB}" type="datetimeFigureOut">
              <a:rPr lang="it-IT" smtClean="0"/>
              <a:t>20/02/22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5A8A0C-94C3-40FD-8E40-623AE28FD3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78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5743CE-AD25-4C1B-9AA6-684965C13A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II La Bibbia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DDBFE0-46E7-4F75-84E0-264CEE5A82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Un libro ispirato e ispirante</a:t>
            </a:r>
          </a:p>
        </p:txBody>
      </p:sp>
    </p:spTree>
    <p:extLst>
      <p:ext uri="{BB962C8B-B14F-4D97-AF65-F5344CB8AC3E}">
        <p14:creationId xmlns:p14="http://schemas.microsoft.com/office/powerpoint/2010/main" val="68526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FFDEAE-25A8-44DA-9DCD-5B26E90C8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2Tm 3,14-16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A91203-FEB1-4A14-B5C8-2FB6CB86C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aseline="30000" dirty="0"/>
              <a:t>14</a:t>
            </a:r>
            <a:r>
              <a:rPr lang="it-IT" sz="2400" dirty="0"/>
              <a:t>Tu però rimani saldo in quello che hai imparato e che credi fermamente. Conosci coloro da cui lo hai appreso </a:t>
            </a:r>
            <a:r>
              <a:rPr lang="it-IT" sz="2400" baseline="30000" dirty="0"/>
              <a:t>15</a:t>
            </a:r>
            <a:r>
              <a:rPr lang="it-IT" sz="2400" dirty="0"/>
              <a:t>e conosci le sacre Scritture fin dall'infanzia: queste possono istruirti per la salvezza, che si ottiene mediante la fede in Cristo Gesù.</a:t>
            </a:r>
          </a:p>
          <a:p>
            <a:pPr marL="0" indent="0">
              <a:buNone/>
            </a:pPr>
            <a:r>
              <a:rPr lang="it-IT" sz="2400" dirty="0"/>
              <a:t> </a:t>
            </a:r>
            <a:r>
              <a:rPr lang="it-IT" sz="2400" baseline="30000" dirty="0"/>
              <a:t>16</a:t>
            </a:r>
            <a:r>
              <a:rPr lang="it-IT" sz="2400" b="1" dirty="0"/>
              <a:t>Tutta la Scrittura, ispirata da Dio</a:t>
            </a:r>
            <a:r>
              <a:rPr lang="it-IT" sz="2400" dirty="0"/>
              <a:t>,</a:t>
            </a:r>
          </a:p>
          <a:p>
            <a:pPr marL="0" indent="0">
              <a:buNone/>
            </a:pPr>
            <a:r>
              <a:rPr lang="it-IT" sz="2400" dirty="0"/>
              <a:t> è anche utile per insegnare, convincere, correggere ed educare nella giustizia, </a:t>
            </a:r>
            <a:r>
              <a:rPr lang="it-IT" sz="2400" baseline="30000" dirty="0"/>
              <a:t>17</a:t>
            </a:r>
            <a:r>
              <a:rPr lang="it-IT" sz="2400" dirty="0"/>
              <a:t>perché l'uomo di Dio sia completo e ben preparato per ogni opera buona.</a:t>
            </a:r>
          </a:p>
        </p:txBody>
      </p:sp>
    </p:spTree>
    <p:extLst>
      <p:ext uri="{BB962C8B-B14F-4D97-AF65-F5344CB8AC3E}">
        <p14:creationId xmlns:p14="http://schemas.microsoft.com/office/powerpoint/2010/main" val="213083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C7B5B2-CEAA-4D5C-9CA1-520400EA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THEOPNEUSTOS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D3F6EDA4-43F4-45C8-9CD4-EA4D73C2DF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29888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5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F2D007-2D09-4B6C-813B-FC5AC811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MODELLI DI ISPIRAZIONE limitati o erronei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164FB2-F7E9-4C98-BC76-93E20270E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CONDISCENDENZA </a:t>
            </a:r>
          </a:p>
          <a:p>
            <a:r>
              <a:rPr lang="it-IT" dirty="0"/>
              <a:t>DETTATURA</a:t>
            </a:r>
          </a:p>
          <a:p>
            <a:r>
              <a:rPr lang="it-IT" dirty="0"/>
              <a:t>CAUSA EFFICIENTE E STRUMENTALE</a:t>
            </a:r>
          </a:p>
          <a:p>
            <a:r>
              <a:rPr lang="it-IT" dirty="0"/>
              <a:t>ASSISTENZA NEGATIVA</a:t>
            </a:r>
          </a:p>
          <a:p>
            <a:r>
              <a:rPr lang="it-IT" dirty="0"/>
              <a:t>APPROVAZIONE SUSSEGUENTE</a:t>
            </a:r>
          </a:p>
        </p:txBody>
      </p:sp>
    </p:spTree>
    <p:extLst>
      <p:ext uri="{BB962C8B-B14F-4D97-AF65-F5344CB8AC3E}">
        <p14:creationId xmlns:p14="http://schemas.microsoft.com/office/powerpoint/2010/main" val="121639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123D7C-A663-4A55-8AE1-BFC913DDB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MODELLO CORRETTO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9DBB19-1F72-4044-B55B-2797C85A0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/>
              <a:t>Ispirazione concomitante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2130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435B10-12C6-4EBD-880A-58EC4A44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APPROCCI E TEORIE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160491-A6C4-401A-BFDA-27FDF031E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TEORIE LETTERARIE</a:t>
            </a:r>
          </a:p>
          <a:p>
            <a:r>
              <a:rPr lang="it-IT" sz="2800" dirty="0"/>
              <a:t>TEORIE COMUNITARIE ED ECCLESIALI</a:t>
            </a:r>
          </a:p>
        </p:txBody>
      </p:sp>
    </p:spTree>
    <p:extLst>
      <p:ext uri="{BB962C8B-B14F-4D97-AF65-F5344CB8AC3E}">
        <p14:creationId xmlns:p14="http://schemas.microsoft.com/office/powerpoint/2010/main" val="71911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6D5336-3700-4261-ACB4-5E88434FF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Scrittura come spartito </a:t>
            </a:r>
            <a:br>
              <a:rPr lang="it-IT" dirty="0"/>
            </a:br>
            <a:r>
              <a:rPr lang="it-IT" dirty="0"/>
              <a:t>Lettura nello Spirito in cui fu scritta (DV 12)</a:t>
            </a:r>
          </a:p>
        </p:txBody>
      </p:sp>
      <p:pic>
        <p:nvPicPr>
          <p:cNvPr id="5" name="Segnaposto contenuto 4" descr="Immagine che contiene testo&#10;&#10;Descrizione generata con affidabilità molto elevata">
            <a:extLst>
              <a:ext uri="{FF2B5EF4-FFF2-40B4-BE49-F238E27FC236}">
                <a16:creationId xmlns:a16="http://schemas.microsoft.com/office/drawing/2014/main" id="{8AD9BE43-96CB-4479-8516-91DDD5FCBE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788" y="2133600"/>
            <a:ext cx="4224249" cy="3778250"/>
          </a:xfrm>
        </p:spPr>
      </p:pic>
    </p:spTree>
    <p:extLst>
      <p:ext uri="{BB962C8B-B14F-4D97-AF65-F5344CB8AC3E}">
        <p14:creationId xmlns:p14="http://schemas.microsoft.com/office/powerpoint/2010/main" val="37452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08E8FD-579B-415B-9825-4C2AB02CD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Effetti messianici (</a:t>
            </a:r>
            <a:r>
              <a:rPr lang="it-IT" dirty="0" err="1"/>
              <a:t>Is</a:t>
            </a:r>
            <a:r>
              <a:rPr lang="it-IT" dirty="0"/>
              <a:t> 35,5-6)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951360-B474-4C84-B4B9-A9AAE709E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050" baseline="300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it-IT" sz="3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Allora si apriranno gli occhi dei ciechi</a:t>
            </a:r>
            <a:b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si schiuderanno gli orecchi dei sordi.</a:t>
            </a:r>
            <a:b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050" baseline="300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it-IT" sz="3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Allora lo zoppo salterà come un cervo,</a:t>
            </a:r>
            <a:b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griderà di gioia la lingua del muto,</a:t>
            </a:r>
            <a:b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perché scaturiranno acque nel deserto,</a:t>
            </a:r>
            <a:b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scorreranno torrenti nella steppa.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159533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</TotalTime>
  <Words>194</Words>
  <Application>Microsoft Macintosh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Filo</vt:lpstr>
      <vt:lpstr>II La Bibbia</vt:lpstr>
      <vt:lpstr>2Tm 3,14-16</vt:lpstr>
      <vt:lpstr>THEOPNEUSTOS</vt:lpstr>
      <vt:lpstr>MODELLI DI ISPIRAZIONE limitati o erronei</vt:lpstr>
      <vt:lpstr>MODELLO CORRETTO </vt:lpstr>
      <vt:lpstr>APPROCCI E TEORIE</vt:lpstr>
      <vt:lpstr>Scrittura come spartito  Lettura nello Spirito in cui fu scritta (DV 12)</vt:lpstr>
      <vt:lpstr>Effetti messianici (Is 35,5-6)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La Bibbia</dc:title>
  <dc:creator>HP</dc:creator>
  <cp:lastModifiedBy>Davide Arcangeli</cp:lastModifiedBy>
  <cp:revision>6</cp:revision>
  <dcterms:created xsi:type="dcterms:W3CDTF">2018-09-25T09:07:07Z</dcterms:created>
  <dcterms:modified xsi:type="dcterms:W3CDTF">2022-02-20T17:36:42Z</dcterms:modified>
</cp:coreProperties>
</file>