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3" r:id="rId6"/>
    <p:sldId id="264" r:id="rId7"/>
    <p:sldId id="265" r:id="rId8"/>
    <p:sldId id="266" r:id="rId9"/>
    <p:sldId id="267" r:id="rId10"/>
    <p:sldId id="259" r:id="rId11"/>
    <p:sldId id="268" r:id="rId12"/>
    <p:sldId id="269" r:id="rId13"/>
    <p:sldId id="270" r:id="rId14"/>
    <p:sldId id="272" r:id="rId15"/>
    <p:sldId id="271" r:id="rId16"/>
    <p:sldId id="260" r:id="rId17"/>
    <p:sldId id="261" r:id="rId18"/>
    <p:sldId id="273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7D6E8B-0867-0FD4-6255-C4AB7BFF3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45DD3E8-5FC2-4AC2-6199-60B3FE486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A6C002-86A7-75FA-6A97-2FB2BCC3B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26AF-91BA-425A-9D1F-82100B8DFFBC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A52237-7104-264D-158C-744D3347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1FCCF6-9D2A-B242-F607-6B45831C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249D-55E2-4DB2-9D29-2BC1661CD2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393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7E31FA-B0A0-04F1-C787-9EF091916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092B4C5-73EB-6D45-2BE2-BBAF4CF2C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E2B466-B2E6-350D-DA3D-47E4E20BE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26AF-91BA-425A-9D1F-82100B8DFFBC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5A4B4E-A60C-CF48-6B89-28FE3706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8DBE12-61C3-6034-B44C-24B70AE8D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249D-55E2-4DB2-9D29-2BC1661CD2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656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658711E-25FB-16A6-DCBD-983F39489A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77DFAAC-7896-F3B9-9343-FC0DD6DC7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B08B7C-C62C-21F2-8FBE-B88FCC980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26AF-91BA-425A-9D1F-82100B8DFFBC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C0C17B-64BD-EBB5-2B52-A5AD1CDD6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CE1EA0-E4ED-46B8-1A68-DC60C4101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249D-55E2-4DB2-9D29-2BC1661CD2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35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A9184B-3189-F1A6-4DC4-54A7D2D02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5EBEDC-48F9-28AA-63DE-9722C48BF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89A579-0E47-ADF4-E69E-1B9E453D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26AF-91BA-425A-9D1F-82100B8DFFBC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474E8D-EAD0-A8DB-A585-4997652DB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A245E4-FB89-D6F0-15B5-24D4EA83C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249D-55E2-4DB2-9D29-2BC1661CD2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397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B83EE7-ED52-98D9-70FA-18470C3C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B293DD-9D81-ECC7-8086-AEA1225CF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46D6A2-28D3-4A59-FFDA-F00938B25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26AF-91BA-425A-9D1F-82100B8DFFBC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ADFA9C-4E79-D37E-01C1-29AAB8B39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8C00A2-0123-7EDB-FE4A-28660D751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249D-55E2-4DB2-9D29-2BC1661CD2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809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612D3F-E59B-C168-8BD7-1715BF589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56E14B-F61A-DDAD-B9D1-29B16B9792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1C6F7E8-D381-0E9E-2B52-901A97477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ED91069-0F4B-D827-5363-3F1614A8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26AF-91BA-425A-9D1F-82100B8DFFBC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8D966D-3EA4-EE69-C017-E87F02326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FF59E10-F971-071F-3033-DE43BBE89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249D-55E2-4DB2-9D29-2BC1661CD2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3258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AA7B3A-108E-98EB-9019-A4DE6EE0E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150B0F-9E5C-155D-5E53-9E0C582D6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21364F5-CBB7-ED10-E5D3-57D475F50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0A9D339-AEB5-561F-7195-05C77BD1A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1321D13-5940-8963-D613-F4DE0F612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E838D18-116C-9A80-C08C-275DAC9F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26AF-91BA-425A-9D1F-82100B8DFFBC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EE73E80-6F79-FD2F-D707-C9DEE4A6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29BF3E6-42F2-E6A8-4918-C1A6DD31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249D-55E2-4DB2-9D29-2BC1661CD2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522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EEF548-FB41-E7F9-D522-1D34D2A75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C9DB3F6-6FB4-2B04-8A6B-4697245EB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26AF-91BA-425A-9D1F-82100B8DFFBC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EA5E8DD-FF7E-DF4E-93F3-4EC9F995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E07610E-AAAF-1F77-75BC-AFE9F346D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249D-55E2-4DB2-9D29-2BC1661CD2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19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98B1850-BD3D-AD78-8EA6-9F4B3B38F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26AF-91BA-425A-9D1F-82100B8DFFBC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D1E0FF2-9785-05E9-1A68-344F901A9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59F4B7A-2F13-9991-AAB5-4C1304924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249D-55E2-4DB2-9D29-2BC1661CD2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61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64A40D-8E53-D7C9-4EF9-115A7FAAF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9B5C00-EE11-B614-7088-B9799F2E4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87E7247-26DC-CF91-E29B-0E6EB5844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727A353-AA0C-C2F4-8468-B1BA7DBA1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26AF-91BA-425A-9D1F-82100B8DFFBC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BE29EB-C5C6-5EC9-B3DB-8E9153E86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0CAED6-D523-2CA6-00E8-D3998A419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249D-55E2-4DB2-9D29-2BC1661CD2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8219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FEDBCE-504A-3006-04BB-ED14E3D19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BDC308C-6852-8FDE-BBF4-6B87B7031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FD5E933-B9B9-54D1-679D-2CD0E1E25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E5A0B58-4A65-0A12-7028-4F9AB2D56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26AF-91BA-425A-9D1F-82100B8DFFBC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33B9C8A-04CC-5359-5A0A-1EC188A46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8FD461-3622-28BB-D4F1-4460FA35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F249D-55E2-4DB2-9D29-2BC1661CD2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6082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92BC202-26EE-BD8C-625D-92E335BAB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10E17A-CDD3-7935-C869-C059E4AFB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DBFC32-2EBB-E150-F9BB-AB914EA67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126AF-91BA-425A-9D1F-82100B8DFFBC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614A6B-F253-BD8F-B338-3DF7C917B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84F2E5-A5DD-3DF4-3C66-E85E1B7E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F249D-55E2-4DB2-9D29-2BC1661CD2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091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8775E0A-128F-B1BE-5D8D-F98A6C71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48" y="-889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natura da oggetto a sistema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CFFD60B6-09D2-C221-C574-4ACF33C5F0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825624"/>
            <a:ext cx="5654040" cy="4853264"/>
          </a:xfrm>
        </p:spPr>
        <p:txBody>
          <a:bodyPr>
            <a:normAutofit fontScale="85000" lnSpcReduction="20000"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Cf. Paolo Vidali,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Storia dell’idea di natura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Mimesis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Milano 2002, p. 91-165</a:t>
            </a:r>
          </a:p>
        </p:txBody>
      </p:sp>
      <p:pic>
        <p:nvPicPr>
          <p:cNvPr id="2" name="Segnaposto contenuto 1">
            <a:extLst>
              <a:ext uri="{FF2B5EF4-FFF2-40B4-BE49-F238E27FC236}">
                <a16:creationId xmlns:a16="http://schemas.microsoft.com/office/drawing/2014/main" id="{14349A00-D949-0374-1007-9A461BFAB5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63081" y="979015"/>
            <a:ext cx="4176000" cy="278087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0E7D640-7D68-7E7D-1FA5-73C540639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327" y="4017900"/>
            <a:ext cx="3146862" cy="252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C6E25BB-5FB8-BB3E-D120-391BFB752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854" y="3058749"/>
            <a:ext cx="3564000" cy="277007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4107065-C7A5-477D-59BB-0297BEBEB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21" y="1163138"/>
            <a:ext cx="2736000" cy="379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69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687DE7-DF40-E66E-16F7-3993377A1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618" y="-2317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Teoria dell'informazione</a:t>
            </a:r>
          </a:p>
        </p:txBody>
      </p:sp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D794E99F-E770-7E27-3EA5-5159CD304E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69162" y="4376918"/>
            <a:ext cx="1620000" cy="2347823"/>
          </a:xfrm>
          <a:prstGeom prst="rect">
            <a:avLst/>
          </a:prstGeom>
        </p:spPr>
      </p:pic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BDD3CD44-684B-2FFB-EE2E-AE80301F2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5752" y="1565193"/>
            <a:ext cx="6320231" cy="4990352"/>
          </a:xfrm>
        </p:spPr>
        <p:txBody>
          <a:bodyPr>
            <a:normAutofit fontScale="85000" lnSpcReduction="20000"/>
          </a:bodyPr>
          <a:lstStyle/>
          <a:p>
            <a:pPr algn="just" rtl="0"/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L'i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nformazione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f. Claude Shannon, 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Mathematical Theory of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1948) si definisce come «riduzione d'incertezza relativamente a una specifica situazione» (p. 11). Ha dunque sempre natura 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contestuale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sistemica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non coincide semplicemente col “messaggio” (= scambio di materia o di energia) ma misura la “diminuzione di ignoranza” di 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 riceve il messaggio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(un sistema cognitivo, operativo, meccanico, fisico). </a:t>
            </a:r>
          </a:p>
          <a:p>
            <a:pPr algn="just" rtl="0"/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Dipende pertanto costitutivamente dalle “attese” dell'osservatore/del ricevente (es. il valore informazionale di un segmento di DNA in un bicchiere di sabbia scompare; cfr. G.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Jumarie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cit. in Vidali, p. 117).</a:t>
            </a:r>
          </a:p>
          <a:p>
            <a:pPr rtl="0"/>
            <a:endParaRPr lang="it-IT" dirty="0">
              <a:effectLst/>
            </a:endParaRP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461461A-953F-9DD2-854F-83EE596FB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618" y="4844541"/>
            <a:ext cx="2844000" cy="18802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32FD112-B44B-1778-93A2-B8744ADEA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43" y="1565193"/>
            <a:ext cx="1987684" cy="280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57DC356-CD2A-D18A-1495-89DC7FEA0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577" y="973487"/>
            <a:ext cx="2349585" cy="1764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FCEDAF2-A799-FEE0-9F30-48C742467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5472" y="3035014"/>
            <a:ext cx="2688729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51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C1DB93-3FEB-1283-8D96-AE8895B4F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41312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Conseguenza filosofiche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03876C6-1DD0-A833-3A2E-1F3B0AADD6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68743" y="4514425"/>
            <a:ext cx="3024000" cy="207550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588690C-F760-B0A4-AF42-2AD8AA3AC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813474" cy="448627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Passaggio «dall'idea di osservatore neutro a quella di osservatore attivo, costantemente modificato, nelle sue possibilità, dalle selezioni di messaggio che riceve dal contesto ambientale in cui è immerso» (p. 118) </a:t>
            </a:r>
          </a:p>
          <a:p>
            <a:pPr marL="0" indent="0" algn="just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«Il mondo separato dal soggetto è un'illusione» (p. 119). </a:t>
            </a:r>
          </a:p>
          <a:p>
            <a:pPr marL="0" indent="0" algn="just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«Il mondo non è fatto di cose, ma di messaggi, di linguaggi, di segni (digitali e no) modulabili e trasformabili» (p. 121)</a:t>
            </a:r>
          </a:p>
        </p:txBody>
      </p:sp>
      <p:pic>
        <p:nvPicPr>
          <p:cNvPr id="1026" name="Picture 2" descr="Berthe Morisot">
            <a:extLst>
              <a:ext uri="{FF2B5EF4-FFF2-40B4-BE49-F238E27FC236}">
                <a16:creationId xmlns:a16="http://schemas.microsoft.com/office/drawing/2014/main" id="{05C3F523-3350-D972-1CC2-7D4563C91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55" y="1463912"/>
            <a:ext cx="4536000" cy="277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166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75A573-09E0-CDE6-2983-F3B996CA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10" y="-98586"/>
            <a:ext cx="10515600" cy="1325563"/>
          </a:xfrm>
        </p:spPr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nuova ontologia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relazionale e “mentale”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59E32C2-C1AE-54AD-BEF5-E69BE467C5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6216" y="1138163"/>
            <a:ext cx="2251327" cy="2952000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F31D2A-452D-04D8-F713-2A503FC5B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0902" y="1381834"/>
            <a:ext cx="5574323" cy="4851400"/>
          </a:xfrm>
        </p:spPr>
        <p:txBody>
          <a:bodyPr/>
          <a:lstStyle/>
          <a:p>
            <a:pPr rtl="0"/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«Non c'è ente se non produce informazione» (p. 122)</a:t>
            </a:r>
          </a:p>
          <a:p>
            <a:pPr marL="0" indent="0" rtl="0">
              <a:buNone/>
            </a:pPr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Esistere= interagire</a:t>
            </a:r>
          </a:p>
          <a:p>
            <a:pPr marL="0" indent="0" rtl="0">
              <a:buNone/>
            </a:pPr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 «ecologia della mente» di Gregory Bateson (1904-1980)</a:t>
            </a: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lavori di Stefano Mancuso sull’ ‘‘intelligenza delle piante’’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9288200-6ABB-8128-1BD4-15FB9E2DD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964" y="914152"/>
            <a:ext cx="2206456" cy="342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3AED7FA-B941-36EA-9197-82F738172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4492248"/>
            <a:ext cx="3096000" cy="2322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F5089C1-AF1E-0543-3A46-A56E9C59D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16" y="4334152"/>
            <a:ext cx="1620000" cy="252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43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1F33BD-4B43-622A-8251-39A5A1108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96444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La teoria dei sistemi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A0EF6E-1775-E08E-4C00-8DB67822F0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825625"/>
            <a:ext cx="5181600" cy="4870597"/>
          </a:xfrm>
        </p:spPr>
        <p:txBody>
          <a:bodyPr>
            <a:normAutofit fontScale="85000" lnSpcReduction="20000"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Ludwig von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Bertalanffy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(1901-1972)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9E0D3FB-125B-6B91-D2F9-F36158521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05242"/>
            <a:ext cx="5799406" cy="5064369"/>
          </a:xfrm>
        </p:spPr>
        <p:txBody>
          <a:bodyPr>
            <a:normAutofit fontScale="85000" lnSpcReduction="20000"/>
          </a:bodyPr>
          <a:lstStyle/>
          <a:p>
            <a:pPr algn="just" rtl="0"/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 sistema è una «porzione del mondo che conserva una qualche sorta di organizzazione di fronte ad influenze che lo disturbano» (A.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Rapoport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cit. in Vidali, p. 131). </a:t>
            </a:r>
          </a:p>
          <a:p>
            <a:pPr marL="0" indent="0" algn="just" rtl="0">
              <a:buNone/>
            </a:pPr>
            <a:b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Decisiva, più della 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struttura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costituente, l'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organizzazione,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cioè il 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rapporto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 costituenti, che dà al sistema «stabilità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organizzazionale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(omeostasi). </a:t>
            </a:r>
          </a:p>
          <a:p>
            <a:pPr marL="0" indent="0" algn="just" rtl="0">
              <a:buNone/>
            </a:pPr>
            <a:b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Importanza dei meccanismo di retroazione (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feedback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rendono possibile sia stabilità (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feedback negativo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sia evoluzione del sistema (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feedback positivo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ECEC198-1119-B1F5-9FA3-283A12026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990" y="1023042"/>
            <a:ext cx="3276000" cy="244737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739FA86-8C97-A622-AA98-452C5F951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" y="4611272"/>
            <a:ext cx="35242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61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F07E46-EC65-2304-A958-46DAF2798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6053"/>
            <a:ext cx="10515600" cy="954314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Alcuni teorici dei sistemi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C63E3B-03F1-5FB2-CF96-818A67497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2872" y="973713"/>
            <a:ext cx="11174327" cy="558660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it-IT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Humberto Maturana (1928-2021) </a:t>
            </a:r>
          </a:p>
          <a:p>
            <a:pPr marL="0" indent="0">
              <a:buNone/>
            </a:pPr>
            <a:r>
              <a:rPr lang="it-IT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Francisco Varela (1946-2001)</a:t>
            </a: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5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Edgar Morin (1921)</a:t>
            </a: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5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Ilya </a:t>
            </a:r>
            <a:r>
              <a:rPr lang="it-IT" sz="5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Prigogine</a:t>
            </a:r>
            <a:r>
              <a:rPr lang="it-IT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(1917-2003)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6321B59-FEEF-F84C-9E8C-D469362F1A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54048" y="705705"/>
            <a:ext cx="2016000" cy="2016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D9AA333-3550-285A-7BE4-09CD72A4E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482" y="762107"/>
            <a:ext cx="1656000" cy="231670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E1FB454-F93E-42CF-A717-35137168E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409" y="2812920"/>
            <a:ext cx="1975275" cy="198137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8CB7367-65FD-85C3-E09E-65D03597A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7817" y="2721705"/>
            <a:ext cx="1639717" cy="2484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7DD2729-C2A8-017F-7AB1-AF85553AA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3546" y="4971926"/>
            <a:ext cx="1800000" cy="180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50A5E28-8FB2-5D9F-3549-980E25E650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7865" y="4326123"/>
            <a:ext cx="1548771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59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4EB3EF-27A5-3075-CB0C-FBB135D15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41" y="-63624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Sistemi complicati e sistemi complessi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738A61D-F80F-F151-6A3B-C165A65325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04447" y="1067137"/>
            <a:ext cx="3136812" cy="176400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FD340D-90DF-E9A5-B479-0CFDD1224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167" y="1261939"/>
            <a:ext cx="6555544" cy="5230936"/>
          </a:xfrm>
        </p:spPr>
        <p:txBody>
          <a:bodyPr>
            <a:normAutofit fontScale="85000" lnSpcReduction="20000"/>
          </a:bodyPr>
          <a:lstStyle/>
          <a:p>
            <a:pPr marL="0" indent="0" rtl="0">
              <a:buNone/>
            </a:pP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Occorre distinguere:</a:t>
            </a:r>
          </a:p>
          <a:p>
            <a:pPr marL="0" indent="0" rtl="0">
              <a:buNone/>
            </a:pPr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>
              <a:buNone/>
            </a:pP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sistemi complicati, 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quali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un Boeing 747, o un software di grandi dimensioni (cfr. p.141), comprensibili secondo le leggi della fisica classica (percorsi lineari e prevedibili); </a:t>
            </a:r>
          </a:p>
          <a:p>
            <a:pPr marL="0" indent="0" algn="just" rtl="0">
              <a:buNone/>
            </a:pPr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>
              <a:buNone/>
            </a:pP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sistemi complessi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quali «una cellula, una foresta, un uragano, un organismo» (p. 142) (processi non deterministici, caotici, come nel caso dei fenomeni atmosferici). </a:t>
            </a:r>
          </a:p>
          <a:p>
            <a:pPr marL="0" indent="0" algn="just" rtl="0">
              <a:buNone/>
            </a:pPr>
            <a:b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>
              <a:buNone/>
            </a:pP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Piccole variazioni possono innescare processi di vaste proporzioni e imprevedibili: l' “effetto farfalla”. </a:t>
            </a:r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B190C59-BE3D-F4E9-FA4C-816CD45E9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000" y="3012863"/>
            <a:ext cx="2556000" cy="191548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3E3343D-1550-7921-B711-870363AC8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855" y="5030821"/>
            <a:ext cx="2376000" cy="171240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C51C384-16C9-8B7C-F453-B1C0DE4B7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6000" y="5073181"/>
            <a:ext cx="2304000" cy="162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83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194A43-C75A-012E-886A-E00BE2446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47" y="1400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Proprietà emergenti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diverse tipologie di causalità</a:t>
            </a:r>
          </a:p>
        </p:txBody>
      </p:sp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B3053EF9-182C-C7B2-B95F-FA9A515B66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47621" y="1594888"/>
            <a:ext cx="2664000" cy="1664001"/>
          </a:xfrm>
          <a:prstGeom prst="rect">
            <a:avLst/>
          </a:prstGeom>
        </p:spPr>
      </p:pic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CB7D8CBA-3FE2-47E7-9D09-39CEABAF9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0890" y="1721702"/>
            <a:ext cx="5809956" cy="4847910"/>
          </a:xfrm>
        </p:spPr>
        <p:txBody>
          <a:bodyPr>
            <a:normAutofit fontScale="77500" lnSpcReduction="20000"/>
          </a:bodyPr>
          <a:lstStyle/>
          <a:p>
            <a:pPr marL="0" indent="0" algn="just" rtl="0">
              <a:buNone/>
            </a:pP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natura esistono 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proprietà emergenti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quali ad es. colore, attrito, elasticità; una cellula, una colonia di formiche, uno stormo di uccelli; il clima rispetto alle sue componenti fisiche, geologiche ed ecologiche ; mente e coscienza rispetto alle reti neurali (cf. p. 146-147). </a:t>
            </a:r>
          </a:p>
          <a:p>
            <a:pPr marL="0" indent="0" algn="just" rtl="0">
              <a:buNone/>
            </a:pPr>
            <a:b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>
              <a:buNone/>
            </a:pP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Tratti generali delle proprietà emergenti sono: novità, origine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bottom-up,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imprevedibilità, non-linearità, irriducibilità.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Downward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causation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ed epigenetica. </a:t>
            </a:r>
          </a:p>
          <a:p>
            <a:pPr marL="0" indent="0" algn="just" rtl="0">
              <a:buNone/>
            </a:pPr>
            <a:b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>
              <a:buNone/>
            </a:pP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Conseguenze generali della teoria dei sistemi: la natura non è più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cosmos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né macchina, né sembra regolata da “leggi eterne”.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6A74FDA-2A23-45E1-E026-9FAD1DBC9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47" y="4450049"/>
            <a:ext cx="2274005" cy="226790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561BFE3-1069-BD8D-8351-42BB9CDCF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2743" y="3388172"/>
            <a:ext cx="2916000" cy="175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81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FA6B76-1945-A3BF-DEB4-20F277C4F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7415"/>
            <a:ext cx="11049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L’ipotesi Gaia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elaborata da 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James Lovelock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(1919-2022) con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Lynn Margulis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(1938-2011).</a:t>
            </a:r>
          </a:p>
        </p:txBody>
      </p:sp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524F0567-7B1B-5909-54AC-A597F72275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15603" y="1624243"/>
            <a:ext cx="2877503" cy="1728000"/>
          </a:xfrm>
          <a:prstGeom prst="rect">
            <a:avLst/>
          </a:prstGeom>
        </p:spPr>
      </p:pic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C8D8E384-BC9C-2D08-2081-BB81F5AA4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8798" y="1825625"/>
            <a:ext cx="6624710" cy="46672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Terra nel suo insieme (“Gaia” ) sarebbe un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capace di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auterogolamentazione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nel quale 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componente biotica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 creato e mantiene (in modo non intenzionale: “Gaia” è un’espressione simbolica, non una “dea” o un Super-Soggetto) le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condizioni per la vita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adeguata temperatura, giusta percentuale di ossigeno e azoto nell’aria, e numerosi altri parametri compatibili con la vita. Un ruolo significativo in questo processo hanno avuto in passato ed hanno tuttora batteri e alghe.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5E96183-0F5C-7F1F-95DF-62CBAC90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5202" y="1573602"/>
            <a:ext cx="1908000" cy="168447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4735ABA-4A96-F530-49D3-D21F2F55B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700" y="3429000"/>
            <a:ext cx="4392000" cy="32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09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208038-0627-A235-3D25-8BB76078D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Conclusioni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6C66EA1-BABB-A3B6-8376-D713877BB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098" y="1325563"/>
            <a:ext cx="11563644" cy="4851400"/>
          </a:xfrm>
        </p:spPr>
        <p:txBody>
          <a:bodyPr>
            <a:normAutofit/>
          </a:bodyPr>
          <a:lstStyle/>
          <a:p>
            <a:endParaRPr lang="it-IT" dirty="0"/>
          </a:p>
          <a:p>
            <a:pPr marL="0" indent="0" algn="just">
              <a:buNone/>
            </a:pPr>
            <a:r>
              <a:rPr 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 sviluppi più recenti sia interni alla scienza, sia in sede epistemologica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ci inducono a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rivedere alcuni capisaldi della concezione moderna del rapporto tra soggetto e mondo fisico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la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appare ora non più come una realtà  “oggettiva”, materia inerte mossa da leggi meccaniche, ma piuttosto come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realtà complessa, sistemica, nella quale l’osservatore stesso risulta implicato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modo tale che non è più possibile stabilire un confine netto tra il soggetto umano “razionale” e l’universo fisico. </a:t>
            </a:r>
          </a:p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conoscenza scientifica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abbandona, o quantomeno relativizza, la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prospettiva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lineare e deterministica per fare spazio ad un'altra di natura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sistemica e probabilistica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1121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387AF92-B564-5208-E99B-DB3EA7898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Fisica    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Meccanica quantistica e principio di indeterminazione. Il contributo di Max Planck (1858-1957) e Werner Heisenberg (1901-1980)</a:t>
            </a:r>
          </a:p>
        </p:txBody>
      </p:sp>
      <p:pic>
        <p:nvPicPr>
          <p:cNvPr id="1026" name="Picture 2" descr="Max Planck - AIF - Associazione per l'Insegnamento della Fisica : AIF –  Associazione per l'Insegnamento della Fisica">
            <a:extLst>
              <a:ext uri="{FF2B5EF4-FFF2-40B4-BE49-F238E27FC236}">
                <a16:creationId xmlns:a16="http://schemas.microsoft.com/office/drawing/2014/main" id="{25A5D269-BC7F-A03A-37F2-A40C8F13475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67" y="1983774"/>
            <a:ext cx="3030480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6FF0A65-0B56-FA3C-A38B-6D0FA496B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712" y="2487774"/>
            <a:ext cx="2050942" cy="3888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B3DDF60-E1BE-859E-07F5-24DEFC8AC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932" y="2019774"/>
            <a:ext cx="2928821" cy="4320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9C9490B-0E56-A739-B7B3-7886A0B31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336" y="2415774"/>
            <a:ext cx="2287664" cy="3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64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145593-6BCB-FC5F-1B09-24D20B0A9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49" y="146546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conseguenze epistemologiche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della meccanica quantistica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52A0D8C-C0C7-C8A9-73A2-6E36CB9471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05276"/>
            <a:ext cx="4645555" cy="1963082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E84A8D4-88EE-1839-1F9D-A9FA643A9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4702" y="2124221"/>
            <a:ext cx="5936566" cy="4368654"/>
          </a:xfrm>
        </p:spPr>
        <p:txBody>
          <a:bodyPr>
            <a:normAutofit lnSpcReduction="10000"/>
          </a:bodyPr>
          <a:lstStyle/>
          <a:p>
            <a:pPr rtl="0"/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Teoria dei 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quanti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energia: “granularità”= distribuzione dell'energia per intervalli 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discreti.</a:t>
            </a:r>
          </a:p>
          <a:p>
            <a:pPr rtl="0"/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livello atomico e subatomico, la conoscenza della realtà non può che avere natura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probabilistica.</a:t>
            </a:r>
          </a:p>
          <a:p>
            <a:pPr rtl="0"/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livello quantistico, non è possibile determinare le proprietà di una sistema fisico senza perturbarlo.</a:t>
            </a: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0E2A47D-1FC5-6513-991E-CC9210A7C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14562"/>
            <a:ext cx="3596952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65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EFD35D-BB72-738A-7F06-47C4E7C5F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teoria della relatività di Albert Einstein (1879-1955)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B274E1-186C-1026-4E1B-9D84E59484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C556F8D-6E78-1617-C358-AA207A7F3E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79640" y="1825625"/>
            <a:ext cx="6293327" cy="424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4B0C692-2179-1668-8DED-268545F22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383" y="1589294"/>
            <a:ext cx="3121407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54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8F7549-177A-9BFF-942F-F46DEBE7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4928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Conseguenze di vasta portata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della relatività ristretta e generale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243C6A2-70BC-E138-1A83-F2F67950F5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4038" y="4290192"/>
            <a:ext cx="4077002" cy="2448000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7FD940F-3E13-3246-9BE3-B3F8E99A6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89452" y="1906856"/>
            <a:ext cx="6766559" cy="4772123"/>
          </a:xfrm>
        </p:spPr>
        <p:txBody>
          <a:bodyPr>
            <a:normAutofit fontScale="85000" lnSpcReduction="20000"/>
          </a:bodyPr>
          <a:lstStyle/>
          <a:p>
            <a:pPr algn="just" rtl="0"/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Nella 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relatività ristretta 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(1905)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invarianti non sono più spazio e tempo, ma la velocità della luce, considerata non superabile. In determinate condizioni spazio e tempo “si dilatano” e “si contraggono” e finisce il concetto di simultaneità: il tempo è infatti sempre 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relativo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un sistema di riferimento).</a:t>
            </a:r>
          </a:p>
          <a:p>
            <a:pPr algn="just" rtl="0"/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Nella 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relatività generale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(1916) la gravità cessa di essere una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forza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ma diventa la proprietà che hanno le 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masse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deformare lo spazio-tempo. Lo spazio non è più inteso come «invisibile scaffalatura rigida» , ma piuttosto come «gigantesco mollusco flessibile» (C. Rovelli, citato in Vidali, p. 95)</a:t>
            </a:r>
          </a:p>
          <a:p>
            <a:pPr marL="0" indent="0" rtl="0">
              <a:buNone/>
            </a:pPr>
            <a:br>
              <a:rPr lang="it-IT" dirty="0">
                <a:effectLst/>
              </a:rPr>
            </a:br>
            <a:endParaRPr lang="it-IT" dirty="0">
              <a:effectLst/>
            </a:endParaRP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D061CD9-5EBB-E476-070B-E7E9E8D48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552" y="1825625"/>
            <a:ext cx="3035973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92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D4E463-2AD9-F492-1303-73AF02DF9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Implicazioni degli sviluppi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della fisica nel Novecento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F0E477F-7DF7-BE40-950B-E92A9ECBA8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7220" y="2323695"/>
            <a:ext cx="5181600" cy="3635216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59B0385-B0CC-912E-A168-05722FB28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7217" y="2411895"/>
            <a:ext cx="5791199" cy="3458817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Crisi del concetto di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oggettività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fine dell' “innocenza osservativa”: la conoscenza cerca di essere il tradizionale “rispecchiamento” di una realtà che esiste indipendentemente da noi, ma è un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processo complesso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inevitabilmente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coinvolge l'osservatore</a:t>
            </a:r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45148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F3CD3D-BC29-5860-F94B-6EC33804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0609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Il dibattito epistemologico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theory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ladeness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dell’osservazione (N. Russel Hanson, 1958)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la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Gestaltpsychologie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75736D2-C27B-101E-8DDF-428953D5D0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9050" y="4272011"/>
            <a:ext cx="2584000" cy="2448000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55DA6C-98C0-AA00-6BD5-4C60586B5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41144" y="1938167"/>
            <a:ext cx="6289431" cy="471373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Tycho Brahe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Keplero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vedevano davvero la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stessa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alba? (Cf. p. 96-97)</a:t>
            </a: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Calice o volti umani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La teoria della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Gestalt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mette in rilievo le forme (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Gestalten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che intervengono nella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costruzione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della nostra esperienza percettiva.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0160A40-5EAA-B10C-E702-FA593190E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93" y="1803836"/>
            <a:ext cx="1782939" cy="2196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3DA434C-621C-903B-1FEC-D8E9E9FA6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050" y="1803836"/>
            <a:ext cx="1555400" cy="2232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C356406-6FFC-6B23-0FF5-E530860B1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2527" y="2752956"/>
            <a:ext cx="3096000" cy="205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39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82E95D-A492-1662-B28E-3C67F82D1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conoscenza «impregnata di teoria» secondo Karl Popper (1902-1994)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01E63BF-CE92-702A-3BE6-B9AA6DFC9D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48124" y="2125009"/>
            <a:ext cx="2590141" cy="3960000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2E4218-AC10-9D82-A5C5-8378BA1E1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841610" cy="435133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Secondo Popper, in contrasto con i neopositivisti, «nella scienza è l'osservazione piuttosto che la percezione a giocare la parte decisiva. Ma l'osservazione è un processo in cui giochiamo una parte intensamente attiva. Un'osservazione è una percezione pianificata e preparata» (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Conoscenza oggettiva. Un punto di vista evoluzionistico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Armando, Roma 1983 [1972], p. 447). </a:t>
            </a:r>
          </a:p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«Tutta la conoscenza è impregnata di teoria, incluse le nostre osservazioni» (p. 101</a:t>
            </a:r>
            <a:r>
              <a:rPr lang="it-IT" dirty="0"/>
              <a:t>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BFCA866-1AC5-3D72-6380-7940FB6CE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91" y="2125009"/>
            <a:ext cx="2736000" cy="405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36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A4B8A8-219D-D271-24FD-572F884BE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 teoria dei paradigmi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Thomas Kuhn (1922-1996</a:t>
            </a:r>
            <a:r>
              <a:rPr lang="it-IT" dirty="0"/>
              <a:t>)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0FCF403-A08B-5103-4C7A-D2DC10C49F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6352" y="2279024"/>
            <a:ext cx="4944285" cy="3444539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2E4FFF4-C9F3-CD58-4E9A-7F64CCF13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41145" y="2279024"/>
            <a:ext cx="6254261" cy="415121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Secondo Kuhn la storia della scienza non è un processo cumulativo e progressivo, ma è un succedersi di paradigmi alternativi . Un paradigma «fornisce nozioni, procedure, problemi, tecniche, valori accettati e riprodotti al proprio interno da una comunità di scienziati» (p. 103-104). Non esiste dunque “osservazione” allo stato pure, ma piuttosto un insieme di pratiche sociali, procedure, credenze condivise. Il passaggio da un paradigma all'altro ha tutte le caratteristiche della “rivoluzione”.</a:t>
            </a:r>
          </a:p>
        </p:txBody>
      </p:sp>
    </p:spTree>
    <p:extLst>
      <p:ext uri="{BB962C8B-B14F-4D97-AF65-F5344CB8AC3E}">
        <p14:creationId xmlns:p14="http://schemas.microsoft.com/office/powerpoint/2010/main" val="11168407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1378</Words>
  <Application>Microsoft Office PowerPoint</Application>
  <PresentationFormat>Widescreen</PresentationFormat>
  <Paragraphs>111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Tema di Office</vt:lpstr>
      <vt:lpstr>La natura da oggetto a sistema</vt:lpstr>
      <vt:lpstr>1) Fisica     Meccanica quantistica e principio di indeterminazione. Il contributo di Max Planck (1858-1957) e Werner Heisenberg (1901-1980)</vt:lpstr>
      <vt:lpstr>Le conseguenze epistemologiche  della meccanica quantistica</vt:lpstr>
      <vt:lpstr>La teoria della relatività di Albert Einstein (1879-1955)</vt:lpstr>
      <vt:lpstr>Conseguenze di vasta portata  della relatività ristretta e generale</vt:lpstr>
      <vt:lpstr>Implicazioni degli sviluppi  della fisica nel Novecento</vt:lpstr>
      <vt:lpstr>2) Il dibattito epistemologico La theory ladeness dell’osservazione (N. Russel Hanson, 1958)  e la Gestaltpsychologie </vt:lpstr>
      <vt:lpstr>La conoscenza «impregnata di teoria» secondo Karl Popper (1902-1994)</vt:lpstr>
      <vt:lpstr>La  teoria dei paradigmi  di Thomas Kuhn (1922-1996)</vt:lpstr>
      <vt:lpstr>3) Teoria dell'informazione</vt:lpstr>
      <vt:lpstr>Conseguenza filosofiche </vt:lpstr>
      <vt:lpstr>Una nuova ontologia relazionale e “mentale”</vt:lpstr>
      <vt:lpstr>4) La teoria dei sistemi</vt:lpstr>
      <vt:lpstr>Alcuni teorici dei sistemi</vt:lpstr>
      <vt:lpstr>Sistemi complicati e sistemi complessi</vt:lpstr>
      <vt:lpstr>Proprietà emergenti  e diverse tipologie di causalità</vt:lpstr>
      <vt:lpstr>6) L’ipotesi Gaia, elaborata da  James Lovelock (1919-2022) con Lynn Margulis (1938-2011).</vt:lpstr>
      <vt:lpstr>Conclusioni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natura da oggetto a sistema</dc:title>
  <dc:creator>Giuseppe Ferrari</dc:creator>
  <cp:lastModifiedBy>Giuseppe Ferrari</cp:lastModifiedBy>
  <cp:revision>37</cp:revision>
  <dcterms:created xsi:type="dcterms:W3CDTF">2023-02-16T17:53:43Z</dcterms:created>
  <dcterms:modified xsi:type="dcterms:W3CDTF">2023-02-23T22:33:14Z</dcterms:modified>
</cp:coreProperties>
</file>