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useppe Ferrari" initials="GF" lastIdx="3" clrIdx="0">
    <p:extLst>
      <p:ext uri="{19B8F6BF-5375-455C-9EA6-DF929625EA0E}">
        <p15:presenceInfo xmlns:p15="http://schemas.microsoft.com/office/powerpoint/2012/main" userId="80f997aafe3e77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EDB403-6B82-1AC0-556C-869176359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27CE850-B937-DA47-D22F-DDBF732B4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827941-62DE-DC06-063E-D9200726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90357B-9858-6D18-F6ED-8569D855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13D846-375A-51B9-C8CC-17AE2A64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078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EA2636-051D-2A85-6C16-1D1F5BF4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5E1325-CC77-3880-6354-AFCD40A5B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84CB17-9800-2CED-C7B2-E36CDB68A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081835-121E-CEF2-B5B2-424C4917A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2C8DD5-7154-EACC-94EE-676C4B59D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09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8D754C6-42C8-0ACB-A386-E9FE391344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2586E8C-DC73-F46F-EBF9-4704BB645E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573F08-A710-AA7C-44C5-2EA6943F9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9CD87-F38B-2156-BCBC-F792DDF9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746A71-7076-1B10-462C-2F8F8E5C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48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6B77C3-374B-0780-4A38-399C43B51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80737D-0446-DC22-D34C-08DB824B3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2F2651-45DB-6860-6AEF-E6F5CB48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4AAE30-2F17-60D9-2062-1611454D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118C5-1C7D-8C47-9B47-A75BC465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00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749D19-8433-FA10-D53B-540805FA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86066D-467B-61D4-3157-B67AA69AF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18D14C0-0DE0-F1B5-6F10-B45E56405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7E93D2-3945-BCB5-A51E-5FFDE314E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45EB23-1419-35E4-C081-1FC87497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58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379DB3-9BAC-90B4-18C2-D2284F39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25A91E6-7BF7-BBAF-825B-6E3749453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D930471-D725-44A4-5953-003C427C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78BDEE9-6063-64B3-A9B8-2F0B19D4D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4250B8-C6A4-E62C-26FA-99D9752C7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AD2A71-5B61-0C3C-5A3A-861320A0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49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A29ADF1-2121-F64D-2744-C3BDEDA9C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ADE33AD-4252-DA82-E1BA-4921B5924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E5B14A-6338-2A38-FB9E-A93A15E669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878BF7C-8FDF-DC13-7484-2B840C614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5C849AB-2B13-855B-C741-03342CF47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A2D231-A053-BC7B-CA1E-DD450CFC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8F82A14-6D5A-F95A-AD47-92CC5EB5D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25012E1-EB79-A3DB-D951-67270DEB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70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379F8-6747-28FB-697C-F15A0C11E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C067556-5213-D688-B971-81E979376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E3FC52-0B73-D39C-C929-D3C49FE7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E604F5C-A423-4207-F18F-A4A86A933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0422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BF522B-8E8A-A5EA-FD43-B24D0A8F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E7EB0DD-A3E0-020E-E9DB-3383C600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A65734-EB9F-7037-2129-E2B6F6D49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7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F0676-C2CC-8319-C386-8B02F301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51AD6F-1793-A9CF-9721-9D222F2A6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7FCFFE-86E7-3D43-4A6E-7DA0A61B5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54774E-1A96-6E58-D53E-707224BDC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609C6E8-E9E3-8691-4E86-E0DBBD4BB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2BA52BA-BE33-EF43-1931-F2D5664B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311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8369A7-D10E-2515-D32B-17AACC54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8B761E0-5A74-D637-C6E9-82E79D215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695BE9-0475-77DA-CC83-CDEA95359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3F3BBF9-688B-22D5-7D4A-042B7E18A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DC206E-3FE8-95A0-E3B4-F35C5039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9EEE540-0941-2BD6-F538-5B8ECA32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5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6FA2C36-7014-37EB-335D-A799C26FD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E605184-6002-D896-CC4E-6DA2F90CB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C5E741-969B-DC63-969F-3872E3E8E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6558E-4462-4E1E-A022-4B7461086B53}" type="datetimeFigureOut">
              <a:rPr lang="it-IT" smtClean="0"/>
              <a:t>19/02/2024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4B368D-98A3-B904-9857-103705115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6BC3F3-F14D-AD13-ACEA-AE33F27F1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A8B4-9AE1-4662-8E7E-027780ECAE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735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35BEDF0A-CD4D-2D4E-4DFB-CECAC2B7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7560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cultura greca classica. </a:t>
            </a:r>
            <a:b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Platone e Aristotele: rilevanza per il nostro tema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732607-5E68-4479-3B68-CBDF7F3EA3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La Scuola di Atene e i Ricami di Leonardo Da Vinci | RGT Blog">
            <a:extLst>
              <a:ext uri="{FF2B5EF4-FFF2-40B4-BE49-F238E27FC236}">
                <a16:creationId xmlns:a16="http://schemas.microsoft.com/office/drawing/2014/main" id="{ACC538B7-9556-6C2F-DD07-8CEECD63A00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949294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B2122C4-3D8F-86C1-9F85-2D1720C2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68" y="2072963"/>
            <a:ext cx="5759850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84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A9730A-FAE5-0244-DDC6-090DCB27D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73" y="-113176"/>
            <a:ext cx="10993901" cy="1325563"/>
          </a:xfrm>
        </p:spPr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formazione della donna nel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Platone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BA2E17F0-22B9-E488-48C9-01EC0C052F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719" y="1057685"/>
            <a:ext cx="11930562" cy="5328000"/>
          </a:xfrm>
        </p:spPr>
      </p:pic>
    </p:spTree>
    <p:extLst>
      <p:ext uri="{BB962C8B-B14F-4D97-AF65-F5344CB8AC3E}">
        <p14:creationId xmlns:p14="http://schemas.microsoft.com/office/powerpoint/2010/main" val="591215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8573A17D-7F8A-807C-F7ED-F5129E7C32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203962" y="1064543"/>
            <a:ext cx="6187900" cy="410400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BB411E2D-E544-8CFE-CB96-C8F7812365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3938" y="839256"/>
            <a:ext cx="5983937" cy="5400000"/>
          </a:xfrm>
        </p:spPr>
      </p:pic>
    </p:spTree>
    <p:extLst>
      <p:ext uri="{BB962C8B-B14F-4D97-AF65-F5344CB8AC3E}">
        <p14:creationId xmlns:p14="http://schemas.microsoft.com/office/powerpoint/2010/main" val="3615192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689D0EA-3B59-E11C-723D-8F98AF9D31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9440" y="999000"/>
            <a:ext cx="5766984" cy="4860000"/>
          </a:xfrm>
        </p:spPr>
      </p:pic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1635CED8-3AC8-C4E3-28C0-3772ABA930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5577" y="585000"/>
            <a:ext cx="6214399" cy="5688000"/>
          </a:xfrm>
        </p:spPr>
      </p:pic>
    </p:spTree>
    <p:extLst>
      <p:ext uri="{BB962C8B-B14F-4D97-AF65-F5344CB8AC3E}">
        <p14:creationId xmlns:p14="http://schemas.microsoft.com/office/powerpoint/2010/main" val="297199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654AE3-C39B-6473-2616-161572A0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Democrazia ‘‘sessuata’’, guerra e mascolinità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nella Grecia classica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52046E-BFDC-EEA0-4287-CB7B974AD49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Demokratìa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incorona Demos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(bassorilievo, 337-336 a.C.)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09150A7-5E1B-E598-A45C-19F388D9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9623" y="1825625"/>
            <a:ext cx="5835067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-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Stretto rapporto tra attitudine alla 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guerra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partecipazione alla </a:t>
            </a:r>
            <a:r>
              <a:rPr lang="it-IT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democrazia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isòtes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uguaglianza;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isonomìa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uguaglianza di fronte alla legge;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isegorìa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uguale diritto di parola). 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Prerequisito: il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coraggio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inteso come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virilità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andrèia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significativo linguaggio degli oratori: la formula   </a:t>
            </a:r>
            <a:r>
              <a:rPr lang="el-GR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ὦ</a:t>
            </a:r>
            <a:r>
              <a:rPr lang="el-GR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ἄνδρες</a:t>
            </a:r>
            <a:r>
              <a:rPr lang="el-GR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b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Ἀθηναῖοι</a:t>
            </a:r>
            <a:r>
              <a:rPr lang="it-IT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àndres</a:t>
            </a:r>
            <a:r>
              <a:rPr lang="it-IT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u="none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Athenàioi</a:t>
            </a:r>
            <a:r>
              <a:rPr lang="it-IT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 uomini –maschi– ateniesi) </a:t>
            </a:r>
          </a:p>
          <a:p>
            <a:pPr marL="0" indent="0" algn="just">
              <a:buNone/>
            </a:pPr>
            <a:r>
              <a:rPr lang="it-IT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(Cfr. Giulia Sissa, </a:t>
            </a:r>
            <a:r>
              <a:rPr lang="it-IT" i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L’errore di Aristotele</a:t>
            </a:r>
            <a:r>
              <a:rPr lang="it-IT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Carocci, Roma 2023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pp. 23-107</a:t>
            </a:r>
            <a:r>
              <a:rPr lang="it-IT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A scuola di Demokratia">
            <a:extLst>
              <a:ext uri="{FF2B5EF4-FFF2-40B4-BE49-F238E27FC236}">
                <a16:creationId xmlns:a16="http://schemas.microsoft.com/office/drawing/2014/main" id="{1A8E6858-4522-6F54-348A-B2BD8FC1A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76" y="1808040"/>
            <a:ext cx="370499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5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3AAC25-3A7C-B160-4A46-7A753DB2E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Aristotele tra fisiologia,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teorie di genere  e politica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095881-B440-8D7D-3F2E-347F51B1B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84021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Consideriamo non solo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Politica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Etica Nicomachea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 anche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 degli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animali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Storia delle ricerche sugli animali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Presupposti «fisiologici» della divisione di natura  e di ruoli tra uomo e donna.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politèia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(non la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demokratìa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presuppone l’essere possidenti e la virtù guerriera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areté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polemiké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sessuata, ampiamente diffusa (tra i maschi).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Essa mira alle azioni belle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kalòn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 cui è richiesto coraggio virile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andrèia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 dunque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thymòs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(slancio, passione, ardore).</a:t>
            </a:r>
          </a:p>
        </p:txBody>
      </p:sp>
      <p:pic>
        <p:nvPicPr>
          <p:cNvPr id="1026" name="Picture 2" descr="Politica. Testo greco a fronte. Libri I-IV (Vol. 1) : Aristotele, Boitani,  P., Radice, R., Gargiulo, T.: Amazon.it: Libri">
            <a:extLst>
              <a:ext uri="{FF2B5EF4-FFF2-40B4-BE49-F238E27FC236}">
                <a16:creationId xmlns:a16="http://schemas.microsoft.com/office/drawing/2014/main" id="{C9539A4D-92B7-5811-53D9-0503C68CD4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41" y="2553734"/>
            <a:ext cx="3384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falange: tattiche e armamento degli opliti greci – Studia Humanitatis –  παιδεία">
            <a:extLst>
              <a:ext uri="{FF2B5EF4-FFF2-40B4-BE49-F238E27FC236}">
                <a16:creationId xmlns:a16="http://schemas.microsoft.com/office/drawing/2014/main" id="{6CEA1739-B736-39E0-08AA-47959C784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723" y="2795378"/>
            <a:ext cx="2340733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96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9F8AD4-7D75-3521-D52B-A053E9CF4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1417" y="1069144"/>
            <a:ext cx="5647008" cy="52191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Presupposti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fisiologici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 femmina in generale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thèlu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manca del fondamento stesso dell’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andrèia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thymòs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(slancio, foga, passione).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Le femmine, non solo umane, sarebbero in genere più ‘‘fredde’’, molli e liquide, e pertanto più timorose. Il loro sangue è più fluido; quello dei maschi denso, fibroso e  ‘‘infiammabile’’. </a:t>
            </a:r>
          </a:p>
        </p:txBody>
      </p:sp>
      <p:pic>
        <p:nvPicPr>
          <p:cNvPr id="2050" name="Picture 2" descr="Animale dell'anno 2017: il cervo | Pro Natura">
            <a:extLst>
              <a:ext uri="{FF2B5EF4-FFF2-40B4-BE49-F238E27FC236}">
                <a16:creationId xmlns:a16="http://schemas.microsoft.com/office/drawing/2014/main" id="{9118C820-738F-BB6A-2F60-D2F52A1005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542" y="4326914"/>
            <a:ext cx="3567366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BC7B371-2C9B-9065-1DDF-8E6D53A26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480" y="1253086"/>
            <a:ext cx="3260320" cy="2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7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89CA1E-BDB6-28A3-5412-56804E31D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83212"/>
            <a:ext cx="5615609" cy="55004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Manca dunque loro il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coraggio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thymòs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per essere sia soldati che, conseguentemente, cittadini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polìtai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Non difettano affatto d’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intelligenza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diànoia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ma appunto di coraggio e determinazione.</a:t>
            </a: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Il rapporto tra mogli e mariti è di per sé non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(come quello con gli schiavi) ma ‘‘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politico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’’; tuttavia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fatto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ragioni ‘‘biologiche’’, senza possibilità di  ‘‘ricambio al potere’’. </a:t>
            </a:r>
          </a:p>
        </p:txBody>
      </p:sp>
      <p:pic>
        <p:nvPicPr>
          <p:cNvPr id="3074" name="Picture 2" descr="L'educazione dei figli nell'antica Grecia">
            <a:extLst>
              <a:ext uri="{FF2B5EF4-FFF2-40B4-BE49-F238E27FC236}">
                <a16:creationId xmlns:a16="http://schemas.microsoft.com/office/drawing/2014/main" id="{ADA6168C-25A5-3A28-0505-A5DD22C73D3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66" y="1487928"/>
            <a:ext cx="5096734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07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8FCEA5-EAE8-8EF5-C80C-9138D29690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7076" y="1417662"/>
            <a:ext cx="5759548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-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mancanza di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thumòs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inoltre rende le donne in generale inabili alla virtù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aretè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il loro deficit fisiologico determina un’incapacità di decidersi: la loro facoltà deliberativa (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bouletikòn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è priva di autorità, come se avessero interiormente, anziché un volitivo ‘‘re omerico’’, un imbelle ‘‘re scita’’.</a:t>
            </a:r>
          </a:p>
          <a:p>
            <a:pPr marL="0" indent="0" algn="just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Conseguenze sociali </a:t>
            </a:r>
            <a:r>
              <a:rPr lang="it-IT">
                <a:latin typeface="Times New Roman" panose="02020603050405020304" pitchFamily="18" charset="0"/>
                <a:cs typeface="Times New Roman" panose="02020603050405020304" pitchFamily="18" charset="0"/>
              </a:rPr>
              <a:t>e politiche.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kunkha, il re ribelle, con un cappello scita, particolare del Monumento di  Dario, 521-19 aC">
            <a:extLst>
              <a:ext uri="{FF2B5EF4-FFF2-40B4-BE49-F238E27FC236}">
                <a16:creationId xmlns:a16="http://schemas.microsoft.com/office/drawing/2014/main" id="{6A6314C3-4765-B15B-3D6D-9B048344656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4780" y="2032755"/>
            <a:ext cx="2066544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cosiddetta &quot;Maschera di Agamennone&quot;, scoperta da Heinrich Schliemann nel 1876 a Micene.">
            <a:extLst>
              <a:ext uri="{FF2B5EF4-FFF2-40B4-BE49-F238E27FC236}">
                <a16:creationId xmlns:a16="http://schemas.microsoft.com/office/drawing/2014/main" id="{16C3C5E5-5588-8697-1544-D955A0652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928" y="2440718"/>
            <a:ext cx="2804224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5367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438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Tema di Office</vt:lpstr>
      <vt:lpstr>La cultura greca classica.  Platone e Aristotele: rilevanza per il nostro tema </vt:lpstr>
      <vt:lpstr>La formazione della donna nel Timeo di Platone</vt:lpstr>
      <vt:lpstr>Presentazione standard di PowerPoint</vt:lpstr>
      <vt:lpstr>Presentazione standard di PowerPoint</vt:lpstr>
      <vt:lpstr>Democrazia ‘‘sessuata’’, guerra e mascolinità  nella Grecia classica</vt:lpstr>
      <vt:lpstr>Aristotele tra fisiologia,  teorie di genere  e politica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Platone, Aristotele, filosofia antica:  rilevanza per il nostro tema </dc:title>
  <dc:creator>Giuseppe Ferrari</dc:creator>
  <cp:lastModifiedBy>Giuseppe Ferrari</cp:lastModifiedBy>
  <cp:revision>14</cp:revision>
  <dcterms:created xsi:type="dcterms:W3CDTF">2024-02-11T20:53:42Z</dcterms:created>
  <dcterms:modified xsi:type="dcterms:W3CDTF">2024-02-19T15:24:22Z</dcterms:modified>
</cp:coreProperties>
</file>