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58" r:id="rId7"/>
    <p:sldId id="259" r:id="rId8"/>
    <p:sldId id="281" r:id="rId9"/>
    <p:sldId id="264" r:id="rId10"/>
    <p:sldId id="265" r:id="rId11"/>
    <p:sldId id="266" r:id="rId12"/>
    <p:sldId id="267" r:id="rId13"/>
    <p:sldId id="263" r:id="rId14"/>
    <p:sldId id="268" r:id="rId15"/>
    <p:sldId id="269" r:id="rId16"/>
    <p:sldId id="270" r:id="rId17"/>
    <p:sldId id="272" r:id="rId18"/>
    <p:sldId id="271" r:id="rId19"/>
    <p:sldId id="273" r:id="rId20"/>
    <p:sldId id="279" r:id="rId21"/>
    <p:sldId id="280" r:id="rId22"/>
    <p:sldId id="274" r:id="rId23"/>
    <p:sldId id="278" r:id="rId24"/>
    <p:sldId id="277" r:id="rId25"/>
    <p:sldId id="275" r:id="rId26"/>
    <p:sldId id="276" r:id="rId2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useppe Ferrari" initials="GF" lastIdx="1" clrIdx="0">
    <p:extLst>
      <p:ext uri="{19B8F6BF-5375-455C-9EA6-DF929625EA0E}">
        <p15:presenceInfo xmlns:p15="http://schemas.microsoft.com/office/powerpoint/2012/main" userId="80f997aafe3e776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5" autoAdjust="0"/>
    <p:restoredTop sz="94291" autoAdjust="0"/>
  </p:normalViewPr>
  <p:slideViewPr>
    <p:cSldViewPr snapToGrid="0">
      <p:cViewPr varScale="1">
        <p:scale>
          <a:sx n="68" d="100"/>
          <a:sy n="68" d="100"/>
        </p:scale>
        <p:origin x="84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77B1FF-6324-FEDD-0F02-C33CEE1A36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9A8FEF8-7D5E-C195-ABAF-C4C7FD11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9AF5E5D-2B37-1B1F-9A0A-6D98F1F62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9362A-E239-44DA-AD56-F4F327C4942A}" type="datetimeFigureOut">
              <a:rPr lang="it-IT" smtClean="0"/>
              <a:pPr/>
              <a:t>09/04/2024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5F20CC-4AA3-9DC8-BA00-1F2BC6429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843B241-9F66-07E6-830C-023274C14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6956D-2970-4862-BCED-38E689377F3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9240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505257-A6B4-F15C-8362-66A06E1AB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C423E32-5641-0F1B-0145-85F8EBA503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133C6D7-380F-B5F4-F758-2E161F0C1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9362A-E239-44DA-AD56-F4F327C4942A}" type="datetimeFigureOut">
              <a:rPr lang="it-IT" smtClean="0"/>
              <a:pPr/>
              <a:t>09/04/2024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5D086A8-47DE-C124-5638-17B3D2F02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42B35B7-C4F1-5478-C5DD-2790FB3E2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6956D-2970-4862-BCED-38E689377F3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3874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436F05B-A739-35D3-1F8E-63A973055B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F9FD240-4E9A-0BC3-B30B-DFD2FEE969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D57478A-C889-453D-A058-1AD6F8BF2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9362A-E239-44DA-AD56-F4F327C4942A}" type="datetimeFigureOut">
              <a:rPr lang="it-IT" smtClean="0"/>
              <a:pPr/>
              <a:t>09/04/2024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2B83C4-6D74-B0D5-3D90-567C207D9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3583BE-11B9-7719-35CD-CEC27F07D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6956D-2970-4862-BCED-38E689377F3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2565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C0A722-D7A6-AEE2-91B3-0F1256CB2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FB5C88C-DC06-D8CA-E3D5-C7A330E53F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4FEBFBF-D09B-87CD-1906-ACA06DF5F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9362A-E239-44DA-AD56-F4F327C4942A}" type="datetimeFigureOut">
              <a:rPr lang="it-IT" smtClean="0"/>
              <a:pPr/>
              <a:t>09/04/2024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8A722C0-0594-6F44-D288-0A6DB3D09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F375828-5096-FC19-A0D0-5914857F0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6956D-2970-4862-BCED-38E689377F3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0879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1F48F5-7445-1815-DA9A-7E4FD9F3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DF740E4-0C34-07CA-8EE0-7F7AF2F9C2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2AB53EF-ABEF-53DC-BD8F-FCCF1D048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9362A-E239-44DA-AD56-F4F327C4942A}" type="datetimeFigureOut">
              <a:rPr lang="it-IT" smtClean="0"/>
              <a:pPr/>
              <a:t>09/04/2024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321283A-94D3-7098-1DD1-E7FEC6967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3567A88-0C47-B47B-98E9-0DFF9EDA3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6956D-2970-4862-BCED-38E689377F3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5293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FAE0C8-DF2D-F485-8DD2-52FAFB219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551E876-7465-2481-2AD3-C1E1265D3A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DB53A81-6667-4E04-1565-5D72B87593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C207D34-FC85-0E6B-338A-9989D8296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9362A-E239-44DA-AD56-F4F327C4942A}" type="datetimeFigureOut">
              <a:rPr lang="it-IT" smtClean="0"/>
              <a:pPr/>
              <a:t>09/04/2024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94B2FD3-C80F-DD3C-E643-17318767F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04E7B8D-3DDE-BA6B-3C08-6BF82D479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6956D-2970-4862-BCED-38E689377F3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6392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A1BA83-5D4E-852E-64A0-250DB0A0E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A621FFE-EB16-F32D-8F8F-C231C9730A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75DF85A-E7B5-405D-479B-AA75B73F3A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2AB570-83AD-EBD8-4AC9-F49AAFC7A2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F747EC5-4E28-010D-7AE3-37A6888814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8B25E80-9FD8-0FA9-5BA6-A7163E9F1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9362A-E239-44DA-AD56-F4F327C4942A}" type="datetimeFigureOut">
              <a:rPr lang="it-IT" smtClean="0"/>
              <a:pPr/>
              <a:t>09/04/2024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A3526E0-03A9-08F1-33CB-0A21DE060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CF6CE3A-DE43-752E-2850-11A89126F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6956D-2970-4862-BCED-38E689377F3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8515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1CFF52-2217-D2A7-461F-597A36B07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BAA857B-B900-345F-2B8D-7545384D2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9362A-E239-44DA-AD56-F4F327C4942A}" type="datetimeFigureOut">
              <a:rPr lang="it-IT" smtClean="0"/>
              <a:pPr/>
              <a:t>09/04/2024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F28E066-DA14-2921-ACE2-FD0308CCD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4AF91E4-52D8-DA78-113B-A0D3811BF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6956D-2970-4862-BCED-38E689377F3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8790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75ABD70-DDEA-72AD-1E18-B8A108852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9362A-E239-44DA-AD56-F4F327C4942A}" type="datetimeFigureOut">
              <a:rPr lang="it-IT" smtClean="0"/>
              <a:pPr/>
              <a:t>09/04/2024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2990966-5559-8221-6C7D-717C81694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C40139E-5B87-E29C-769A-BDD68CCA6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6956D-2970-4862-BCED-38E689377F3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4625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DA12B0-51FA-5CCA-3C43-FA431DD04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115DFA-6FB1-17A8-0EE2-5666BF353A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19523B2-5D9A-6469-C203-4D13BFA043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ED9763F-D57A-9881-4413-54841893E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9362A-E239-44DA-AD56-F4F327C4942A}" type="datetimeFigureOut">
              <a:rPr lang="it-IT" smtClean="0"/>
              <a:pPr/>
              <a:t>09/04/2024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7C83231-9256-6FF4-1886-3C78F041E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3605DFA-0C13-01F0-31F9-38EF15DFF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6956D-2970-4862-BCED-38E689377F3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7504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3B46F0-0F87-8D93-33A4-1A19AB014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6C133A1-2D6A-7E70-1675-E0FAB5AFDD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1B11513-1F53-E0F4-8276-93FB6EEC25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E8132F2-B5EE-E30F-688D-471E57EA6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9362A-E239-44DA-AD56-F4F327C4942A}" type="datetimeFigureOut">
              <a:rPr lang="it-IT" smtClean="0"/>
              <a:pPr/>
              <a:t>09/04/2024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022C1B9-8B94-F37A-E7C9-03A15C6A4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2123B9F-15BB-0DC6-AC93-233543E77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6956D-2970-4862-BCED-38E689377F3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4448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C67B479-69B1-290D-0F62-A768358D4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D4AEF00-41D4-B97C-B3EF-D03758737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E03B608-C68F-C410-0C59-E718E4A03A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9362A-E239-44DA-AD56-F4F327C4942A}" type="datetimeFigureOut">
              <a:rPr lang="it-IT" smtClean="0"/>
              <a:pPr/>
              <a:t>09/04/2024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E99986-A969-14B8-2CF4-3841854F99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15D046B-458A-CF0E-6C25-199C3169B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16956D-2970-4862-BCED-38E689377F3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9550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065B8AF9-1380-E8C0-E866-5FF26A933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659" y="7330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it-IT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 femminismo ai </a:t>
            </a:r>
            <a:r>
              <a:rPr lang="it-IT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gender studies</a:t>
            </a:r>
            <a:r>
              <a:rPr lang="it-IT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it-IT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Risorse, perplessità e domande aperte</a:t>
            </a:r>
          </a:p>
        </p:txBody>
      </p:sp>
      <p:sp>
        <p:nvSpPr>
          <p:cNvPr id="11" name="Segnaposto contenuto 10">
            <a:extLst>
              <a:ext uri="{FF2B5EF4-FFF2-40B4-BE49-F238E27FC236}">
                <a16:creationId xmlns:a16="http://schemas.microsoft.com/office/drawing/2014/main" id="{DD69D2C0-8F32-A7CE-DD08-1AADD2551A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6830" y="2121046"/>
            <a:ext cx="10515599" cy="4842461"/>
          </a:xfrm>
        </p:spPr>
        <p:txBody>
          <a:bodyPr>
            <a:normAutofit fontScale="92500" lnSpcReduction="20000"/>
          </a:bodyPr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 algn="ctr">
              <a:buNone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Corsi di </a:t>
            </a:r>
            <a:r>
              <a:rPr lang="it-IT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Women’s</a:t>
            </a: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Gender Studies </a:t>
            </a: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presso le Università </a:t>
            </a:r>
          </a:p>
          <a:p>
            <a:pPr marL="0" indent="0" algn="ctr">
              <a:buNone/>
            </a:pP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Utrecht (NL), Roma ‘‘La Sapienza’’ e Bologna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6A552DDB-03B1-A616-3174-42E7FA49DE4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715" y="2352973"/>
            <a:ext cx="5182049" cy="2761727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14ADBACE-0AC5-F112-413C-894D5250306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38115" y="4141800"/>
            <a:ext cx="4930043" cy="1692000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DADE405E-FC40-3FD2-1591-C6369A10963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24141" y="1874634"/>
            <a:ext cx="5182049" cy="190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14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9F2069-6346-1EF4-48CE-F93FDD5E3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527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Tentiamo una lettura critica,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sine ira et studio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Opera di riferimento: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Undoing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Gender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(2004)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88F32BA-294F-3EE0-2374-D85E133FE90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513274" y="2036016"/>
            <a:ext cx="3128612" cy="4351338"/>
          </a:xfrm>
          <a:prstGeom prst="rect">
            <a:avLst/>
          </a:prstGeom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A7C6A50-6CBB-14B6-8B2E-920D41BD44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772123"/>
          </a:xfrm>
        </p:spPr>
        <p:txBody>
          <a:bodyPr>
            <a:normAutofit fontScale="85000" lnSpcReduction="20000"/>
          </a:bodyPr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due traduzioni italiane (2006 e 2014)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421D93D-60D9-7DFE-3493-CF139715702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95282" y="1807624"/>
            <a:ext cx="2640816" cy="38160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63F3269-C515-1F14-341D-7852134F917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63000" y="1825624"/>
            <a:ext cx="2520000" cy="37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787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67AA6F-C07B-BAB6-87CA-0E5FBE677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46838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Altre opere di Butler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FAC73AE2-9BE4-45B4-4BC9-70F7B8A4D50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15182" y="1027906"/>
            <a:ext cx="1800000" cy="2714926"/>
          </a:xfrm>
          <a:prstGeom prst="rect">
            <a:avLst/>
          </a:prstGeom>
        </p:spPr>
      </p:pic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B9603031-31D0-3142-E064-B9912903930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9038599" y="2007369"/>
            <a:ext cx="2315201" cy="3492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0ADA6779-BE08-BA0C-E703-4497DB85215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09897" y="1053369"/>
            <a:ext cx="1761984" cy="2736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CA4A3673-036A-E0DF-DFC4-6384015249E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53402" y="1053369"/>
            <a:ext cx="1726274" cy="2664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CC2E5500-0772-C827-0F30-C2C40926C267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1071" y="4074557"/>
            <a:ext cx="1584000" cy="2418318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9A9E6C9C-4072-77C6-05EA-FAB412813A7D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39011" y="4020327"/>
            <a:ext cx="1774080" cy="27720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607AD4E5-FA36-3ED6-06F5-DF6266AD02B3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909897" y="3912327"/>
            <a:ext cx="19224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652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6C37B-8FD2-FB6B-CC6E-BB8213495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449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Influenze e dialoghi filosofici.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prosa talvolta ardua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1E6F32E0-4CC4-E2E6-144C-AF242A3F78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" y="1825625"/>
            <a:ext cx="10988040" cy="4912800"/>
          </a:xfrm>
        </p:spPr>
        <p:txBody>
          <a:bodyPr>
            <a:normAutofit fontScale="70000" lnSpcReduction="20000"/>
          </a:bodyPr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Dall’alto a sinistra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Baruch Spinoza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(1632-1677),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Georg Wilhelm Friedrich Hegel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(1770-1831),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Søren Kierkegaard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(1813-1855),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Claude Lévi-Strauss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(1908-2009),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Emmanuel </a:t>
            </a:r>
            <a:r>
              <a:rPr lang="it-IT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Levinas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(1905-1995),  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Michel Foucault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(1926-1984),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Jacques Derrida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(1930-2004),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Rosi </a:t>
            </a:r>
            <a:r>
              <a:rPr lang="it-IT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Braidott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(1954)</a:t>
            </a:r>
          </a:p>
          <a:p>
            <a:pPr algn="ctr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  <a:p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5F809B2-D00B-0AD6-57AA-F02983C34CE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944" y="1037549"/>
            <a:ext cx="1923034" cy="22320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99D29457-3CFA-BF60-5B18-9A42505AF89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84005" y="1349946"/>
            <a:ext cx="1677596" cy="2124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57A0286C-0636-0AAA-F6E3-95585410FD9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81154" y="1368012"/>
            <a:ext cx="1454850" cy="2160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C5C0E7B-CF9B-57E0-6A1C-C6BC1F7E28A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25984" y="1325787"/>
            <a:ext cx="2520000" cy="2103377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190C3090-FA92-6F72-9810-3C5DE224DC96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2292" y="3419420"/>
            <a:ext cx="1701067" cy="24480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F11069B3-E6B1-B7D4-3FEA-64B1B80B0130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62610" y="3704114"/>
            <a:ext cx="1548000" cy="2007305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5D67263C-F659-ED22-EC37-6524A7C71D77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663017" y="3570658"/>
            <a:ext cx="2792210" cy="209110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B17D26C6-10D9-85A6-5D5F-9D7107A857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59891" y="3753767"/>
            <a:ext cx="2680237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922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9900CE-0824-9C7D-64A8-00D8BEB58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158" y="0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 capire Butler, cenni biografici</a:t>
            </a:r>
          </a:p>
        </p:txBody>
      </p:sp>
      <p:sp>
        <p:nvSpPr>
          <p:cNvPr id="13" name="Segnaposto contenuto 12">
            <a:extLst>
              <a:ext uri="{FF2B5EF4-FFF2-40B4-BE49-F238E27FC236}">
                <a16:creationId xmlns:a16="http://schemas.microsoft.com/office/drawing/2014/main" id="{4A48B520-C5B9-058D-1BE8-AC1DF268EF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0238" y="1325563"/>
            <a:ext cx="5589562" cy="5233180"/>
          </a:xfrm>
        </p:spPr>
        <p:txBody>
          <a:bodyPr>
            <a:normAutofit fontScale="92500" lnSpcReduction="10000"/>
          </a:bodyPr>
          <a:lstStyle/>
          <a:p>
            <a:pPr algn="just">
              <a:buFontTx/>
              <a:buChar char="-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Famiglia di ebrei riformati di origine russo- ucraina</a:t>
            </a:r>
          </a:p>
          <a:p>
            <a:pPr algn="just">
              <a:buFontTx/>
              <a:buChar char="-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Gran parte della famiglia materna perita nella Shoà</a:t>
            </a:r>
          </a:p>
          <a:p>
            <a:pPr algn="just">
              <a:buFontTx/>
              <a:buChar char="-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Un’infanzia e un’adolescenza difficili</a:t>
            </a:r>
          </a:p>
          <a:p>
            <a:pPr algn="just">
              <a:buFontTx/>
              <a:buChar char="-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scoperta della filosofia come ‘‘terapia dell’anima’’ (Spinoza, Hegel, Kierkegaard)</a:t>
            </a:r>
          </a:p>
          <a:p>
            <a:pPr algn="just">
              <a:buFontTx/>
              <a:buChar char="-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Dichiaratamente ‘‘non binaria’’; vive oggi con la filosofa Wendy Brown, con un figlio. Preferisce che ci si riferisca a lei con  “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piuttosto che con “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algn="just">
              <a:buFontTx/>
              <a:buChar char="-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Studi in Germania; docente a Berkeley, prestigio e fama internazionali </a:t>
            </a:r>
          </a:p>
          <a:p>
            <a:pPr>
              <a:buFontTx/>
              <a:buChar char="-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Forte impegno politico nel movimento LGBTQIA+ e per altre cause (controverse dichiarazioni su Palestina e Israele)</a:t>
            </a:r>
          </a:p>
          <a:p>
            <a:pPr>
              <a:buFontTx/>
              <a:buChar char="-"/>
            </a:pPr>
            <a:endParaRPr lang="it-IT" dirty="0"/>
          </a:p>
          <a:p>
            <a:pPr>
              <a:buFontTx/>
              <a:buChar char="-"/>
            </a:pPr>
            <a:endParaRPr lang="it-IT" dirty="0"/>
          </a:p>
          <a:p>
            <a:pPr>
              <a:buFontTx/>
              <a:buChar char="-"/>
            </a:pPr>
            <a:endParaRPr lang="it-IT" dirty="0"/>
          </a:p>
          <a:p>
            <a:pPr>
              <a:buFontTx/>
              <a:buChar char="-"/>
            </a:pP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63DD9C0-5CE0-8359-BDDE-F6413875E43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94198" y="1825624"/>
            <a:ext cx="2661094" cy="4068000"/>
          </a:xfrm>
          <a:prstGeom prst="rect">
            <a:avLst/>
          </a:prstGeom>
        </p:spPr>
      </p:pic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08B071A2-200E-12D2-B544-1EB0F708979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406618" y="2968863"/>
            <a:ext cx="2700762" cy="201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823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52AC47-3F3E-0F00-E9F2-49D8028FA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517" y="0"/>
            <a:ext cx="10836965" cy="1147843"/>
          </a:xfrm>
        </p:spPr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Spunti autobiografici. La motivazione di Butler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C4CDA9-171C-EAFA-1BF9-66A1495127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3952" y="1246317"/>
            <a:ext cx="5181600" cy="493229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mia opinione è che […] a volte tendo a focalizzarmi su una sorta di teologia dell’assenza, altre volte sui travagli del negativo, nel senso hegeliano del termine, e che questo mi conduca spesso </a:t>
            </a:r>
            <a:r>
              <a:rPr lang="it-IT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considerazioni sulla melanconia, il lutto, la colpa, la paura 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 similia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Credo che ciò possa accadere facilmente </a:t>
            </a:r>
            <a:r>
              <a:rPr lang="it-IT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quando una ragazza ebrea, con l’eredità psichica dell’Olocausto, comincia a leggere di filosofia in tenera età, indotta da circostanze dolorose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può anche essere, inoltre, che </a:t>
            </a:r>
            <a:r>
              <a:rPr lang="it-IT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 mio interesse per le questioni legate alla sopravvivenza dipendesse dal fatto di non sapere se il mio genere o la mia sessualità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quale che sia il loro autentico significato – </a:t>
            </a:r>
            <a:r>
              <a:rPr lang="it-IT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 avrebbero messa al riparo da forme tra loro assortite di violenza sociale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 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(pp. 288-289)</a:t>
            </a:r>
          </a:p>
          <a:p>
            <a:pPr marL="0" indent="0" algn="just">
              <a:buNone/>
            </a:pPr>
            <a:r>
              <a:rPr lang="it-IT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(Tutte le citazioni, salvo diversa indicazione, sono tratte dall’edizione del 2014)</a:t>
            </a:r>
            <a:endParaRPr lang="it-IT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sz="2000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3D31053-661A-ECF6-BC7D-CE17E93571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27644" y="1147843"/>
            <a:ext cx="6364356" cy="42840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seconda via 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attraverso cui mi avvicinai alla filosofia fu la sinagoga, e se la prima ebbe come origine un tormento adolescenziale, la seconda emerse dai </a:t>
            </a:r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dilemmi etici della collettività ebraica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 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corsi riguardavamo in genere dilemmi morali e questioni relative alla </a:t>
            </a:r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responsabilità umana, alla tensione fra decisioni individuali e responsabilità collettive, e a Dio, alla sua esistenza e alla “sua” utilità, specialmente alla luce dei campi di concentramento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[…] Pertanto, la filosofia non era solo una questione retorica, ma si collegava in modo alquanto diretto alla </a:t>
            </a:r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sofferenza individuale e collettiva e alle possibilità della trasformazione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(p. 339)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4648C83-5716-CE50-E95D-8108D4A3378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373772" y="4959930"/>
            <a:ext cx="2208000" cy="16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361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11E83B-7563-80BF-3498-810487894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77775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preoccupazione per le vite prive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protezione, «dispensabili»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43B606-F6D6-44EE-2BAC-8D39B58925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963" y="1659988"/>
            <a:ext cx="5611837" cy="2428237"/>
          </a:xfrm>
        </p:spPr>
        <p:txBody>
          <a:bodyPr/>
          <a:lstStyle/>
          <a:p>
            <a:pPr marL="0" indent="0" algn="just">
              <a:buNone/>
            </a:pP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 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 sono diversi gradi di distribuzione della vulnerabilità umana sul nostro pianeta. </a:t>
            </a:r>
            <a:r>
              <a:rPr lang="it-IT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Alcune vite sono prudentemente protette e ogni attacco alla loro intangibilità è sufficiente a mobilitare interi apparati militari. Altre vite non trovano un sostegno così immediato e solerte perché fondamentalmente non sono considerate “degne di lutto”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 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(p. 61)</a:t>
            </a:r>
            <a:endParaRPr lang="it-IT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087A890-9AC8-586F-7747-D1FFD06946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659988"/>
            <a:ext cx="5869743" cy="5020237"/>
          </a:xfrm>
        </p:spPr>
        <p:txBody>
          <a:bodyPr/>
          <a:lstStyle/>
          <a:p>
            <a:pPr marL="0" indent="0" algn="just">
              <a:buNone/>
            </a:pP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 le vite, Butler richiama l’attenzione su «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quella di chi è </a:t>
            </a:r>
            <a:r>
              <a:rPr lang="it-IT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prigione senza processo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di chi vive in zone di </a:t>
            </a:r>
            <a:r>
              <a:rPr lang="it-IT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guerra o sotto occupazione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esposto alla violenza e alla distruzione, senz’alcuna sicurezza o via d’uscita; di chi è </a:t>
            </a:r>
            <a:r>
              <a:rPr lang="it-IT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costretto a emigrare 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a vivere in zone liminari, aspettando che le frontiere si aprano, che arrivino il cibo e la prospettiva di non vivere più in clandestinità; di chi vive </a:t>
            </a:r>
            <a:r>
              <a:rPr lang="it-IT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come parte di una forza-lavoro dispensabile 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it-IT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dispensable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it-IT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consumabile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per la quale la prospettiva di un sostentamento stabile sembra sempre più remota; di chi vive alla giornata in un orizzonte temporale collassato, soffrendo fin nello stomaco e nelle ossa il senso di un futuro compromesso, e prova a sentire qualcosa temendo però ciò che potrebbe sentire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 </a:t>
            </a:r>
          </a:p>
          <a:p>
            <a:pPr marL="0" indent="0" algn="just">
              <a:buNone/>
            </a:pP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it-IT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chi spetta una buona vita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?, Nottetempo, Roma 2013 [2012], p. 29 )</a:t>
            </a:r>
            <a:endParaRPr lang="it-IT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5793251-EE0C-65DB-4D5C-3AD833D7031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4077" y="3902012"/>
            <a:ext cx="4579607" cy="25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1907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7224D0-496A-A7D0-8C87-4A96ED671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099" y="196312"/>
            <a:ext cx="11591777" cy="1325563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centralità della questione del «lutto».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Alcune vite sono « irreali» e «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ungrievable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»?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26DBC76-DEC1-0AD3-D18F-AE46B1BE13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7988" y="1800665"/>
            <a:ext cx="6081113" cy="455805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Qual è dunque </a:t>
            </a:r>
            <a:r>
              <a:rPr lang="it-IT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 relazione 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fra la violenza e ciò che è “irreale”,</a:t>
            </a:r>
            <a:r>
              <a:rPr lang="it-IT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fra la violenza e l’irrealtà che permea lo stato di coloro che diventano vittime di violenza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e quando subentra la </a:t>
            </a:r>
            <a:r>
              <a:rPr lang="it-IT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nozione di vita indegna di lutto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 A livello discorsivo </a:t>
            </a:r>
            <a:r>
              <a:rPr lang="it-IT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alcune vite non sono considerate affatto tali, non possono essere umanizzate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non si adattano ad alcuna definizione corrente di umano. La loro disumanizzazione, pertanto, avviene in primo luogo a questo livello, e in seno a essa si origina una violenza fisica che, in un certo senso veicola un messaggio di disumanizzazione che è però già in atto sul piano culturale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». 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(p. 62) </a:t>
            </a:r>
          </a:p>
          <a:p>
            <a:pPr marL="0" indent="0" algn="just">
              <a:buNone/>
            </a:pPr>
            <a:r>
              <a:rPr lang="it-IT" sz="20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it-IT" sz="2000" b="1" i="1" dirty="0">
                <a:latin typeface="Times New Roman" pitchFamily="18" charset="0"/>
                <a:cs typeface="Times New Roman" pitchFamily="18" charset="0"/>
              </a:rPr>
              <a:t>Dobbiamo essere capaci di vivere una vita sapendo che la perdita di questa vita sarà pianta</a:t>
            </a:r>
            <a:r>
              <a:rPr lang="it-IT" sz="2000" i="1" dirty="0">
                <a:latin typeface="Times New Roman" pitchFamily="18" charset="0"/>
                <a:cs typeface="Times New Roman" pitchFamily="18" charset="0"/>
              </a:rPr>
              <a:t>, e dunque che verranno prese tutte le misure per prevenirla</a:t>
            </a:r>
            <a:r>
              <a:rPr lang="it-IT" sz="2000" dirty="0">
                <a:latin typeface="Times New Roman" pitchFamily="18" charset="0"/>
                <a:cs typeface="Times New Roman" pitchFamily="18" charset="0"/>
              </a:rPr>
              <a:t>».                                                                   </a:t>
            </a:r>
          </a:p>
          <a:p>
            <a:pPr marL="0" indent="0" algn="just">
              <a:buNone/>
            </a:pPr>
            <a:r>
              <a:rPr lang="it-IT" sz="20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it-IT" sz="2000" b="1" i="1" dirty="0">
                <a:latin typeface="Times New Roman" pitchFamily="18" charset="0"/>
                <a:cs typeface="Times New Roman" pitchFamily="18" charset="0"/>
              </a:rPr>
              <a:t>A chi spetta una buona vita</a:t>
            </a:r>
            <a:r>
              <a:rPr lang="it-IT" sz="2000" b="1" dirty="0">
                <a:latin typeface="Times New Roman" pitchFamily="18" charset="0"/>
                <a:cs typeface="Times New Roman" pitchFamily="18" charset="0"/>
              </a:rPr>
              <a:t>? Nottetempo, Roma 2013 [2012], p. 22)</a:t>
            </a:r>
          </a:p>
          <a:p>
            <a:pPr marL="0" indent="0" algn="just">
              <a:buNone/>
            </a:pPr>
            <a:endParaRPr lang="it-IT" sz="2000" b="1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677E239-A37D-29D9-8A2C-D63485ABC7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7357402" y="2430550"/>
            <a:ext cx="4416438" cy="24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9468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2BC5C3-E8F3-C17D-5AF8-CA31266B8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10227"/>
            <a:ext cx="11208026" cy="1325563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(quasi) silenzio mediatico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alcune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categorie di vittime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8F1E2F-E2C0-1AAC-C5F7-D849B93184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64627" y="1920805"/>
            <a:ext cx="5181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Quante vite, negli ultimi anni, sono andate 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perdute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Africa a causa dell’AIDS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Dove sono le rappresentazioni mediatiche di queste perdite? E dove, invece, le produzioni discorsive del significato che quelle perdite hanno avuto per le rispettive comunità?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(p. 62)</a:t>
            </a:r>
          </a:p>
          <a:p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1A82134-F5B7-DA8E-75B2-A4E6AD0423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2061" y="1875459"/>
            <a:ext cx="5181600" cy="4351338"/>
          </a:xfrm>
        </p:spPr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A387024-43A5-ABB6-7172-4424434F846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7609" y="2215128"/>
            <a:ext cx="5471535" cy="36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5471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41AD02-4D4E-D4B0-D94F-35D1A7C95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0252"/>
            <a:ext cx="1207272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passaggio alle questioni di genere. L’impatto dell’AIDS sulle persone omosessuali negli anni ’80 e ’90. 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F00A966-27B2-4FF1-02FA-BAED76E16D4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501255" y="2411629"/>
            <a:ext cx="4389720" cy="2844000"/>
          </a:xfrm>
          <a:prstGeom prst="rect">
            <a:avLst/>
          </a:prstGeom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9061456-028F-FC55-7C12-25EAB2301E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6288" y="1856935"/>
            <a:ext cx="6638574" cy="474081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riferimento alle persone omosessuali: 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fatto di essere 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 “irreali”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 che questa definizione venga, per così dire, istituzionalizzata come 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legittimazione per forme di trattamento differenziato, significa diventare l’Altro, colui, colei, la cosa in opposizione alla quale si stabilisce ciò che è umano. Significa essere l’”inumano”, il “postumano”, il “meno che umano”, il “reietto” che garantisce e conferma all’umano la sua realtà tangibile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(p. 69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 lesbiche e gay, data la storia del loro movimento, si rivolgano allo Stato non sorprende: l’attuale </a:t>
            </a:r>
            <a:r>
              <a:rPr lang="it-IT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campagna per il matrimonio gay 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rappresenta, in qualche maniera, una </a:t>
            </a:r>
            <a:r>
              <a:rPr lang="it-IT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risposta all’AIDS 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e, soprattutto, </a:t>
            </a:r>
            <a:r>
              <a:rPr lang="it-IT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una risposta indotta dalla vergogna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attraverso la quale la </a:t>
            </a:r>
            <a:r>
              <a:rPr lang="it-IT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comunità gay tenta di rinnegare la propria, cosiddetta, promiscuità, mostrandosi sana, normale e capace di sostenere nel tempo relazioni monogam</a:t>
            </a:r>
            <a:r>
              <a:rPr lang="it-IT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 </a:t>
            </a:r>
            <a:r>
              <a:rPr lang="it-IT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(p. 183) </a:t>
            </a:r>
            <a:endParaRPr lang="it-IT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72334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BA2301-5952-3EAB-9475-30E63F71A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727" y="162000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Critiche e dialogo con posizioni femministe (o volte a salvaguardare il ‘‘femminile’’)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6E4C86-2CFB-F162-0032-514DB4E49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57460" y="2002320"/>
            <a:ext cx="6112565" cy="435133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it-IT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L’assunto femminista 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secondo cui la </a:t>
            </a:r>
            <a:r>
              <a:rPr lang="it-IT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dominazione strutturale degli uomini sulle donne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debba essere considerata il punto di partenza per ogni altra analisi di genere </a:t>
            </a:r>
            <a:r>
              <a:rPr lang="it-IT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appare oggi limitante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poiché si rifiuta di riconoscere le varie articolazioni del genere come fattore politico, che porta con sé una determinata serie di rischi sociali e fisici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it-IT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(p. 42)</a:t>
            </a:r>
          </a:p>
          <a:p>
            <a:pPr marL="0" indent="0" algn="just">
              <a:buNone/>
            </a:pP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it-IT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 mio tentativo era quello di combattere quelle forme di essenzialismo che considerano il genere come una verità in qualche modo interna al corpo, una sorta di centro o essenza interiore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qualcosa di innegabile e che, naturale o no che sia, è dato per scontato. La teoria della differenza sessuale, però, non afferma nulla di quanto sostiene tale essenzialismo naturalista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 </a:t>
            </a:r>
            <a:r>
              <a:rPr lang="it-IT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(p. 309)</a:t>
            </a: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80E6D5F-03E2-3E43-E345-3A03E12D9FE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888337" y="4284000"/>
            <a:ext cx="1737683" cy="2412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872317E2-701B-0535-993C-67B87978F2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3225" y="1880344"/>
            <a:ext cx="1411360" cy="23040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AB029872-B41B-062F-C654-3A4AAE6445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225" y="1826344"/>
            <a:ext cx="1629549" cy="22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219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F54530-5ED0-1F20-9954-97B04FDFA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90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che cosa si riferisce papa Francesco? Ai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gender studies tout court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ai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rischi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alcune teorie? </a:t>
            </a:r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6AE4FFEB-E1AB-454D-65D3-68F22D4874B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b="0" dirty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it-IT" b="0" i="1" dirty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 chiesto di fare studi a proposito di questa brutta ideologia del nostro tempo, che cancella le differenze e rende tutto uguale; cancellare la differenza è cancellare l’umanità. Uomo e donna, invece, stanno in una feconda “tensione” </a:t>
            </a:r>
            <a:r>
              <a:rPr lang="it-IT" b="0" dirty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pPr marL="0" indent="0" algn="just">
              <a:buNone/>
            </a:pPr>
            <a:endParaRPr lang="it-IT" sz="2000" b="0" i="0" dirty="0">
              <a:solidFill>
                <a:srgbClr val="373737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2000" b="1" i="0" dirty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(Papa Francesco </a:t>
            </a:r>
            <a:r>
              <a:rPr lang="it-IT" sz="2000" b="1" dirty="0">
                <a:solidFill>
                  <a:srgbClr val="37373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un Convegno promosso a Roma dal </a:t>
            </a:r>
            <a:r>
              <a:rPr lang="it-IT" sz="2000" b="1" i="0" dirty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Centro di Ricerca e Antropologia delle Vocazioni, 1° marzo 2024</a:t>
            </a:r>
            <a:r>
              <a:rPr lang="it-IT" b="1" i="0" dirty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Segnaposto contenuto 2">
            <a:extLst>
              <a:ext uri="{FF2B5EF4-FFF2-40B4-BE49-F238E27FC236}">
                <a16:creationId xmlns:a16="http://schemas.microsoft.com/office/drawing/2014/main" id="{E416EF1D-4CED-15F5-F0E7-67073990ADD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423991" y="2411016"/>
            <a:ext cx="5181600" cy="291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7211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608B35-0144-989D-1F68-5BC921ED8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151" y="18255"/>
            <a:ext cx="11718387" cy="1325563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cuore della teoria: il genere non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‘‘naturale’’,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risultato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atti (sociali) performativi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935BD0-EEE4-D37D-5315-A8C373244A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561514"/>
            <a:ext cx="6983437" cy="461544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Secondo Butler, al seguito di Foucault, il </a:t>
            </a:r>
            <a:r>
              <a:rPr lang="it-IT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genere</a:t>
            </a: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 persino il “</a:t>
            </a:r>
            <a:r>
              <a:rPr lang="it-IT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corpo</a:t>
            </a: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sono </a:t>
            </a:r>
            <a:r>
              <a:rPr lang="it-IT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sempre</a:t>
            </a: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frutto di una </a:t>
            </a:r>
            <a:r>
              <a:rPr lang="it-IT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costruzione sociale di natura performativa</a:t>
            </a: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it-IT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L’identità di genere non </a:t>
            </a: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sarebbe dunque </a:t>
            </a:r>
            <a:r>
              <a:rPr lang="it-IT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 dato “naturale”</a:t>
            </a: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ma l’effetto di </a:t>
            </a:r>
            <a:r>
              <a:rPr lang="it-IT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atti ripetuti </a:t>
            </a: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attraverso cui viene </a:t>
            </a:r>
            <a:r>
              <a:rPr lang="it-IT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creata.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Il “</a:t>
            </a:r>
            <a:r>
              <a:rPr lang="it-IT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codice binario</a:t>
            </a: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(eterosessuale) dominante avrebbe bisogno, per definirsi,  di un “</a:t>
            </a:r>
            <a:r>
              <a:rPr lang="it-IT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fuori”, di un Altro da sé </a:t>
            </a: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connotato negativamente, cioè tutte </a:t>
            </a:r>
            <a:r>
              <a:rPr lang="it-IT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 identità di genere/gli orientamenti sessuali giudicati devianti </a:t>
            </a: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 soggetti a negazione, condanna sociale, repressione (ad es. l’omosessualità, la condizione di </a:t>
            </a:r>
            <a:r>
              <a:rPr lang="it-IT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transgender</a:t>
            </a: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 di “intersessuale”)</a:t>
            </a:r>
          </a:p>
          <a:p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2734C857-63CB-FC97-9D9C-C863BB79563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614908" y="1835238"/>
            <a:ext cx="3034315" cy="40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3322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2A3970-7BEF-3893-E16D-831463FB2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pPr algn="ctr"/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Undoing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gender.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theory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0C89EBF2-D330-E3A2-1859-8B429BB54CD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28711" y="2082666"/>
            <a:ext cx="2337888" cy="3312000"/>
          </a:xfrm>
          <a:prstGeom prst="rect">
            <a:avLst/>
          </a:prstGeom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6433EB6-FEAD-86D0-D97D-37E72E934A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15396" y="1343818"/>
            <a:ext cx="8328074" cy="558772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Il superamento di questo stato di oppressione esigerebbe </a:t>
            </a:r>
            <a:r>
              <a:rPr lang="it-IT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l’abolizione del “binarismo normativo”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non dunque dell’</a:t>
            </a:r>
            <a:r>
              <a:rPr lang="it-IT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eterosessualità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come 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una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delle forme possibili della sessualità umana, ma </a:t>
            </a:r>
            <a:r>
              <a:rPr lang="it-IT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del suo ruolo dominante 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 della gerarchia di valori (e di esclusioni) che essa comporta.  Il </a:t>
            </a:r>
            <a:r>
              <a:rPr lang="it-IT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queer</a:t>
            </a:r>
            <a:r>
              <a:rPr lang="it-IT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(nel senso originario, “strano” “bizzarro”, “irregolare”) diventa di fatto </a:t>
            </a:r>
            <a:r>
              <a:rPr lang="it-IT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 nuovo paradigma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inteso come </a:t>
            </a:r>
            <a:r>
              <a:rPr lang="it-IT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liberatorio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perché sancirebbe la possibilità di decostruire, “disfare”  (</a:t>
            </a:r>
            <a:r>
              <a:rPr lang="it-IT" sz="22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undo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le rigidità e le oppressioni legate ai ruoli fissi di genere.</a:t>
            </a:r>
            <a:endParaRPr lang="it-IT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Sarebbe così possibile costruire </a:t>
            </a:r>
            <a:r>
              <a:rPr lang="it-IT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nuove forme di relazione e di parentela di natura non-binaria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non (necessariamente) monogama e non fondata sulla relazione sessuale. Il rischio di una visione “disincarnata» del soggetto.</a:t>
            </a:r>
            <a:endParaRPr lang="it-IT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it-IT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68425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3BEFF8-3C99-0095-9227-1ABC0A739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40735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Un’antropologia dell’indefinitezza.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definizione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butleriana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«giusto e bene»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ECB2C2-8CA9-5B37-D093-2E33FD2441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7524" y="1825625"/>
            <a:ext cx="5330567" cy="466725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it-IT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Può anche essere che il </a:t>
            </a:r>
            <a:r>
              <a:rPr lang="it-IT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giusto e il bene </a:t>
            </a:r>
            <a:r>
              <a:rPr lang="it-IT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consistano nel mantenere </a:t>
            </a:r>
            <a:r>
              <a:rPr lang="it-IT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una certa apertura nei confronti delle tensioni che squarciano le categorie fondamentali di cui abbiamo bisogno</a:t>
            </a:r>
            <a:r>
              <a:rPr lang="it-IT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nell’essere consapevoli dell’</a:t>
            </a:r>
            <a:r>
              <a:rPr lang="it-IT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inconoscibilit</a:t>
            </a:r>
            <a:r>
              <a:rPr lang="it-IT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à che sta alla base di quello che conosciamo e di quello di cui abbiamo bisogno, nel saper riconoscere il segno della vita in quello che ci accade, </a:t>
            </a:r>
            <a:r>
              <a:rPr lang="it-IT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senza alcuna certezza su ciò che verrà</a:t>
            </a: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 </a:t>
            </a:r>
            <a:r>
              <a:rPr lang="it-IT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(p. 81</a:t>
            </a: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it-I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9848F87-9EC9-7BB7-58FF-08D018CCB67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Eraclito di Efeso (535 – 475 a. C.)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1E75EDF-3126-A7EF-BF39-E9F9D65C0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8854" y="1835702"/>
            <a:ext cx="2388291" cy="34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8928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FAEF0B-FA81-C83E-1EA3-D3C1A139D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914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Ampliare un concetto «provinciale» di umano.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criterio minimo della «nonviolenza</a:t>
            </a:r>
            <a:r>
              <a:rPr lang="it-IT" dirty="0"/>
              <a:t>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989A27-01BB-08A1-A875-70CFC26C2D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815819" cy="478619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it-IT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 vede di frequente quanto si dia per scontata la nozione stessa di umano; </a:t>
            </a:r>
            <a:r>
              <a:rPr lang="it-IT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l’umano viene definito a priori secondo termini che sono chiaramente occidentali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molto spesso </a:t>
            </a:r>
            <a:r>
              <a:rPr lang="it-IT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americani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e, pertanto, </a:t>
            </a:r>
            <a:r>
              <a:rPr lang="it-IT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parziali e provinciali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 </a:t>
            </a:r>
            <a:r>
              <a:rPr lang="it-IT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(p. 77) 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Ciò significa forse che </a:t>
            </a:r>
            <a:r>
              <a:rPr lang="it-IT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dobbiamo imparare a vivere e ad accogliere il disfacimento e il rifacimento dell’umano nel nome di un mondo più vasto e, finalmente, meno violento, senza conoscere in anticipo quale forma precisa assuma, e assumerà, la nostra umanità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Significa forse che dobbiamo essere aperti alle sue trasformazioni in nome della nonviolenza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   </a:t>
            </a:r>
            <a:r>
              <a:rPr lang="it-IT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(p. 75-76)</a:t>
            </a:r>
          </a:p>
          <a:p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78985065-053D-D321-BFD2-5E52BF12A6B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32915" y="2885294"/>
            <a:ext cx="1708703" cy="244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011FC8A-635D-B8B7-4B8B-D641DE0FE4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0356" y="2705294"/>
            <a:ext cx="2628000" cy="26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3920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8539C7-8108-7212-C175-7C456BF39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Homo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incognitus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L’umano come perpetuo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 in progress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dall’esito indefinito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A80B78-617C-9E4F-1B21-A4056A32E5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22166" y="1957388"/>
            <a:ext cx="6836899" cy="453548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it-IT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 se invece le stesse categorie dell’umano escludono proprio coloro che dovrebbero operare entro i suoi termini, coloro che non agiscono secondo le modalità di giudizio razionale e di pretese di validità argomentate proprie del razionalismo occidentale? </a:t>
            </a:r>
            <a:r>
              <a:rPr lang="it-IT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L’umano è mai stato, finora, davvero conosciuto</a:t>
            </a:r>
            <a:r>
              <a:rPr lang="it-IT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E cosa potrebbe comportare l’accostarsi a tale conoscenza? </a:t>
            </a:r>
            <a:r>
              <a:rPr lang="it-IT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Dovremmo diffidare dal conoscerlo troppo in fretta o dal conoscerlo in maniera finalistica e definitiva? Dando per scontata la sfera dell’umano, ci si preclude la possibilità di considerare criticamente ed eticamente i modi consequenziali attraverso cui l’umano viene prodotto, riprodotto e de-prodotto</a:t>
            </a: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      </a:t>
            </a:r>
            <a:r>
              <a:rPr lang="it-IT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(p. 320-321)</a:t>
            </a:r>
          </a:p>
          <a:p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7EE42246-D4E7-6FAB-512B-9468C6EBD6F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290969" y="1883533"/>
            <a:ext cx="2889882" cy="435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5524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E25611-A613-04FE-B970-FCBFAA85E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706" y="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 una critica ragionata a Judith Butler: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alcuni aspetti problematici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B30E0745-FB4C-69DB-E6E3-311F61083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766612" cy="466725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Legittima critica a biologismo e naturalismo, ma 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riduzionismo di matrice sociologica rispetto al «corpo sessuato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centrale </a:t>
            </a:r>
            <a:r>
              <a:rPr lang="it-IT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 femminismo della differenza</a:t>
            </a:r>
            <a:r>
              <a:rPr lang="it-IT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Irrisolta tensione tra creatività individuale (‘‘la fantasia’’) e determinismi sociali nel ‘‘dare forma’’ al corpo.</a:t>
            </a:r>
            <a:endParaRPr lang="it-I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Alcune pensatrici femministe (cfr. Rosi </a:t>
            </a:r>
            <a:r>
              <a:rPr lang="it-IT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Braidotti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hanno segnalato 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rischi del prevalere di una prospettiva </a:t>
            </a:r>
            <a:r>
              <a:rPr lang="it-IT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queer</a:t>
            </a:r>
            <a:r>
              <a:rPr lang="it-IT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che potrebbe 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mettere in secondo piano la differenza sessuale nella sua forma specificamente femminile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 con questa le specifiche forme di oppressione subite da una parte rilevante del genere umano. </a:t>
            </a:r>
            <a:endParaRPr lang="it-I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Sommaria identificazione dell’eterosessualità e del matrimonio con </a:t>
            </a:r>
            <a:r>
              <a:rPr lang="it-IT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talune 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specifiche forme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non di rado 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oppressive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che storicamente hanno assunto. </a:t>
            </a:r>
            <a:endParaRPr lang="it-I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La tendenza a 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rendere normativa la prospettiva </a:t>
            </a:r>
            <a:r>
              <a:rPr lang="it-IT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queer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 “liquida”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stabilisce di fatto un 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nuovo paradigma che comporta inevitabilmente nuove esclusioni ed emarginazioni 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(cfr. le osservazioni di Olivia </a:t>
            </a:r>
            <a:r>
              <a:rPr lang="it-IT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Guaraldo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nella prefazione 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Fare e disfare il genere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pp. 24-27). </a:t>
            </a:r>
            <a:endParaRPr lang="it-I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68947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40E5417-4722-8DBB-27B3-E7FA740B61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065" y="1153552"/>
            <a:ext cx="10922390" cy="621792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Il 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ragionamento di Butler ha presupposti valoriali non esplicitati né giustificati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tra cui una     manichea contrapposizione tra ‘‘movimento di liberazione’’ (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queer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come  “bene assoluto”) e ‘‘forze reazionarie’’ (genericamente accomunate dall’accusa di “omofobia”). </a:t>
            </a:r>
            <a:endParaRPr lang="it-I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Butler tende a 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idealizzare la “liquidità” e la precarietà delle identità di genere e delle relazioni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senza un’ adeguata consapevolezza dei 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possibili aspetti alienanti 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 queste condizioni e forme di vita.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it-IT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L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filosofa Angela Ales Bello, dopo una discussione critica di Butler, conclude che «l’Occidente» potrà forse «continuare a esercitare una funzione di guida», anche in senso etico, «nella misura in cui riuscirà a mostrare con i fatti la sua 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capacità di rispettare la dignità umana, accettando la </a:t>
            </a:r>
            <a:r>
              <a:rPr lang="it-IT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plasmabilità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dell’umano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che consente di realizzare ciò che lo fa crescere in modo positivo, ma 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rifiutando la </a:t>
            </a:r>
            <a:r>
              <a:rPr lang="it-IT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liquidità 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 lo conduce all’indistinzione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                                                                                        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it-IT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Tutta colpa di Eva. Antropologia e religione dal femminismo alla gender theory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Castelvecchi, Roma 2017, p. 159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Corsivo mio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it-I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09370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F17262-62EA-E81D-B279-1E2C87573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463" y="112093"/>
            <a:ext cx="11091203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impegno comune (?) per rimuovere le discriminazioni e contrastare gli stereotipi di genere</a:t>
            </a:r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53019F57-8986-2BD1-DD92-D808297A7D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0063" y="2008506"/>
            <a:ext cx="5042095" cy="4351338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it-IT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«Tutti i cittadini hanno pari dignità sociale e sono eguali davanti alla legge, </a:t>
            </a:r>
            <a:r>
              <a:rPr lang="it-IT" b="1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senza distinzione di sesso</a:t>
            </a:r>
            <a:r>
              <a:rPr lang="it-IT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di razza, di lingua, di religione, di opinioni politiche, di condizioni personali e sociali.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È compito della Repubblica rimuovere gli ostacoli di ordine economico e sociale, che, limitando di fatto la libertà e l'eguaglianza dei cittadini, impediscono il pieno sviluppo della persona umana e l'effettiva partecipazione di tutti i lavoratori all'organizzazione politica, economica e sociale del Paese» </a:t>
            </a:r>
          </a:p>
          <a:p>
            <a:pPr marL="0" indent="0" algn="just">
              <a:buNone/>
            </a:pPr>
            <a:r>
              <a:rPr lang="it-IT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b="1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Articolo 3 della </a:t>
            </a:r>
            <a:r>
              <a:rPr lang="it-IT" b="1" i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Costituzione della Repubblica Italiana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</a:t>
            </a:r>
            <a:endParaRPr lang="it-IT" dirty="0"/>
          </a:p>
        </p:txBody>
      </p:sp>
      <p:pic>
        <p:nvPicPr>
          <p:cNvPr id="11" name="Segnaposto contenuto 10">
            <a:extLst>
              <a:ext uri="{FF2B5EF4-FFF2-40B4-BE49-F238E27FC236}">
                <a16:creationId xmlns:a16="http://schemas.microsoft.com/office/drawing/2014/main" id="{CECB896B-7F14-AD21-DC34-241DCAAFBB9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7416420" y="1437656"/>
            <a:ext cx="2981219" cy="140400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870373FD-0361-CAB8-3BD6-8A1E8F3C187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8734" y="3253907"/>
            <a:ext cx="2756593" cy="34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369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E5F577-E49E-FDE2-ED7D-90C1B77B0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51" y="15753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necessità di un approccio interdisciplinare.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orizzonte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trasformativo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60D2F8C-FD21-76B5-FAF2-CA1A52E789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11956" y="1944480"/>
            <a:ext cx="5787887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Scienze naturali (fisiologia, biologia evolutiva, neuroscienze ecc.) 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Scienze umane e sociali (psicologia, sociologia, antropologia, economia)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Scienze giuridiche e politiche 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Recenti sviluppi tecnologici (settore biomedico, robotica ecc.)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 Filosofia e teologia</a:t>
            </a:r>
          </a:p>
          <a:p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003BA780-9800-0680-7E44-F1E98F9079A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444533" y="1640630"/>
            <a:ext cx="2268000" cy="226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FC28129-D486-C195-CA91-7DFBADA88CA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980" y="4066164"/>
            <a:ext cx="4113105" cy="2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58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17757B-4A49-9684-054F-F0B20F0C3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743" y="-32341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Lavorare sull’educazione e sul linguaggio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1DA3F349-DBBB-4488-2426-17402B59D9B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-203421" y="3199599"/>
            <a:ext cx="5181600" cy="3456432"/>
          </a:xfrm>
          <a:prstGeom prst="rect">
            <a:avLst/>
          </a:prstGeom>
        </p:spPr>
      </p:pic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CDF4540D-9CCE-2BE5-A30A-540DAB59E84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957743" y="1594409"/>
            <a:ext cx="2859272" cy="1603387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955F1A63-C53D-B80F-D6E1-89FC70F4988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74571" y="1690688"/>
            <a:ext cx="4224000" cy="23760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2933BEB3-8CF3-5812-48FF-CE41A89209D3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34571" y="4464154"/>
            <a:ext cx="3904000" cy="21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751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A95864-EF9F-8203-F5D1-818ADFEE0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po’ di storia: ancora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Simone de Beauvoir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(contesto dell’esistenzialismo)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8ED7F497-2019-B386-055C-DB8DC8B68ED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22690" y="2011156"/>
            <a:ext cx="2559610" cy="4351338"/>
          </a:xfrm>
          <a:prstGeom prst="rect">
            <a:avLst/>
          </a:prstGeom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1A4EC4E-1004-6018-ED22-93C95A49EC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929315"/>
            <a:ext cx="5685183" cy="4351338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it-IT" sz="4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«[La donna] non è una realtà fissa, ma </a:t>
            </a:r>
            <a:r>
              <a:rPr lang="it-IT" sz="4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divenire</a:t>
            </a:r>
            <a:r>
              <a:rPr lang="it-IT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indent="0" algn="just">
              <a:buNone/>
            </a:pPr>
            <a:r>
              <a:rPr lang="it-IT" sz="45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it-IT" sz="45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Donne non si nasce, lo si diventa. Nessun destino biologico, psichico, economico</a:t>
            </a:r>
            <a:r>
              <a:rPr lang="it-IT" sz="45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definisce l’aspetto che riveste in seno alla società la femmina dell’uomo; </a:t>
            </a:r>
            <a:r>
              <a:rPr lang="it-IT" sz="45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è l’insieme della storia e della civiltà </a:t>
            </a:r>
            <a:r>
              <a:rPr lang="it-IT" sz="45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elaborare quel prodotto intermedio tra il maschio e il castrato che chiamiamo donna</a:t>
            </a:r>
            <a:r>
              <a:rPr lang="it-IT" sz="45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it-IT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it-IT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(Simone de Beauvoir, </a:t>
            </a:r>
            <a:r>
              <a:rPr lang="it-IT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secondo sesso</a:t>
            </a:r>
            <a:r>
              <a:rPr lang="it-I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[1949], Il Saggiatore, Milano 1984, pp. 60 e 325)</a:t>
            </a:r>
          </a:p>
          <a:p>
            <a:pPr algn="just"/>
            <a:endParaRPr lang="it-I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it-IT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937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9BC245-3D3C-66F3-375F-50DAFCA2A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distinzione canonica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sex-gender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Oscillazioni terminologiche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ECB041-955B-CED7-271A-237A82AA43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421923" cy="4351338"/>
          </a:xfrm>
        </p:spPr>
        <p:txBody>
          <a:bodyPr>
            <a:normAutofit fontScale="92500" lnSpcReduction="10000"/>
          </a:bodyPr>
          <a:lstStyle/>
          <a:p>
            <a:pPr algn="just"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Classica distinzione nella letteratura psichiatrica, a partire dagli Stati Uniti, tra 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sesso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(la dimensione anatomica, biologica) e 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(la costruzione sociale e culturale di diversi modelli di uomo e di donna) (Cfr. anche Gayle Rubin,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 scambio delle donne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1974)</a:t>
            </a:r>
          </a:p>
          <a:p>
            <a:pPr algn="just"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Tuttavia il termine, soprattutto in contesto anglosassone,  è spesso assunto in un significato più ampio e generico, come sinonimo di 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differenza/identità sessuale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3A54D3E-B961-CB36-40CA-4501172DD29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74989" y="2111294"/>
            <a:ext cx="5057113" cy="37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140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33358F-9B6B-FDE3-ECD8-ADD31534D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489" y="365125"/>
            <a:ext cx="1188251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teoria femminista si complica: questioni etniche (soprattutto negli USA), identità di genere,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orientamento sessuale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E413C4D0-1DC3-F9CC-BC7B-C9F7E57DB6F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28595" y="2143482"/>
            <a:ext cx="2912542" cy="4351338"/>
          </a:xfrm>
          <a:prstGeom prst="rect">
            <a:avLst/>
          </a:prstGeom>
        </p:spPr>
      </p:pic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E4B5699F-841B-1C9A-4085-52878B3579C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819377" y="2231151"/>
            <a:ext cx="2880019" cy="41760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1F55D590-59F8-978F-1B28-43DDB10677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9268" y="3151163"/>
            <a:ext cx="4608000" cy="25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690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6D8C84-5708-6466-F44E-E82ACF551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099" y="365125"/>
            <a:ext cx="11408898" cy="1325563"/>
          </a:xfrm>
        </p:spPr>
        <p:txBody>
          <a:bodyPr>
            <a:normAutofit/>
          </a:bodyPr>
          <a:lstStyle/>
          <a:p>
            <a:pPr algn="ctr"/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Judith Butler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(Cleveland, Ohio-USA 1956) : una pensatrice influente e controversa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17733DAB-D237-5103-40B5-F48AAC1E542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964453" y="2141537"/>
            <a:ext cx="3463665" cy="4351338"/>
          </a:xfrm>
          <a:prstGeom prst="rect">
            <a:avLst/>
          </a:prstGeom>
        </p:spPr>
      </p:pic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9789170C-889D-228B-61E6-58F139E2D23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7226116" y="1825625"/>
            <a:ext cx="3345613" cy="2232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5451E6FC-25CC-6164-1167-6893ECA590D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75920" y="4158000"/>
            <a:ext cx="2156517" cy="23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6250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</TotalTime>
  <Words>2814</Words>
  <Application>Microsoft Office PowerPoint</Application>
  <PresentationFormat>Widescreen</PresentationFormat>
  <Paragraphs>142</Paragraphs>
  <Slides>26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Tema di Office</vt:lpstr>
      <vt:lpstr>Dal femminismo ai gender studies.  Risorse, perplessità e domande aperte</vt:lpstr>
      <vt:lpstr>A che cosa si riferisce papa Francesco? Ai gender studies tout court,  o ai rischi di alcune teorie? </vt:lpstr>
      <vt:lpstr>Un impegno comune (?) per rimuovere le discriminazioni e contrastare gli stereotipi di genere</vt:lpstr>
      <vt:lpstr>La necessità di un approccio interdisciplinare.  Un orizzonte politico e trasformativo</vt:lpstr>
      <vt:lpstr>Lavorare sull’educazione e sul linguaggio</vt:lpstr>
      <vt:lpstr>Un po’ di storia: ancora Simone de Beauvoir  (contesto dell’esistenzialismo)</vt:lpstr>
      <vt:lpstr>La distinzione canonica sex-gender. Oscillazioni terminologiche</vt:lpstr>
      <vt:lpstr>La teoria femminista si complica: questioni etniche (soprattutto negli USA), identità di genere,  orientamento sessuale</vt:lpstr>
      <vt:lpstr>Judith Butler (Cleveland, Ohio-USA 1956) : una pensatrice influente e controversa</vt:lpstr>
      <vt:lpstr>Tentiamo una lettura critica, sine ira et studio. Opera di riferimento: Undoing Gender (2004)</vt:lpstr>
      <vt:lpstr>Altre opere di Butler</vt:lpstr>
      <vt:lpstr>Influenze e dialoghi filosofici.  Una prosa talvolta ardua</vt:lpstr>
      <vt:lpstr>Per capire Butler, cenni biografici</vt:lpstr>
      <vt:lpstr>Spunti autobiografici. La motivazione di Butler</vt:lpstr>
      <vt:lpstr>Le preoccupazione per le vite prive  di protezione, «dispensabili» </vt:lpstr>
      <vt:lpstr>La centralità della questione del «lutto».  Alcune vite sono « irreali» e «ungrievable»? </vt:lpstr>
      <vt:lpstr>Il (quasi) silenzio mediatico  su alcune categorie di vittime</vt:lpstr>
      <vt:lpstr>Il passaggio alle questioni di genere. L’impatto dell’AIDS sulle persone omosessuali negli anni ’80 e ’90. </vt:lpstr>
      <vt:lpstr>Critiche e dialogo con posizioni femministe (o volte a salvaguardare il ‘‘femminile’’)</vt:lpstr>
      <vt:lpstr>Il cuore della teoria: il genere non dato ‘‘naturale’’, ma risultato di atti (sociali) performativi</vt:lpstr>
      <vt:lpstr>Undoing gender. Queer theory</vt:lpstr>
      <vt:lpstr>Un’antropologia dell’indefinitezza.  Una definizione butleriana di «giusto e bene»</vt:lpstr>
      <vt:lpstr>Ampliare un concetto «provinciale» di umano.  Il criterio minimo della «nonviolenza»</vt:lpstr>
      <vt:lpstr>Homo incognitus. L’umano come perpetuo work in progress dall’esito indefinito </vt:lpstr>
      <vt:lpstr> Per una critica ragionata a Judith Butler:  alcuni aspetti problematici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Dal femminismo ai gender studies.  Risorse, perplessità e domande aperte</dc:title>
  <dc:creator>Giuseppe Ferrari</dc:creator>
  <cp:lastModifiedBy>Giuseppe Ferrari</cp:lastModifiedBy>
  <cp:revision>43</cp:revision>
  <dcterms:created xsi:type="dcterms:W3CDTF">2024-03-30T10:37:17Z</dcterms:created>
  <dcterms:modified xsi:type="dcterms:W3CDTF">2024-04-08T23:09:55Z</dcterms:modified>
</cp:coreProperties>
</file>