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D4D4F2-E7C1-4F0C-B87E-4A81501D5FC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466CCF8-C622-4948-AD1D-596DED96D0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4D4DF8E-8EB5-4ADD-AE2A-CED510E1B3FD}"/>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5" name="Segnaposto piè di pagina 4">
            <a:extLst>
              <a:ext uri="{FF2B5EF4-FFF2-40B4-BE49-F238E27FC236}">
                <a16:creationId xmlns:a16="http://schemas.microsoft.com/office/drawing/2014/main" id="{A6FA9A6F-B639-46ED-A3B7-B43B9868FD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48C02F-C8FF-42C0-8FD9-03E9F514DF63}"/>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41522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F9EBB0-54E0-4649-A5B8-9BDE94ACC22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A25533-6510-4B2E-AB2C-20E0B5ADFCB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FE897D-7735-4D59-A1EB-5591B2C092B0}"/>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5" name="Segnaposto piè di pagina 4">
            <a:extLst>
              <a:ext uri="{FF2B5EF4-FFF2-40B4-BE49-F238E27FC236}">
                <a16:creationId xmlns:a16="http://schemas.microsoft.com/office/drawing/2014/main" id="{EBE08946-1BB1-4D90-B863-43057AD72A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1BA58B2-07EE-4A75-9C0E-746DD8ED5225}"/>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00756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D8F3796-53E0-49B7-8A1C-6A2B92CA302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FAF6D5-16D7-4284-8FBC-634B5EBB645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B23924-C686-453F-9643-CFBBC001B3FA}"/>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5" name="Segnaposto piè di pagina 4">
            <a:extLst>
              <a:ext uri="{FF2B5EF4-FFF2-40B4-BE49-F238E27FC236}">
                <a16:creationId xmlns:a16="http://schemas.microsoft.com/office/drawing/2014/main" id="{5E051A47-BA5C-439A-881C-D7808B0FED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5FDC74-1723-41F2-AE3A-292D3C07DF86}"/>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183579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F9A9F5-08B4-49B7-BE2E-B6FCF082895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FC7AB1D-5858-4757-94F0-AB15CE0AA58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84EDA4-1ED9-4149-9512-DD6D0142E2CC}"/>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5" name="Segnaposto piè di pagina 4">
            <a:extLst>
              <a:ext uri="{FF2B5EF4-FFF2-40B4-BE49-F238E27FC236}">
                <a16:creationId xmlns:a16="http://schemas.microsoft.com/office/drawing/2014/main" id="{A7121E3F-454C-46D1-B942-8D5932AE9D2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0C368D-0A84-440B-B28F-B031585CF8FF}"/>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324254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53664-F1B4-4168-A024-0FCBC0E8523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1DEB140-1041-48D8-B660-EDCB3DF40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880C49A-A1BF-4CFF-9A9A-07FA773BED6D}"/>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5" name="Segnaposto piè di pagina 4">
            <a:extLst>
              <a:ext uri="{FF2B5EF4-FFF2-40B4-BE49-F238E27FC236}">
                <a16:creationId xmlns:a16="http://schemas.microsoft.com/office/drawing/2014/main" id="{F34C7FA4-7D44-493F-8C13-69F7827934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BC255E-58DA-44B7-8C0B-37B5B43474F6}"/>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13052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758EC7-37EB-409C-8911-E955980989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D99DD73-BB3E-496D-9822-42BE2CBBD40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8C534C0-3A5F-494C-B8A8-AC6D9BB20E6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3DE8DC5-EB37-4E6D-A4D4-84B0C2092650}"/>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6" name="Segnaposto piè di pagina 5">
            <a:extLst>
              <a:ext uri="{FF2B5EF4-FFF2-40B4-BE49-F238E27FC236}">
                <a16:creationId xmlns:a16="http://schemas.microsoft.com/office/drawing/2014/main" id="{666A425E-2355-4EDE-AE44-5ADC88884CF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80936AC-D520-4C95-9D0B-CEA7B0BC81C7}"/>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182471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4952F2-CAFC-4938-86BC-07806472D8C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451A2F-B703-40F5-A426-1F5B3102D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F5E8D45-6D95-4115-8E83-B72E0DEBA5E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E4C7D71-1D76-408E-BE1E-F92C428FF4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78E56E6-37CF-4DF3-AC55-406E75ABD6B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C073918-C549-4934-AA69-704F19DB328F}"/>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8" name="Segnaposto piè di pagina 7">
            <a:extLst>
              <a:ext uri="{FF2B5EF4-FFF2-40B4-BE49-F238E27FC236}">
                <a16:creationId xmlns:a16="http://schemas.microsoft.com/office/drawing/2014/main" id="{90A08EE2-F942-48F2-AFE9-2C2EF6BAC1A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AB45A69-5453-4DCD-8F6B-B33131FB6435}"/>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50563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8360A5-7056-4746-B6D3-0A33673CE7B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359E2C5-F1C0-43A6-BF25-AB2F9C0D0871}"/>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4" name="Segnaposto piè di pagina 3">
            <a:extLst>
              <a:ext uri="{FF2B5EF4-FFF2-40B4-BE49-F238E27FC236}">
                <a16:creationId xmlns:a16="http://schemas.microsoft.com/office/drawing/2014/main" id="{FE656266-BC53-423A-BB6E-F95EA2994CB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CE8A6C6-8065-455C-8C78-B8963BDFEF6B}"/>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3957210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657BB09-DF7A-49B0-8C2C-E63355535971}"/>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3" name="Segnaposto piè di pagina 2">
            <a:extLst>
              <a:ext uri="{FF2B5EF4-FFF2-40B4-BE49-F238E27FC236}">
                <a16:creationId xmlns:a16="http://schemas.microsoft.com/office/drawing/2014/main" id="{9C42A01F-0290-4CD6-89C2-71C36CE2D86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28F0E07-0C5F-47FE-9880-D698E03D4F4D}"/>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413355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7E7F15-3B9E-4544-A1D1-4162D40269F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DE5E60-7EF4-4A8C-9A78-BA53953928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8470C6D-233D-4056-B8D9-CD0B6AD98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0F5679C-765C-49C8-9EA6-818BC6C69BAD}"/>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6" name="Segnaposto piè di pagina 5">
            <a:extLst>
              <a:ext uri="{FF2B5EF4-FFF2-40B4-BE49-F238E27FC236}">
                <a16:creationId xmlns:a16="http://schemas.microsoft.com/office/drawing/2014/main" id="{4D5619C4-8BCD-45BD-988F-D02A532C39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50C03AD-97E5-40A3-A6B6-79FA516690B7}"/>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512499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CDBADB-0A99-4ACA-BF03-1BBF906C243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5E64235-500B-4E64-A421-058DEEB84D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D9547AE-0B3B-4727-9183-F1A51BA2E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AF0DA69-18D8-424F-B17A-578A9DBA9D98}"/>
              </a:ext>
            </a:extLst>
          </p:cNvPr>
          <p:cNvSpPr>
            <a:spLocks noGrp="1"/>
          </p:cNvSpPr>
          <p:nvPr>
            <p:ph type="dt" sz="half" idx="10"/>
          </p:nvPr>
        </p:nvSpPr>
        <p:spPr/>
        <p:txBody>
          <a:bodyPr/>
          <a:lstStyle/>
          <a:p>
            <a:fld id="{D9424CAA-54BC-4C11-94D8-5E1C40BDE614}" type="datetimeFigureOut">
              <a:rPr lang="it-IT" smtClean="0"/>
              <a:t>03/05/2022</a:t>
            </a:fld>
            <a:endParaRPr lang="it-IT"/>
          </a:p>
        </p:txBody>
      </p:sp>
      <p:sp>
        <p:nvSpPr>
          <p:cNvPr id="6" name="Segnaposto piè di pagina 5">
            <a:extLst>
              <a:ext uri="{FF2B5EF4-FFF2-40B4-BE49-F238E27FC236}">
                <a16:creationId xmlns:a16="http://schemas.microsoft.com/office/drawing/2014/main" id="{110610AE-D419-4EAC-87E4-B24C0C885B0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08BFF8C-1304-4781-AFAC-3893FBC3CABE}"/>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375692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68ABE8D-1FAC-4EEF-B884-DA2AF548C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A9A531F-F513-4512-BA10-3C86F338A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7DF43A4-A759-4A58-87DD-8690AF3EF4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24CAA-54BC-4C11-94D8-5E1C40BDE614}" type="datetimeFigureOut">
              <a:rPr lang="it-IT" smtClean="0"/>
              <a:t>03/05/2022</a:t>
            </a:fld>
            <a:endParaRPr lang="it-IT"/>
          </a:p>
        </p:txBody>
      </p:sp>
      <p:sp>
        <p:nvSpPr>
          <p:cNvPr id="5" name="Segnaposto piè di pagina 4">
            <a:extLst>
              <a:ext uri="{FF2B5EF4-FFF2-40B4-BE49-F238E27FC236}">
                <a16:creationId xmlns:a16="http://schemas.microsoft.com/office/drawing/2014/main" id="{5B1182BC-B228-4F6B-830B-82CDFA7E9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2D8DE81-777D-4D27-AF60-7773439361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C35CE-6E22-40C5-889A-8F33E153A147}" type="slidenum">
              <a:rPr lang="it-IT" smtClean="0"/>
              <a:t>‹N›</a:t>
            </a:fld>
            <a:endParaRPr lang="it-IT"/>
          </a:p>
        </p:txBody>
      </p:sp>
    </p:spTree>
    <p:extLst>
      <p:ext uri="{BB962C8B-B14F-4D97-AF65-F5344CB8AC3E}">
        <p14:creationId xmlns:p14="http://schemas.microsoft.com/office/powerpoint/2010/main" val="1692207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9E5473B-D112-4EBA-A4AC-3A21E5779232}"/>
              </a:ext>
            </a:extLst>
          </p:cNvPr>
          <p:cNvSpPr>
            <a:spLocks noGrp="1"/>
          </p:cNvSpPr>
          <p:nvPr>
            <p:ph type="title"/>
          </p:nvPr>
        </p:nvSpPr>
        <p:spPr>
          <a:xfrm>
            <a:off x="838199" y="365125"/>
            <a:ext cx="11115261" cy="1325563"/>
          </a:xfrm>
        </p:spPr>
        <p:txBody>
          <a:bodyPr>
            <a:normAutofit/>
          </a:bodyPr>
          <a:lstStyle/>
          <a:p>
            <a:pPr algn="ctr"/>
            <a:r>
              <a:rPr lang="it-IT" b="1" dirty="0">
                <a:latin typeface="Times New Roman" panose="02020603050405020304" pitchFamily="18" charset="0"/>
                <a:cs typeface="Times New Roman" panose="02020603050405020304" pitchFamily="18" charset="0"/>
              </a:rPr>
              <a:t>Rosemary Radford </a:t>
            </a:r>
            <a:r>
              <a:rPr lang="it-IT" b="1" dirty="0" err="1">
                <a:latin typeface="Times New Roman" panose="02020603050405020304" pitchFamily="18" charset="0"/>
                <a:cs typeface="Times New Roman" panose="02020603050405020304" pitchFamily="18" charset="0"/>
              </a:rPr>
              <a:t>Ruether</a:t>
            </a:r>
            <a:r>
              <a:rPr lang="it-IT" b="1" dirty="0">
                <a:latin typeface="Times New Roman" panose="02020603050405020304" pitchFamily="18" charset="0"/>
                <a:cs typeface="Times New Roman" panose="02020603050405020304" pitchFamily="18" charset="0"/>
              </a:rPr>
              <a:t> </a:t>
            </a:r>
            <a:br>
              <a:rPr lang="it-IT" b="1"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(Saint Paul- Minnesota, Usa,  1936)</a:t>
            </a:r>
            <a:endParaRPr lang="it-IT" dirty="0"/>
          </a:p>
        </p:txBody>
      </p:sp>
      <p:sp>
        <p:nvSpPr>
          <p:cNvPr id="5" name="Segnaposto contenuto 4">
            <a:extLst>
              <a:ext uri="{FF2B5EF4-FFF2-40B4-BE49-F238E27FC236}">
                <a16:creationId xmlns:a16="http://schemas.microsoft.com/office/drawing/2014/main" id="{3BAC7433-FF8B-4520-8629-08BC12D8FBCE}"/>
              </a:ext>
            </a:extLst>
          </p:cNvPr>
          <p:cNvSpPr>
            <a:spLocks noGrp="1"/>
          </p:cNvSpPr>
          <p:nvPr>
            <p:ph sz="half" idx="1"/>
          </p:nvPr>
        </p:nvSpPr>
        <p:spPr>
          <a:xfrm>
            <a:off x="483705" y="2329208"/>
            <a:ext cx="5536096"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«Essendo cresciuta in una famiglia mista, protestante e cattolica, con una famiglia allargata che comprendeva ebrei, messicani, unitariani, quaccheri e ortodossi russi, mi è sembrata normale la convivenza tra prospettive molteplici. Nella mia prima formazione sono entrata in dialogo con religioni e culture  preclassiche che stanno dietro al mondo ebraico dell’antico Vicino Oriente, e anche con il mondo classico, riconoscendo in queste culture “pagane” delle autentiche teofanie o incontri con il divino» </a:t>
            </a:r>
            <a:r>
              <a:rPr lang="it-IT" b="1" dirty="0">
                <a:latin typeface="Times New Roman" panose="02020603050405020304" pitchFamily="18" charset="0"/>
                <a:cs typeface="Times New Roman" panose="02020603050405020304" pitchFamily="18" charset="0"/>
              </a:rPr>
              <a:t>(19)</a:t>
            </a:r>
          </a:p>
        </p:txBody>
      </p:sp>
      <p:pic>
        <p:nvPicPr>
          <p:cNvPr id="7" name="Segnaposto contenuto 10">
            <a:extLst>
              <a:ext uri="{FF2B5EF4-FFF2-40B4-BE49-F238E27FC236}">
                <a16:creationId xmlns:a16="http://schemas.microsoft.com/office/drawing/2014/main" id="{97BBDD21-DCE1-4679-AF31-0BF9E6A17341}"/>
              </a:ext>
            </a:extLst>
          </p:cNvPr>
          <p:cNvPicPr>
            <a:picLocks noGrp="1" noChangeAspect="1"/>
          </p:cNvPicPr>
          <p:nvPr>
            <p:ph sz="half" idx="2"/>
          </p:nvPr>
        </p:nvPicPr>
        <p:blipFill>
          <a:blip r:embed="rId2"/>
          <a:stretch>
            <a:fillRect/>
          </a:stretch>
        </p:blipFill>
        <p:spPr>
          <a:xfrm>
            <a:off x="6395829" y="2329208"/>
            <a:ext cx="4985336" cy="3744000"/>
          </a:xfrm>
          <a:prstGeom prst="rect">
            <a:avLst/>
          </a:prstGeom>
        </p:spPr>
      </p:pic>
    </p:spTree>
    <p:extLst>
      <p:ext uri="{BB962C8B-B14F-4D97-AF65-F5344CB8AC3E}">
        <p14:creationId xmlns:p14="http://schemas.microsoft.com/office/powerpoint/2010/main" val="3697405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39FCE4-6573-4191-8A05-BE483C33A4D3}"/>
              </a:ext>
            </a:extLst>
          </p:cNvPr>
          <p:cNvSpPr>
            <a:spLocks noGrp="1"/>
          </p:cNvSpPr>
          <p:nvPr>
            <p:ph type="title"/>
          </p:nvPr>
        </p:nvSpPr>
        <p:spPr>
          <a:xfrm>
            <a:off x="838199" y="179045"/>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La scienza: un nuovo racconto della creazione?</a:t>
            </a:r>
            <a:br>
              <a:rPr lang="it-IT" dirty="0"/>
            </a:br>
            <a:endParaRPr lang="it-IT" dirty="0"/>
          </a:p>
        </p:txBody>
      </p:sp>
      <p:sp>
        <p:nvSpPr>
          <p:cNvPr id="3" name="Segnaposto contenuto 2">
            <a:extLst>
              <a:ext uri="{FF2B5EF4-FFF2-40B4-BE49-F238E27FC236}">
                <a16:creationId xmlns:a16="http://schemas.microsoft.com/office/drawing/2014/main" id="{EDB573CE-59F1-4564-BC92-7E7B47B31F07}"/>
              </a:ext>
            </a:extLst>
          </p:cNvPr>
          <p:cNvSpPr>
            <a:spLocks noGrp="1"/>
          </p:cNvSpPr>
          <p:nvPr>
            <p:ph sz="half" idx="1"/>
          </p:nvPr>
        </p:nvSpPr>
        <p:spPr>
          <a:xfrm>
            <a:off x="172278" y="1477107"/>
            <a:ext cx="6997148" cy="5015767"/>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R. Radford </a:t>
            </a:r>
            <a:r>
              <a:rPr lang="it-IT" dirty="0" err="1">
                <a:latin typeface="Times New Roman" panose="02020603050405020304" pitchFamily="18" charset="0"/>
                <a:cs typeface="Times New Roman" panose="02020603050405020304" pitchFamily="18" charset="0"/>
              </a:rPr>
              <a:t>Ruether</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(50-86) </a:t>
            </a:r>
            <a:r>
              <a:rPr lang="it-IT" dirty="0">
                <a:latin typeface="Times New Roman" panose="02020603050405020304" pitchFamily="18" charset="0"/>
                <a:cs typeface="Times New Roman" panose="02020603050405020304" pitchFamily="18" charset="0"/>
              </a:rPr>
              <a:t>mette in discussione la corrente “narrazione” della scienza.</a:t>
            </a:r>
          </a:p>
          <a:p>
            <a:pPr marL="0" indent="0" algn="just">
              <a:buNone/>
            </a:pPr>
            <a:r>
              <a:rPr lang="it-IT" dirty="0">
                <a:latin typeface="Times New Roman" panose="02020603050405020304" pitchFamily="18" charset="0"/>
                <a:cs typeface="Times New Roman" panose="02020603050405020304" pitchFamily="18" charset="0"/>
              </a:rPr>
              <a:t>È davvero ancora, oggi,  la scienza </a:t>
            </a:r>
            <a:r>
              <a:rPr lang="it-IT" i="1" dirty="0">
                <a:latin typeface="Times New Roman" panose="02020603050405020304" pitchFamily="18" charset="0"/>
                <a:cs typeface="Times New Roman" panose="02020603050405020304" pitchFamily="18" charset="0"/>
              </a:rPr>
              <a:t>meccanicistica</a:t>
            </a:r>
            <a:r>
              <a:rPr lang="it-IT" dirty="0">
                <a:latin typeface="Times New Roman" panose="02020603050405020304" pitchFamily="18" charset="0"/>
                <a:cs typeface="Times New Roman" panose="02020603050405020304" pitchFamily="18" charset="0"/>
              </a:rPr>
              <a:t> dominante da Cartesio a Newton?  La </a:t>
            </a:r>
            <a:r>
              <a:rPr lang="it-IT" i="1" dirty="0">
                <a:latin typeface="Times New Roman" panose="02020603050405020304" pitchFamily="18" charset="0"/>
                <a:cs typeface="Times New Roman" panose="02020603050405020304" pitchFamily="18" charset="0"/>
              </a:rPr>
              <a:t>nuova fisica </a:t>
            </a:r>
            <a:r>
              <a:rPr lang="it-IT" dirty="0">
                <a:latin typeface="Times New Roman" panose="02020603050405020304" pitchFamily="18" charset="0"/>
                <a:cs typeface="Times New Roman" panose="02020603050405020304" pitchFamily="18" charset="0"/>
              </a:rPr>
              <a:t>romperebbe questo paradigma deterministico, superando la distinzione tra materia ed energia, osservatore ed osservato e (in radice) tra fatti e valori. </a:t>
            </a:r>
            <a:r>
              <a:rPr lang="it-IT" i="1" dirty="0">
                <a:latin typeface="Times New Roman" panose="02020603050405020304" pitchFamily="18" charset="0"/>
                <a:cs typeface="Times New Roman" panose="02020603050405020304" pitchFamily="18" charset="0"/>
              </a:rPr>
              <a:t>L’ecologia scientifica </a:t>
            </a:r>
            <a:r>
              <a:rPr lang="it-IT" dirty="0">
                <a:latin typeface="Times New Roman" panose="02020603050405020304" pitchFamily="18" charset="0"/>
                <a:cs typeface="Times New Roman" panose="02020603050405020304" pitchFamily="18" charset="0"/>
              </a:rPr>
              <a:t>sottolinea poi   l’</a:t>
            </a:r>
            <a:r>
              <a:rPr lang="it-IT" i="1" dirty="0">
                <a:latin typeface="Times New Roman" panose="02020603050405020304" pitchFamily="18" charset="0"/>
                <a:cs typeface="Times New Roman" panose="02020603050405020304" pitchFamily="18" charset="0"/>
              </a:rPr>
              <a:t>interdipendenza</a:t>
            </a:r>
            <a:r>
              <a:rPr lang="it-IT" dirty="0">
                <a:latin typeface="Times New Roman" panose="02020603050405020304" pitchFamily="18" charset="0"/>
                <a:cs typeface="Times New Roman" panose="02020603050405020304" pitchFamily="18" charset="0"/>
              </a:rPr>
              <a:t> nella rete della vita e suggerisce pratiche di </a:t>
            </a:r>
            <a:r>
              <a:rPr lang="it-IT" i="1" dirty="0">
                <a:latin typeface="Times New Roman" panose="02020603050405020304" pitchFamily="18" charset="0"/>
                <a:cs typeface="Times New Roman" panose="02020603050405020304" pitchFamily="18" charset="0"/>
              </a:rPr>
              <a:t>cura e conservazione</a:t>
            </a:r>
            <a:r>
              <a:rPr lang="it-IT" dirty="0">
                <a:latin typeface="Times New Roman" panose="02020603050405020304" pitchFamily="18" charset="0"/>
                <a:cs typeface="Times New Roman" panose="02020603050405020304" pitchFamily="18" charset="0"/>
              </a:rPr>
              <a:t>. Occorre dunque elaborare nuove metafore della natura. Parleremo dunque di </a:t>
            </a:r>
            <a:r>
              <a:rPr lang="it-IT" i="1" dirty="0">
                <a:latin typeface="Times New Roman" panose="02020603050405020304" pitchFamily="18" charset="0"/>
                <a:cs typeface="Times New Roman" panose="02020603050405020304" pitchFamily="18" charset="0"/>
              </a:rPr>
              <a:t>Big Bang</a:t>
            </a:r>
            <a:r>
              <a:rPr lang="it-IT" dirty="0">
                <a:latin typeface="Times New Roman" panose="02020603050405020304" pitchFamily="18" charset="0"/>
                <a:cs typeface="Times New Roman" panose="02020603050405020304" pitchFamily="18" charset="0"/>
              </a:rPr>
              <a:t> (immagine “militare”, che avrebbe una connotazione di genere) o piuttosto di grande «uovo cosmico» (metafora della generazione)? Parleremo di “lotta per l’esistenza” nella Natura “</a:t>
            </a:r>
            <a:r>
              <a:rPr lang="it-IT" i="1" dirty="0">
                <a:latin typeface="Times New Roman" panose="02020603050405020304" pitchFamily="18" charset="0"/>
                <a:cs typeface="Times New Roman" panose="02020603050405020304" pitchFamily="18" charset="0"/>
              </a:rPr>
              <a:t>red in </a:t>
            </a:r>
            <a:r>
              <a:rPr lang="it-IT" i="1" dirty="0" err="1">
                <a:latin typeface="Times New Roman" panose="02020603050405020304" pitchFamily="18" charset="0"/>
                <a:cs typeface="Times New Roman" panose="02020603050405020304" pitchFamily="18" charset="0"/>
              </a:rPr>
              <a:t>tooth</a:t>
            </a:r>
            <a:r>
              <a:rPr lang="it-IT" i="1" dirty="0">
                <a:latin typeface="Times New Roman" panose="02020603050405020304" pitchFamily="18" charset="0"/>
                <a:cs typeface="Times New Roman" panose="02020603050405020304" pitchFamily="18" charset="0"/>
              </a:rPr>
              <a:t> and </a:t>
            </a:r>
            <a:r>
              <a:rPr lang="it-IT" i="1" dirty="0" err="1">
                <a:latin typeface="Times New Roman" panose="02020603050405020304" pitchFamily="18" charset="0"/>
                <a:cs typeface="Times New Roman" panose="02020603050405020304" pitchFamily="18" charset="0"/>
              </a:rPr>
              <a:t>claw</a:t>
            </a:r>
            <a:r>
              <a:rPr lang="it-IT" dirty="0">
                <a:latin typeface="Times New Roman" panose="02020603050405020304" pitchFamily="18" charset="0"/>
                <a:cs typeface="Times New Roman" panose="02020603050405020304" pitchFamily="18" charset="0"/>
              </a:rPr>
              <a:t>” (rossa di sangue nei denti e negli artigli) (A. Tennyson) o di un processo evolutivo dominato dalla </a:t>
            </a:r>
            <a:r>
              <a:rPr lang="it-IT" i="1" dirty="0">
                <a:latin typeface="Times New Roman" panose="02020603050405020304" pitchFamily="18" charset="0"/>
                <a:cs typeface="Times New Roman" panose="02020603050405020304" pitchFamily="18" charset="0"/>
              </a:rPr>
              <a:t>coesistenza</a:t>
            </a:r>
            <a:r>
              <a:rPr lang="it-IT" dirty="0">
                <a:latin typeface="Times New Roman" panose="02020603050405020304" pitchFamily="18" charset="0"/>
                <a:cs typeface="Times New Roman" panose="02020603050405020304" pitchFamily="18" charset="0"/>
              </a:rPr>
              <a:t> e dalla collaborazione?</a:t>
            </a:r>
          </a:p>
        </p:txBody>
      </p:sp>
      <p:pic>
        <p:nvPicPr>
          <p:cNvPr id="5" name="Segnaposto contenuto 4">
            <a:extLst>
              <a:ext uri="{FF2B5EF4-FFF2-40B4-BE49-F238E27FC236}">
                <a16:creationId xmlns:a16="http://schemas.microsoft.com/office/drawing/2014/main" id="{5831B01F-4478-4FB4-828B-0652BCF54BBD}"/>
              </a:ext>
            </a:extLst>
          </p:cNvPr>
          <p:cNvPicPr>
            <a:picLocks noGrp="1" noChangeAspect="1"/>
          </p:cNvPicPr>
          <p:nvPr>
            <p:ph sz="half" idx="2"/>
          </p:nvPr>
        </p:nvPicPr>
        <p:blipFill>
          <a:blip r:embed="rId2"/>
          <a:stretch>
            <a:fillRect/>
          </a:stretch>
        </p:blipFill>
        <p:spPr>
          <a:xfrm>
            <a:off x="7835347" y="841826"/>
            <a:ext cx="4278312" cy="2823685"/>
          </a:xfrm>
          <a:prstGeom prst="rect">
            <a:avLst/>
          </a:prstGeom>
        </p:spPr>
      </p:pic>
      <p:pic>
        <p:nvPicPr>
          <p:cNvPr id="6" name="Immagine 5">
            <a:extLst>
              <a:ext uri="{FF2B5EF4-FFF2-40B4-BE49-F238E27FC236}">
                <a16:creationId xmlns:a16="http://schemas.microsoft.com/office/drawing/2014/main" id="{A9FE3B34-AAD2-44B7-8604-EF51E1680205}"/>
              </a:ext>
            </a:extLst>
          </p:cNvPr>
          <p:cNvPicPr>
            <a:picLocks noChangeAspect="1"/>
          </p:cNvPicPr>
          <p:nvPr/>
        </p:nvPicPr>
        <p:blipFill>
          <a:blip r:embed="rId3"/>
          <a:stretch>
            <a:fillRect/>
          </a:stretch>
        </p:blipFill>
        <p:spPr>
          <a:xfrm>
            <a:off x="8149799" y="3984990"/>
            <a:ext cx="3204000" cy="2597599"/>
          </a:xfrm>
          <a:prstGeom prst="rect">
            <a:avLst/>
          </a:prstGeom>
        </p:spPr>
      </p:pic>
    </p:spTree>
    <p:extLst>
      <p:ext uri="{BB962C8B-B14F-4D97-AF65-F5344CB8AC3E}">
        <p14:creationId xmlns:p14="http://schemas.microsoft.com/office/powerpoint/2010/main" val="1106281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55D037-90A2-43E4-9E29-2B1EF225A752}"/>
              </a:ext>
            </a:extLst>
          </p:cNvPr>
          <p:cNvSpPr>
            <a:spLocks noGrp="1"/>
          </p:cNvSpPr>
          <p:nvPr>
            <p:ph type="title"/>
          </p:nvPr>
        </p:nvSpPr>
        <p:spPr>
          <a:xfrm>
            <a:off x="1035148" y="18255"/>
            <a:ext cx="10515600" cy="1325563"/>
          </a:xfrm>
        </p:spPr>
        <p:txBody>
          <a:bodyPr/>
          <a:lstStyle/>
          <a:p>
            <a:pPr algn="ctr"/>
            <a:r>
              <a:rPr lang="it-IT" dirty="0">
                <a:latin typeface="Times New Roman" panose="02020603050405020304" pitchFamily="18" charset="0"/>
                <a:cs typeface="Times New Roman" panose="02020603050405020304" pitchFamily="18" charset="0"/>
              </a:rPr>
              <a:t>La fraternità/</a:t>
            </a:r>
            <a:r>
              <a:rPr lang="it-IT" dirty="0" err="1">
                <a:latin typeface="Times New Roman" panose="02020603050405020304" pitchFamily="18" charset="0"/>
                <a:cs typeface="Times New Roman" panose="02020603050405020304" pitchFamily="18" charset="0"/>
              </a:rPr>
              <a:t>sororità</a:t>
            </a:r>
            <a:r>
              <a:rPr lang="it-IT" dirty="0">
                <a:latin typeface="Times New Roman" panose="02020603050405020304" pitchFamily="18" charset="0"/>
                <a:cs typeface="Times New Roman" panose="02020603050405020304" pitchFamily="18" charset="0"/>
              </a:rPr>
              <a:t> universale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tra scienza e mistica</a:t>
            </a:r>
          </a:p>
        </p:txBody>
      </p:sp>
      <p:sp>
        <p:nvSpPr>
          <p:cNvPr id="3" name="Segnaposto contenuto 2">
            <a:extLst>
              <a:ext uri="{FF2B5EF4-FFF2-40B4-BE49-F238E27FC236}">
                <a16:creationId xmlns:a16="http://schemas.microsoft.com/office/drawing/2014/main" id="{72B2E7C4-D3C4-496C-9693-76E862CCC949}"/>
              </a:ext>
            </a:extLst>
          </p:cNvPr>
          <p:cNvSpPr>
            <a:spLocks noGrp="1"/>
          </p:cNvSpPr>
          <p:nvPr>
            <p:ph sz="half" idx="1"/>
          </p:nvPr>
        </p:nvSpPr>
        <p:spPr>
          <a:xfrm>
            <a:off x="233235" y="1825625"/>
            <a:ext cx="5786565" cy="460331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«Come il grande mistico della natura, Francesco d’Assisi, possiamo imparare a riconoscere come nostri fratelli e sorelle il lupo e l’agnello, gli alberi e l’erba, il fuoco e l’acqua, e anche la “santa morte”, il mezzo attraverso il quale tutte le cose viventi ritornano alla terra per essere rigenerate come nuovi organismi» </a:t>
            </a:r>
            <a:r>
              <a:rPr lang="it-IT" b="1" dirty="0">
                <a:latin typeface="Times New Roman" panose="02020603050405020304" pitchFamily="18" charset="0"/>
                <a:cs typeface="Times New Roman" panose="02020603050405020304" pitchFamily="18" charset="0"/>
              </a:rPr>
              <a:t>(73)</a:t>
            </a:r>
          </a:p>
          <a:p>
            <a:pPr marL="0" indent="0" algn="just">
              <a:buNone/>
            </a:pPr>
            <a:r>
              <a:rPr lang="it-IT" dirty="0">
                <a:latin typeface="Times New Roman" panose="02020603050405020304" pitchFamily="18" charset="0"/>
                <a:cs typeface="Times New Roman" panose="02020603050405020304" pitchFamily="18" charset="0"/>
              </a:rPr>
              <a:t>«Abbiamo bisogno di scienziati-poeti che possano ridirci la storia a cui ho alluso in questo capitolo, la storia del cosmo e la storia della terra, in modo da saperci chiamare alla meraviglia, al rispetto per la vita e alla visione di un’umanità che viva in comunità con tutti gli esseri suoi fratelli e sorelle»  </a:t>
            </a:r>
            <a:r>
              <a:rPr lang="it-IT" b="1" dirty="0">
                <a:latin typeface="Times New Roman" panose="02020603050405020304" pitchFamily="18" charset="0"/>
                <a:cs typeface="Times New Roman" panose="02020603050405020304" pitchFamily="18" charset="0"/>
              </a:rPr>
              <a:t>(86)</a:t>
            </a:r>
          </a:p>
        </p:txBody>
      </p:sp>
      <p:pic>
        <p:nvPicPr>
          <p:cNvPr id="5" name="Segnaposto contenuto 4">
            <a:extLst>
              <a:ext uri="{FF2B5EF4-FFF2-40B4-BE49-F238E27FC236}">
                <a16:creationId xmlns:a16="http://schemas.microsoft.com/office/drawing/2014/main" id="{EA043987-8F03-46A0-BAF7-F62BF903B7D0}"/>
              </a:ext>
            </a:extLst>
          </p:cNvPr>
          <p:cNvPicPr>
            <a:picLocks noGrp="1" noChangeAspect="1"/>
          </p:cNvPicPr>
          <p:nvPr>
            <p:ph sz="half" idx="2"/>
          </p:nvPr>
        </p:nvPicPr>
        <p:blipFill>
          <a:blip r:embed="rId2"/>
          <a:stretch>
            <a:fillRect/>
          </a:stretch>
        </p:blipFill>
        <p:spPr>
          <a:xfrm>
            <a:off x="6172202" y="1343818"/>
            <a:ext cx="3312000" cy="2499613"/>
          </a:xfrm>
          <a:prstGeom prst="rect">
            <a:avLst/>
          </a:prstGeom>
        </p:spPr>
      </p:pic>
      <p:pic>
        <p:nvPicPr>
          <p:cNvPr id="6" name="Immagine 5">
            <a:extLst>
              <a:ext uri="{FF2B5EF4-FFF2-40B4-BE49-F238E27FC236}">
                <a16:creationId xmlns:a16="http://schemas.microsoft.com/office/drawing/2014/main" id="{575AB81E-27C2-4A9F-9657-017041876FB4}"/>
              </a:ext>
            </a:extLst>
          </p:cNvPr>
          <p:cNvPicPr>
            <a:picLocks noChangeAspect="1"/>
          </p:cNvPicPr>
          <p:nvPr/>
        </p:nvPicPr>
        <p:blipFill>
          <a:blip r:embed="rId3"/>
          <a:stretch>
            <a:fillRect/>
          </a:stretch>
        </p:blipFill>
        <p:spPr>
          <a:xfrm>
            <a:off x="9636604" y="3058454"/>
            <a:ext cx="2322161" cy="3564000"/>
          </a:xfrm>
          <a:prstGeom prst="rect">
            <a:avLst/>
          </a:prstGeom>
        </p:spPr>
      </p:pic>
    </p:spTree>
    <p:extLst>
      <p:ext uri="{BB962C8B-B14F-4D97-AF65-F5344CB8AC3E}">
        <p14:creationId xmlns:p14="http://schemas.microsoft.com/office/powerpoint/2010/main" val="4156609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6DF49B-B46E-412F-A367-37994ADBC1FB}"/>
              </a:ext>
            </a:extLst>
          </p:cNvPr>
          <p:cNvSpPr>
            <a:spLocks noGrp="1"/>
          </p:cNvSpPr>
          <p:nvPr>
            <p:ph type="title"/>
          </p:nvPr>
        </p:nvSpPr>
        <p:spPr>
          <a:xfrm>
            <a:off x="838200" y="154110"/>
            <a:ext cx="10515600" cy="1325563"/>
          </a:xfrm>
        </p:spPr>
        <p:txBody>
          <a:bodyPr/>
          <a:lstStyle/>
          <a:p>
            <a:pPr algn="ctr"/>
            <a:r>
              <a:rPr lang="it-IT" dirty="0">
                <a:latin typeface="Times New Roman" panose="02020603050405020304" pitchFamily="18" charset="0"/>
                <a:cs typeface="Times New Roman" panose="02020603050405020304" pitchFamily="18" charset="0"/>
              </a:rPr>
              <a:t>Le narrazioni religiose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della distruzione del mondo </a:t>
            </a:r>
          </a:p>
        </p:txBody>
      </p:sp>
      <p:sp>
        <p:nvSpPr>
          <p:cNvPr id="3" name="Segnaposto contenuto 2">
            <a:extLst>
              <a:ext uri="{FF2B5EF4-FFF2-40B4-BE49-F238E27FC236}">
                <a16:creationId xmlns:a16="http://schemas.microsoft.com/office/drawing/2014/main" id="{215C5A26-0356-40D7-81F6-159D6F6BFCFA}"/>
              </a:ext>
            </a:extLst>
          </p:cNvPr>
          <p:cNvSpPr>
            <a:spLocks noGrp="1"/>
          </p:cNvSpPr>
          <p:nvPr>
            <p:ph sz="half" idx="1"/>
          </p:nvPr>
        </p:nvSpPr>
        <p:spPr>
          <a:xfrm>
            <a:off x="838200" y="1825625"/>
            <a:ext cx="5257800"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«Nelle apocalissi dei primi secoli prima di Cristo e dopo Cristo […] non solo i trapassati risorgeranno, ma si immagina che alla fine il cosmo intero verrà sottoposto ad un processo di distruzione e di nuova creazione, sconfiggendo la sua mortalità e facendone il portatore della vita immortale della risurrezione. Questa linea di sviluppo raggiunge la sua forma più completa nel </a:t>
            </a:r>
            <a:r>
              <a:rPr lang="it-IT" i="1" dirty="0">
                <a:latin typeface="Times New Roman" panose="02020603050405020304" pitchFamily="18" charset="0"/>
                <a:cs typeface="Times New Roman" panose="02020603050405020304" pitchFamily="18" charset="0"/>
              </a:rPr>
              <a:t>libro dell’Apocalisse</a:t>
            </a:r>
            <a:r>
              <a:rPr lang="it-IT" dirty="0">
                <a:latin typeface="Times New Roman" panose="02020603050405020304" pitchFamily="18" charset="0"/>
                <a:cs typeface="Times New Roman" panose="02020603050405020304" pitchFamily="18" charset="0"/>
              </a:rPr>
              <a:t> cristiana, scritta durante la persecuzione dei cristiani sotto l’imperatore romano Domiziano (circa 95 d. C)» </a:t>
            </a:r>
            <a:r>
              <a:rPr lang="it-IT" b="1" dirty="0">
                <a:latin typeface="Times New Roman" panose="02020603050405020304" pitchFamily="18" charset="0"/>
                <a:cs typeface="Times New Roman" panose="02020603050405020304" pitchFamily="18" charset="0"/>
              </a:rPr>
              <a:t>(102)</a:t>
            </a:r>
          </a:p>
        </p:txBody>
      </p:sp>
      <p:pic>
        <p:nvPicPr>
          <p:cNvPr id="5" name="Segnaposto contenuto 4">
            <a:extLst>
              <a:ext uri="{FF2B5EF4-FFF2-40B4-BE49-F238E27FC236}">
                <a16:creationId xmlns:a16="http://schemas.microsoft.com/office/drawing/2014/main" id="{4610F837-05BC-4FBC-B280-F9E2B0595FC1}"/>
              </a:ext>
            </a:extLst>
          </p:cNvPr>
          <p:cNvPicPr>
            <a:picLocks noGrp="1" noChangeAspect="1"/>
          </p:cNvPicPr>
          <p:nvPr>
            <p:ph sz="half" idx="2"/>
          </p:nvPr>
        </p:nvPicPr>
        <p:blipFill>
          <a:blip r:embed="rId2"/>
          <a:stretch>
            <a:fillRect/>
          </a:stretch>
        </p:blipFill>
        <p:spPr>
          <a:xfrm>
            <a:off x="6404936" y="2166757"/>
            <a:ext cx="2418374" cy="3384000"/>
          </a:xfrm>
          <a:prstGeom prst="rect">
            <a:avLst/>
          </a:prstGeom>
        </p:spPr>
      </p:pic>
      <p:pic>
        <p:nvPicPr>
          <p:cNvPr id="6" name="Immagine 5">
            <a:extLst>
              <a:ext uri="{FF2B5EF4-FFF2-40B4-BE49-F238E27FC236}">
                <a16:creationId xmlns:a16="http://schemas.microsoft.com/office/drawing/2014/main" id="{B2928A25-5E33-4443-A13A-6BF6BE24A213}"/>
              </a:ext>
            </a:extLst>
          </p:cNvPr>
          <p:cNvPicPr>
            <a:picLocks noChangeAspect="1"/>
          </p:cNvPicPr>
          <p:nvPr/>
        </p:nvPicPr>
        <p:blipFill>
          <a:blip r:embed="rId3"/>
          <a:stretch>
            <a:fillRect/>
          </a:stretch>
        </p:blipFill>
        <p:spPr>
          <a:xfrm>
            <a:off x="8988083" y="2635995"/>
            <a:ext cx="2988000" cy="2241000"/>
          </a:xfrm>
          <a:prstGeom prst="rect">
            <a:avLst/>
          </a:prstGeom>
        </p:spPr>
      </p:pic>
    </p:spTree>
    <p:extLst>
      <p:ext uri="{BB962C8B-B14F-4D97-AF65-F5344CB8AC3E}">
        <p14:creationId xmlns:p14="http://schemas.microsoft.com/office/powerpoint/2010/main" val="3791683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B9954A-A46D-4180-A1FA-A58990FAE0A7}"/>
              </a:ext>
            </a:extLst>
          </p:cNvPr>
          <p:cNvSpPr>
            <a:spLocks noGrp="1"/>
          </p:cNvSpPr>
          <p:nvPr>
            <p:ph type="title"/>
          </p:nvPr>
        </p:nvSpPr>
        <p:spPr>
          <a:xfrm>
            <a:off x="838200" y="-183515"/>
            <a:ext cx="10515600" cy="1325563"/>
          </a:xfrm>
        </p:spPr>
        <p:txBody>
          <a:bodyPr/>
          <a:lstStyle/>
          <a:p>
            <a:r>
              <a:rPr lang="it-IT" dirty="0">
                <a:latin typeface="Times New Roman" panose="02020603050405020304" pitchFamily="18" charset="0"/>
                <a:cs typeface="Times New Roman" panose="02020603050405020304" pitchFamily="18" charset="0"/>
              </a:rPr>
              <a:t>La tradizione apocalittica: profezia femminile</a:t>
            </a:r>
          </a:p>
        </p:txBody>
      </p:sp>
      <p:sp>
        <p:nvSpPr>
          <p:cNvPr id="3" name="Segnaposto contenuto 2">
            <a:extLst>
              <a:ext uri="{FF2B5EF4-FFF2-40B4-BE49-F238E27FC236}">
                <a16:creationId xmlns:a16="http://schemas.microsoft.com/office/drawing/2014/main" id="{CBE9BD21-01E3-4BE3-B44A-753C903CF897}"/>
              </a:ext>
            </a:extLst>
          </p:cNvPr>
          <p:cNvSpPr>
            <a:spLocks noGrp="1"/>
          </p:cNvSpPr>
          <p:nvPr>
            <p:ph sz="half" idx="1"/>
          </p:nvPr>
        </p:nvSpPr>
        <p:spPr>
          <a:xfrm>
            <a:off x="422031" y="1322362"/>
            <a:ext cx="6935372" cy="5275385"/>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C’è una tradizione di profezia femminile apocalittica, da </a:t>
            </a:r>
            <a:r>
              <a:rPr lang="it-IT" b="1" dirty="0">
                <a:latin typeface="Times New Roman" panose="02020603050405020304" pitchFamily="18" charset="0"/>
                <a:cs typeface="Times New Roman" panose="02020603050405020304" pitchFamily="18" charset="0"/>
              </a:rPr>
              <a:t>Mary Cary </a:t>
            </a:r>
            <a:r>
              <a:rPr lang="it-IT" dirty="0">
                <a:latin typeface="Times New Roman" panose="02020603050405020304" pitchFamily="18" charset="0"/>
                <a:cs typeface="Times New Roman" panose="02020603050405020304" pitchFamily="18" charset="0"/>
              </a:rPr>
              <a:t>(c. 1621 – 1653), che interpreta in chiave apocalittica la storia inglese tra il 1640 ed il 1650, ad </a:t>
            </a:r>
            <a:r>
              <a:rPr lang="it-IT" b="1" dirty="0">
                <a:latin typeface="Times New Roman" panose="02020603050405020304" pitchFamily="18" charset="0"/>
                <a:cs typeface="Times New Roman" panose="02020603050405020304" pitchFamily="18" charset="0"/>
              </a:rPr>
              <a:t>Ellen White</a:t>
            </a:r>
            <a:r>
              <a:rPr lang="it-IT" dirty="0">
                <a:latin typeface="Times New Roman" panose="02020603050405020304" pitchFamily="18" charset="0"/>
                <a:cs typeface="Times New Roman" panose="02020603050405020304" pitchFamily="18" charset="0"/>
              </a:rPr>
              <a:t> (1827-1915) profetessa americana,  tra gli iniziatori degli </a:t>
            </a:r>
            <a:r>
              <a:rPr lang="it-IT" i="1" dirty="0">
                <a:latin typeface="Times New Roman" panose="02020603050405020304" pitchFamily="18" charset="0"/>
                <a:cs typeface="Times New Roman" panose="02020603050405020304" pitchFamily="18" charset="0"/>
              </a:rPr>
              <a:t>Avventisti del settimo giorno</a:t>
            </a:r>
            <a:r>
              <a:rPr lang="it-IT" dirty="0">
                <a:latin typeface="Times New Roman" panose="02020603050405020304" pitchFamily="18" charset="0"/>
                <a:cs typeface="Times New Roman" panose="02020603050405020304" pitchFamily="18" charset="0"/>
              </a:rPr>
              <a:t>.</a:t>
            </a:r>
          </a:p>
          <a:p>
            <a:pPr marL="0" indent="0" algn="just">
              <a:buNone/>
            </a:pPr>
            <a:r>
              <a:rPr lang="it-IT" dirty="0">
                <a:latin typeface="Times New Roman" panose="02020603050405020304" pitchFamily="18" charset="0"/>
                <a:cs typeface="Times New Roman" panose="02020603050405020304" pitchFamily="18" charset="0"/>
              </a:rPr>
              <a:t>Queste tradizioni apocalittiche hanno risorse e limiti. Esse hanno spesso dato voce a uomini e donne oppressi dalle dominanti istituzione politiche e religiose, spingendoli a «parlare e parlare coraggiosamente contro questi sistemi», certi della promessa biblica “anche sui miei servi e sulle mie serve in quei giorni effonderò il mio Spirito” (Atti 2,18)» </a:t>
            </a:r>
            <a:r>
              <a:rPr lang="it-IT" b="1" dirty="0">
                <a:latin typeface="Times New Roman" panose="02020603050405020304" pitchFamily="18" charset="0"/>
                <a:cs typeface="Times New Roman" panose="02020603050405020304" pitchFamily="18" charset="0"/>
              </a:rPr>
              <a:t>(118</a:t>
            </a:r>
            <a:r>
              <a:rPr lang="it-IT" dirty="0">
                <a:latin typeface="Times New Roman" panose="02020603050405020304" pitchFamily="18" charset="0"/>
                <a:cs typeface="Times New Roman" panose="02020603050405020304" pitchFamily="18" charset="0"/>
              </a:rPr>
              <a:t>). D'altronde spesso i fondamentalisti apocalittici «reificano in modo tipico il bene e il male», anziché vederli, più correttamente «come diversi tipi di rapporti» </a:t>
            </a:r>
            <a:r>
              <a:rPr lang="it-IT" b="1" dirty="0">
                <a:latin typeface="Times New Roman" panose="02020603050405020304" pitchFamily="18" charset="0"/>
                <a:cs typeface="Times New Roman" panose="02020603050405020304" pitchFamily="18" charset="0"/>
              </a:rPr>
              <a:t>(117)</a:t>
            </a:r>
            <a:r>
              <a:rPr lang="it-IT" dirty="0">
                <a:latin typeface="Times New Roman" panose="02020603050405020304" pitchFamily="18" charset="0"/>
                <a:cs typeface="Times New Roman" panose="02020603050405020304" pitchFamily="18" charset="0"/>
              </a:rPr>
              <a:t>. «Lo sterminio del bene e del male viene quindi tribalizzato, identificato con un'inimicizia assoluta  contro altri gruppi razziali, etnici e religiosi. […] La proiezione del male assoluto sui nemici da estinguere taglia alle radici la compassione» </a:t>
            </a:r>
            <a:r>
              <a:rPr lang="it-IT" b="1" dirty="0">
                <a:latin typeface="Times New Roman" panose="02020603050405020304" pitchFamily="18" charset="0"/>
                <a:cs typeface="Times New Roman" panose="02020603050405020304" pitchFamily="18" charset="0"/>
              </a:rPr>
              <a:t>(118)</a:t>
            </a:r>
            <a:r>
              <a:rPr lang="it-IT" dirty="0">
                <a:latin typeface="Times New Roman" panose="02020603050405020304" pitchFamily="18" charset="0"/>
                <a:cs typeface="Times New Roman" panose="02020603050405020304" pitchFamily="18" charset="0"/>
              </a:rPr>
              <a:t>. Inoltre «l'apocalittica, come l'escatologia platonica, si basa su una fantasia di fuga dalla mortalità» (</a:t>
            </a:r>
            <a:r>
              <a:rPr lang="it-IT" b="1" dirty="0">
                <a:latin typeface="Times New Roman" panose="02020603050405020304" pitchFamily="18" charset="0"/>
                <a:cs typeface="Times New Roman" panose="02020603050405020304" pitchFamily="18" charset="0"/>
              </a:rPr>
              <a:t>118)</a:t>
            </a:r>
            <a:r>
              <a:rPr lang="it-IT" dirty="0">
                <a:latin typeface="Times New Roman" panose="02020603050405020304" pitchFamily="18" charset="0"/>
                <a:cs typeface="Times New Roman" panose="02020603050405020304" pitchFamily="18" charset="0"/>
              </a:rPr>
              <a:t>.</a:t>
            </a:r>
          </a:p>
        </p:txBody>
      </p:sp>
      <p:pic>
        <p:nvPicPr>
          <p:cNvPr id="5" name="Segnaposto contenuto 4">
            <a:extLst>
              <a:ext uri="{FF2B5EF4-FFF2-40B4-BE49-F238E27FC236}">
                <a16:creationId xmlns:a16="http://schemas.microsoft.com/office/drawing/2014/main" id="{9545203C-8534-47BE-A009-2FFED39A1817}"/>
              </a:ext>
            </a:extLst>
          </p:cNvPr>
          <p:cNvPicPr>
            <a:picLocks noGrp="1" noChangeAspect="1"/>
          </p:cNvPicPr>
          <p:nvPr>
            <p:ph sz="half" idx="2"/>
          </p:nvPr>
        </p:nvPicPr>
        <p:blipFill>
          <a:blip r:embed="rId2"/>
          <a:stretch>
            <a:fillRect/>
          </a:stretch>
        </p:blipFill>
        <p:spPr>
          <a:xfrm>
            <a:off x="7966448" y="966288"/>
            <a:ext cx="3204000" cy="2374832"/>
          </a:xfrm>
          <a:prstGeom prst="rect">
            <a:avLst/>
          </a:prstGeom>
        </p:spPr>
      </p:pic>
      <p:pic>
        <p:nvPicPr>
          <p:cNvPr id="4" name="Immagine 3">
            <a:extLst>
              <a:ext uri="{FF2B5EF4-FFF2-40B4-BE49-F238E27FC236}">
                <a16:creationId xmlns:a16="http://schemas.microsoft.com/office/drawing/2014/main" id="{B2F1F625-1D84-46A9-8490-74813CC083DB}"/>
              </a:ext>
            </a:extLst>
          </p:cNvPr>
          <p:cNvPicPr>
            <a:picLocks noChangeAspect="1"/>
          </p:cNvPicPr>
          <p:nvPr/>
        </p:nvPicPr>
        <p:blipFill>
          <a:blip r:embed="rId3"/>
          <a:stretch>
            <a:fillRect/>
          </a:stretch>
        </p:blipFill>
        <p:spPr>
          <a:xfrm>
            <a:off x="8235106" y="3516880"/>
            <a:ext cx="2132111" cy="3204000"/>
          </a:xfrm>
          <a:prstGeom prst="rect">
            <a:avLst/>
          </a:prstGeom>
        </p:spPr>
      </p:pic>
    </p:spTree>
    <p:extLst>
      <p:ext uri="{BB962C8B-B14F-4D97-AF65-F5344CB8AC3E}">
        <p14:creationId xmlns:p14="http://schemas.microsoft.com/office/powerpoint/2010/main" val="170694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2B8986-F2F3-4EC4-995C-D10DA41EA34A}"/>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Il ritorno dell’apocalittica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nell’ecologismo radicale</a:t>
            </a:r>
          </a:p>
        </p:txBody>
      </p:sp>
      <p:sp>
        <p:nvSpPr>
          <p:cNvPr id="3" name="Segnaposto contenuto 2">
            <a:extLst>
              <a:ext uri="{FF2B5EF4-FFF2-40B4-BE49-F238E27FC236}">
                <a16:creationId xmlns:a16="http://schemas.microsoft.com/office/drawing/2014/main" id="{3422A3D0-950C-4D11-9107-38FAAFF2323C}"/>
              </a:ext>
            </a:extLst>
          </p:cNvPr>
          <p:cNvSpPr>
            <a:spLocks noGrp="1"/>
          </p:cNvSpPr>
          <p:nvPr>
            <p:ph sz="half" idx="1"/>
          </p:nvPr>
        </p:nvSpPr>
        <p:spPr>
          <a:xfrm>
            <a:off x="1048044" y="1924099"/>
            <a:ext cx="5366824" cy="4351338"/>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Non mancano versione “ecologiche” di questa scorciatoia apocalittica: «Contemplando l'immenso danno inflitto oggi alla natura dall'industrialismo moderno, sono tentati di immaginare la “madre Terra” che sorge come un Geova </a:t>
            </a:r>
            <a:r>
              <a:rPr lang="it-IT" dirty="0" err="1">
                <a:latin typeface="Times New Roman" panose="02020603050405020304" pitchFamily="18" charset="0"/>
                <a:cs typeface="Times New Roman" panose="02020603050405020304" pitchFamily="18" charset="0"/>
              </a:rPr>
              <a:t>ctonico</a:t>
            </a:r>
            <a:r>
              <a:rPr lang="it-IT" dirty="0">
                <a:latin typeface="Times New Roman" panose="02020603050405020304" pitchFamily="18" charset="0"/>
                <a:cs typeface="Times New Roman" panose="02020603050405020304" pitchFamily="18" charset="0"/>
              </a:rPr>
              <a:t> per far cadere gli imperi umani e far tornare la terra alla semplicità </a:t>
            </a:r>
            <a:r>
              <a:rPr lang="it-IT" dirty="0" err="1">
                <a:latin typeface="Times New Roman" panose="02020603050405020304" pitchFamily="18" charset="0"/>
                <a:cs typeface="Times New Roman" panose="02020603050405020304" pitchFamily="18" charset="0"/>
              </a:rPr>
              <a:t>precivilizzata</a:t>
            </a:r>
            <a:r>
              <a:rPr lang="it-IT" dirty="0">
                <a:latin typeface="Times New Roman" panose="02020603050405020304" pitchFamily="18" charset="0"/>
                <a:cs typeface="Times New Roman" panose="02020603050405020304" pitchFamily="18" charset="0"/>
              </a:rPr>
              <a:t>, quando gli umani, in piccole tribù di cacciatori-raccoglitori, vivevano lietamente sulla terra. Il fatto che molti esseri umani morirebbero in questo processo sembra loro una vendetta giustificata della “natura “ contro la “civiltà”» </a:t>
            </a:r>
            <a:r>
              <a:rPr lang="it-IT" b="1" dirty="0">
                <a:latin typeface="Times New Roman" panose="02020603050405020304" pitchFamily="18" charset="0"/>
                <a:cs typeface="Times New Roman" panose="02020603050405020304" pitchFamily="18" charset="0"/>
              </a:rPr>
              <a:t>(119-120)</a:t>
            </a:r>
          </a:p>
        </p:txBody>
      </p:sp>
      <p:pic>
        <p:nvPicPr>
          <p:cNvPr id="5" name="Segnaposto contenuto 4">
            <a:extLst>
              <a:ext uri="{FF2B5EF4-FFF2-40B4-BE49-F238E27FC236}">
                <a16:creationId xmlns:a16="http://schemas.microsoft.com/office/drawing/2014/main" id="{BD6A4B80-F44C-423C-BA21-E65B381D3B18}"/>
              </a:ext>
            </a:extLst>
          </p:cNvPr>
          <p:cNvPicPr>
            <a:picLocks noGrp="1" noChangeAspect="1"/>
          </p:cNvPicPr>
          <p:nvPr>
            <p:ph sz="half" idx="2"/>
          </p:nvPr>
        </p:nvPicPr>
        <p:blipFill>
          <a:blip r:embed="rId2"/>
          <a:stretch>
            <a:fillRect/>
          </a:stretch>
        </p:blipFill>
        <p:spPr>
          <a:xfrm>
            <a:off x="6780286" y="2050593"/>
            <a:ext cx="5136001" cy="3852000"/>
          </a:xfrm>
          <a:prstGeom prst="rect">
            <a:avLst/>
          </a:prstGeom>
        </p:spPr>
      </p:pic>
    </p:spTree>
    <p:extLst>
      <p:ext uri="{BB962C8B-B14F-4D97-AF65-F5344CB8AC3E}">
        <p14:creationId xmlns:p14="http://schemas.microsoft.com/office/powerpoint/2010/main" val="353388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F193687-2DCB-41E9-9D08-0368CB680529}"/>
              </a:ext>
            </a:extLst>
          </p:cNvPr>
          <p:cNvSpPr>
            <a:spLocks noGrp="1"/>
          </p:cNvSpPr>
          <p:nvPr>
            <p:ph type="title"/>
          </p:nvPr>
        </p:nvSpPr>
        <p:spPr>
          <a:xfrm>
            <a:off x="838200" y="168177"/>
            <a:ext cx="10515600" cy="1325563"/>
          </a:xfrm>
        </p:spPr>
        <p:txBody>
          <a:bodyPr/>
          <a:lstStyle/>
          <a:p>
            <a:pPr algn="ctr"/>
            <a:r>
              <a:rPr lang="it-IT" dirty="0">
                <a:latin typeface="Times New Roman" panose="02020603050405020304" pitchFamily="18" charset="0"/>
                <a:cs typeface="Times New Roman" panose="02020603050405020304" pitchFamily="18" charset="0"/>
              </a:rPr>
              <a:t>L’accettazione della mortalità chiave per superare le contraddizioni dell’apocalittica?</a:t>
            </a:r>
          </a:p>
        </p:txBody>
      </p:sp>
      <p:sp>
        <p:nvSpPr>
          <p:cNvPr id="6" name="Segnaposto contenuto 5">
            <a:extLst>
              <a:ext uri="{FF2B5EF4-FFF2-40B4-BE49-F238E27FC236}">
                <a16:creationId xmlns:a16="http://schemas.microsoft.com/office/drawing/2014/main" id="{4E4053D9-DFA5-4103-91E4-FCAE59BFADBF}"/>
              </a:ext>
            </a:extLst>
          </p:cNvPr>
          <p:cNvSpPr>
            <a:spLocks noGrp="1"/>
          </p:cNvSpPr>
          <p:nvPr>
            <p:ph idx="1"/>
          </p:nvPr>
        </p:nvSpPr>
        <p:spPr>
          <a:xfrm>
            <a:off x="838199" y="1690688"/>
            <a:ext cx="10908323" cy="4828393"/>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«Pur considerando tragica la nostra mortalità, o cercando di accettarla come naturale, </a:t>
            </a:r>
            <a:r>
              <a:rPr lang="it-IT" b="1" dirty="0">
                <a:latin typeface="Times New Roman" panose="02020603050405020304" pitchFamily="18" charset="0"/>
                <a:cs typeface="Times New Roman" panose="02020603050405020304" pitchFamily="18" charset="0"/>
              </a:rPr>
              <a:t>la mortalità non è il peccato, o il frutto del peccato</a:t>
            </a:r>
            <a:r>
              <a:rPr lang="it-IT" dirty="0">
                <a:latin typeface="Times New Roman" panose="02020603050405020304" pitchFamily="18" charset="0"/>
                <a:cs typeface="Times New Roman" panose="02020603050405020304" pitchFamily="18" charset="0"/>
              </a:rPr>
              <a:t>. La </a:t>
            </a:r>
            <a:r>
              <a:rPr lang="it-IT" b="1" dirty="0">
                <a:latin typeface="Times New Roman" panose="02020603050405020304" pitchFamily="18" charset="0"/>
                <a:cs typeface="Times New Roman" panose="02020603050405020304" pitchFamily="18" charset="0"/>
              </a:rPr>
              <a:t>visione ebraica </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preapocalittica</a:t>
            </a:r>
            <a:r>
              <a:rPr lang="it-IT" dirty="0">
                <a:latin typeface="Times New Roman" panose="02020603050405020304" pitchFamily="18" charset="0"/>
                <a:cs typeface="Times New Roman" panose="02020603050405020304" pitchFamily="18" charset="0"/>
              </a:rPr>
              <a:t>) della mortalità come </a:t>
            </a:r>
            <a:r>
              <a:rPr lang="it-IT" b="1" dirty="0">
                <a:latin typeface="Times New Roman" panose="02020603050405020304" pitchFamily="18" charset="0"/>
                <a:cs typeface="Times New Roman" panose="02020603050405020304" pitchFamily="18" charset="0"/>
              </a:rPr>
              <a:t>nostra condizione naturale</a:t>
            </a:r>
            <a:r>
              <a:rPr lang="it-IT" dirty="0">
                <a:latin typeface="Times New Roman" panose="02020603050405020304" pitchFamily="18" charset="0"/>
                <a:cs typeface="Times New Roman" panose="02020603050405020304" pitchFamily="18" charset="0"/>
              </a:rPr>
              <a:t>, che condividiamo con tutti gli altri esseri della terra – e secondo cui la </a:t>
            </a:r>
            <a:r>
              <a:rPr lang="it-IT" b="1" dirty="0">
                <a:latin typeface="Times New Roman" panose="02020603050405020304" pitchFamily="18" charset="0"/>
                <a:cs typeface="Times New Roman" panose="02020603050405020304" pitchFamily="18" charset="0"/>
              </a:rPr>
              <a:t>redenzione è la pienezza della vita entro questi limiti finiti</a:t>
            </a:r>
            <a:r>
              <a:rPr lang="it-IT" dirty="0">
                <a:latin typeface="Times New Roman" panose="02020603050405020304" pitchFamily="18" charset="0"/>
                <a:cs typeface="Times New Roman" panose="02020603050405020304" pitchFamily="18" charset="0"/>
              </a:rPr>
              <a:t> – è un'etica più autentica per un vivere ecologico» </a:t>
            </a:r>
            <a:r>
              <a:rPr lang="it-IT" b="1" dirty="0">
                <a:latin typeface="Times New Roman" panose="02020603050405020304" pitchFamily="18" charset="0"/>
                <a:cs typeface="Times New Roman" panose="02020603050405020304" pitchFamily="18" charset="0"/>
              </a:rPr>
              <a:t>(197)</a:t>
            </a:r>
            <a:r>
              <a:rPr lang="it-IT" dirty="0">
                <a:latin typeface="Times New Roman" panose="02020603050405020304" pitchFamily="18" charset="0"/>
                <a:cs typeface="Times New Roman" panose="02020603050405020304" pitchFamily="18" charset="0"/>
              </a:rPr>
              <a:t>. Questo avrebbe conseguenze negative sia sul piano ecologico, sia su quello sociale, a cominciare dall'oppressione della donna: [Questi «modelli fobici»] esprimono anche </a:t>
            </a:r>
            <a:r>
              <a:rPr lang="it-IT" b="1" dirty="0">
                <a:latin typeface="Times New Roman" panose="02020603050405020304" pitchFamily="18" charset="0"/>
                <a:cs typeface="Times New Roman" panose="02020603050405020304" pitchFamily="18" charset="0"/>
              </a:rPr>
              <a:t>l'incapacità di integrare in modo costruttivo l'aspetto di morte e di decomposizione del ciclo della vita</a:t>
            </a:r>
            <a:r>
              <a:rPr lang="it-IT" dirty="0">
                <a:latin typeface="Times New Roman" panose="02020603050405020304" pitchFamily="18" charset="0"/>
                <a:cs typeface="Times New Roman" panose="02020603050405020304" pitchFamily="18" charset="0"/>
              </a:rPr>
              <a:t>, trasformando i rifiuti in veleni tossici anziché in materia per nuovi organismi. Il tentativo stesso di separarsi in una sfera di purezza lontana dalla “contaminazione” crea contaminazione. Questo disprezzo per la vita finita ma rinnovabile è anche </a:t>
            </a:r>
            <a:r>
              <a:rPr lang="it-IT" b="1" dirty="0">
                <a:latin typeface="Times New Roman" panose="02020603050405020304" pitchFamily="18" charset="0"/>
                <a:cs typeface="Times New Roman" panose="02020603050405020304" pitchFamily="18" charset="0"/>
              </a:rPr>
              <a:t>strettamente correlato al disprezzo per le donne come datrici di vita</a:t>
            </a:r>
            <a:r>
              <a:rPr lang="it-IT" dirty="0">
                <a:latin typeface="Times New Roman" panose="02020603050405020304" pitchFamily="18" charset="0"/>
                <a:cs typeface="Times New Roman" panose="02020603050405020304" pitchFamily="18" charset="0"/>
              </a:rPr>
              <a:t> […] in quanto fonte sia dell'impurità che della finitudine. I </a:t>
            </a:r>
            <a:r>
              <a:rPr lang="it-IT" b="1" dirty="0">
                <a:latin typeface="Times New Roman" panose="02020603050405020304" pitchFamily="18" charset="0"/>
                <a:cs typeface="Times New Roman" panose="02020603050405020304" pitchFamily="18" charset="0"/>
              </a:rPr>
              <a:t>tentativi iniziali del cristianesimo primitivo in vista di una visione egualitaria </a:t>
            </a:r>
            <a:r>
              <a:rPr lang="it-IT" dirty="0">
                <a:latin typeface="Times New Roman" panose="02020603050405020304" pitchFamily="18" charset="0"/>
                <a:cs typeface="Times New Roman" panose="02020603050405020304" pitchFamily="18" charset="0"/>
              </a:rPr>
              <a:t>dei rapporti maschio-femmina sono stati </a:t>
            </a:r>
            <a:r>
              <a:rPr lang="it-IT" b="1" dirty="0">
                <a:latin typeface="Times New Roman" panose="02020603050405020304" pitchFamily="18" charset="0"/>
                <a:cs typeface="Times New Roman" panose="02020603050405020304" pitchFamily="18" charset="0"/>
              </a:rPr>
              <a:t>rapidamente sopraffatti</a:t>
            </a:r>
            <a:r>
              <a:rPr lang="it-IT" dirty="0">
                <a:latin typeface="Times New Roman" panose="02020603050405020304" pitchFamily="18" charset="0"/>
                <a:cs typeface="Times New Roman" panose="02020603050405020304" pitchFamily="18" charset="0"/>
              </a:rPr>
              <a:t> da questa tradizione accusatoria nei confronti delle donne. [Successivamente] i “diversi” religiosi, sociali, sessuali e etnico-razziali sono stati visti attraverso le medesime lenti dualistiche che separano il divino dal non-divino e lo spirituale dal carnale» </a:t>
            </a:r>
            <a:r>
              <a:rPr lang="it-IT" b="1" dirty="0">
                <a:latin typeface="Times New Roman" panose="02020603050405020304" pitchFamily="18" charset="0"/>
                <a:cs typeface="Times New Roman" panose="02020603050405020304" pitchFamily="18" charset="0"/>
              </a:rPr>
              <a:t>(198)</a:t>
            </a:r>
          </a:p>
        </p:txBody>
      </p:sp>
    </p:spTree>
    <p:extLst>
      <p:ext uri="{BB962C8B-B14F-4D97-AF65-F5344CB8AC3E}">
        <p14:creationId xmlns:p14="http://schemas.microsoft.com/office/powerpoint/2010/main" val="57950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E48812C-E87D-4D34-A0B0-23E7543C47D1}"/>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Il paradiso perduto e la caduta nel patriarcato</a:t>
            </a:r>
            <a:br>
              <a:rPr lang="it-IT" dirty="0"/>
            </a:br>
            <a:endParaRPr lang="it-IT" dirty="0"/>
          </a:p>
        </p:txBody>
      </p:sp>
      <p:sp>
        <p:nvSpPr>
          <p:cNvPr id="5" name="Segnaposto contenuto 4">
            <a:extLst>
              <a:ext uri="{FF2B5EF4-FFF2-40B4-BE49-F238E27FC236}">
                <a16:creationId xmlns:a16="http://schemas.microsoft.com/office/drawing/2014/main" id="{C5394078-B5E1-47F9-8424-D17DD991AD49}"/>
              </a:ext>
            </a:extLst>
          </p:cNvPr>
          <p:cNvSpPr>
            <a:spLocks noGrp="1"/>
          </p:cNvSpPr>
          <p:nvPr>
            <p:ph sz="half" idx="1"/>
          </p:nvPr>
        </p:nvSpPr>
        <p:spPr>
          <a:xfrm>
            <a:off x="647115" y="1825624"/>
            <a:ext cx="5092504" cy="4743988"/>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Alcune </a:t>
            </a:r>
            <a:r>
              <a:rPr lang="it-IT" dirty="0" err="1">
                <a:latin typeface="Times New Roman" panose="02020603050405020304" pitchFamily="18" charset="0"/>
                <a:cs typeface="Times New Roman" panose="02020603050405020304" pitchFamily="18" charset="0"/>
              </a:rPr>
              <a:t>ecofemministe</a:t>
            </a:r>
            <a:r>
              <a:rPr lang="it-IT" dirty="0">
                <a:latin typeface="Times New Roman" panose="02020603050405020304" pitchFamily="18" charset="0"/>
                <a:cs typeface="Times New Roman" panose="02020603050405020304" pitchFamily="18" charset="0"/>
              </a:rPr>
              <a:t>, come </a:t>
            </a:r>
            <a:r>
              <a:rPr lang="it-IT" b="1" dirty="0">
                <a:latin typeface="Times New Roman" panose="02020603050405020304" pitchFamily="18" charset="0"/>
                <a:cs typeface="Times New Roman" panose="02020603050405020304" pitchFamily="18" charset="0"/>
              </a:rPr>
              <a:t>Carol Christ </a:t>
            </a:r>
            <a:r>
              <a:rPr lang="it-IT" dirty="0">
                <a:latin typeface="Times New Roman" panose="02020603050405020304" pitchFamily="18" charset="0"/>
                <a:cs typeface="Times New Roman" panose="02020603050405020304" pitchFamily="18" charset="0"/>
              </a:rPr>
              <a:t>(1945-1221), sono giunte a rifiutare il cristianesimo «come una cultura essenzialmente di oppressione patriarcale e di guerra». Prima del suo avvento sarebbe invece esistito «un mondo </a:t>
            </a:r>
            <a:r>
              <a:rPr lang="it-IT" dirty="0" err="1">
                <a:latin typeface="Times New Roman" panose="02020603050405020304" pitchFamily="18" charset="0"/>
                <a:cs typeface="Times New Roman" panose="02020603050405020304" pitchFamily="18" charset="0"/>
              </a:rPr>
              <a:t>ginocentrico</a:t>
            </a:r>
            <a:r>
              <a:rPr lang="it-IT" dirty="0">
                <a:latin typeface="Times New Roman" panose="02020603050405020304" pitchFamily="18" charset="0"/>
                <a:cs typeface="Times New Roman" panose="02020603050405020304" pitchFamily="18" charset="0"/>
              </a:rPr>
              <a:t> di pace, di uguaglianza tra i generi e di armonia con la “natura” prima del sorgere del patriarcato» (211).</a:t>
            </a:r>
          </a:p>
        </p:txBody>
      </p:sp>
      <p:pic>
        <p:nvPicPr>
          <p:cNvPr id="7" name="Segnaposto contenuto 6">
            <a:extLst>
              <a:ext uri="{FF2B5EF4-FFF2-40B4-BE49-F238E27FC236}">
                <a16:creationId xmlns:a16="http://schemas.microsoft.com/office/drawing/2014/main" id="{1FEB448B-D92B-43C5-A2B2-6CB5B2A306C1}"/>
              </a:ext>
            </a:extLst>
          </p:cNvPr>
          <p:cNvPicPr>
            <a:picLocks noGrp="1" noChangeAspect="1"/>
          </p:cNvPicPr>
          <p:nvPr>
            <p:ph sz="half" idx="2"/>
          </p:nvPr>
        </p:nvPicPr>
        <p:blipFill>
          <a:blip r:embed="rId2"/>
          <a:stretch>
            <a:fillRect/>
          </a:stretch>
        </p:blipFill>
        <p:spPr>
          <a:xfrm>
            <a:off x="6194474" y="1507272"/>
            <a:ext cx="3504000" cy="2628000"/>
          </a:xfrm>
          <a:prstGeom prst="rect">
            <a:avLst/>
          </a:prstGeom>
        </p:spPr>
      </p:pic>
      <p:pic>
        <p:nvPicPr>
          <p:cNvPr id="8" name="Immagine 7">
            <a:extLst>
              <a:ext uri="{FF2B5EF4-FFF2-40B4-BE49-F238E27FC236}">
                <a16:creationId xmlns:a16="http://schemas.microsoft.com/office/drawing/2014/main" id="{1BAF5BF5-A7D7-4F32-AFE6-909985343A0D}"/>
              </a:ext>
            </a:extLst>
          </p:cNvPr>
          <p:cNvPicPr>
            <a:picLocks noChangeAspect="1"/>
          </p:cNvPicPr>
          <p:nvPr/>
        </p:nvPicPr>
        <p:blipFill>
          <a:blip r:embed="rId3"/>
          <a:stretch>
            <a:fillRect/>
          </a:stretch>
        </p:blipFill>
        <p:spPr>
          <a:xfrm>
            <a:off x="9832119" y="3245998"/>
            <a:ext cx="2196000" cy="3310584"/>
          </a:xfrm>
          <a:prstGeom prst="rect">
            <a:avLst/>
          </a:prstGeom>
        </p:spPr>
      </p:pic>
    </p:spTree>
    <p:extLst>
      <p:ext uri="{BB962C8B-B14F-4D97-AF65-F5344CB8AC3E}">
        <p14:creationId xmlns:p14="http://schemas.microsoft.com/office/powerpoint/2010/main" val="3357818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F3ACDE-5AE8-4857-9D5B-DA2DBE168800}"/>
              </a:ext>
            </a:extLst>
          </p:cNvPr>
          <p:cNvSpPr>
            <a:spLocks noGrp="1"/>
          </p:cNvSpPr>
          <p:nvPr>
            <p:ph type="title"/>
          </p:nvPr>
        </p:nvSpPr>
        <p:spPr>
          <a:xfrm>
            <a:off x="992945" y="121082"/>
            <a:ext cx="10515600" cy="1325563"/>
          </a:xfrm>
        </p:spPr>
        <p:txBody>
          <a:bodyPr/>
          <a:lstStyle/>
          <a:p>
            <a:pPr algn="ctr"/>
            <a:r>
              <a:rPr lang="it-IT" dirty="0">
                <a:latin typeface="Times New Roman" panose="02020603050405020304" pitchFamily="18" charset="0"/>
                <a:cs typeface="Times New Roman" panose="02020603050405020304" pitchFamily="18" charset="0"/>
              </a:rPr>
              <a:t>Prove archeologiche di una antica civiltà urbana ‘‘</a:t>
            </a:r>
            <a:r>
              <a:rPr lang="it-IT" dirty="0" err="1">
                <a:latin typeface="Times New Roman" panose="02020603050405020304" pitchFamily="18" charset="0"/>
                <a:cs typeface="Times New Roman" panose="02020603050405020304" pitchFamily="18" charset="0"/>
              </a:rPr>
              <a:t>matricentrica</a:t>
            </a:r>
            <a:r>
              <a:rPr lang="it-IT" dirty="0">
                <a:latin typeface="Times New Roman" panose="02020603050405020304" pitchFamily="18" charset="0"/>
                <a:cs typeface="Times New Roman" panose="02020603050405020304" pitchFamily="18" charset="0"/>
              </a:rPr>
              <a:t>’’? </a:t>
            </a:r>
          </a:p>
        </p:txBody>
      </p:sp>
      <p:sp>
        <p:nvSpPr>
          <p:cNvPr id="3" name="Segnaposto contenuto 2">
            <a:extLst>
              <a:ext uri="{FF2B5EF4-FFF2-40B4-BE49-F238E27FC236}">
                <a16:creationId xmlns:a16="http://schemas.microsoft.com/office/drawing/2014/main" id="{0A524260-531F-47CF-8C5C-6C44823FCAE1}"/>
              </a:ext>
            </a:extLst>
          </p:cNvPr>
          <p:cNvSpPr>
            <a:spLocks noGrp="1"/>
          </p:cNvSpPr>
          <p:nvPr>
            <p:ph sz="half" idx="1"/>
          </p:nvPr>
        </p:nvSpPr>
        <p:spPr>
          <a:xfrm>
            <a:off x="321089" y="1645920"/>
            <a:ext cx="6642419" cy="5090998"/>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Per sostenere queste tesi si sono appoggiate anche a presunte “prove archeologiche” di simili civiltà </a:t>
            </a:r>
            <a:r>
              <a:rPr lang="it-IT" dirty="0" err="1">
                <a:latin typeface="Times New Roman" panose="02020603050405020304" pitchFamily="18" charset="0"/>
                <a:cs typeface="Times New Roman" panose="02020603050405020304" pitchFamily="18" charset="0"/>
              </a:rPr>
              <a:t>prepatriarcali</a:t>
            </a:r>
            <a:r>
              <a:rPr lang="it-IT" dirty="0">
                <a:latin typeface="Times New Roman" panose="02020603050405020304" pitchFamily="18" charset="0"/>
                <a:cs typeface="Times New Roman" panose="02020603050405020304" pitchFamily="18" charset="0"/>
              </a:rPr>
              <a:t>. Christ si riferisce in particolare all'interpretazione che l'archeologa </a:t>
            </a:r>
            <a:r>
              <a:rPr lang="it-IT" b="1" dirty="0">
                <a:latin typeface="Times New Roman" panose="02020603050405020304" pitchFamily="18" charset="0"/>
                <a:cs typeface="Times New Roman" panose="02020603050405020304" pitchFamily="18" charset="0"/>
              </a:rPr>
              <a:t>Marija </a:t>
            </a:r>
            <a:r>
              <a:rPr lang="it-IT" b="1" dirty="0" err="1">
                <a:latin typeface="Times New Roman" panose="02020603050405020304" pitchFamily="18" charset="0"/>
                <a:cs typeface="Times New Roman" panose="02020603050405020304" pitchFamily="18" charset="0"/>
              </a:rPr>
              <a:t>Gimbutas</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dà degli scavi  di </a:t>
            </a:r>
            <a:r>
              <a:rPr lang="it-IT" b="1" dirty="0" err="1">
                <a:latin typeface="Times New Roman" panose="02020603050405020304" pitchFamily="18" charset="0"/>
                <a:cs typeface="Times New Roman" panose="02020603050405020304" pitchFamily="18" charset="0"/>
              </a:rPr>
              <a:t>Çatalhöyük</a:t>
            </a:r>
            <a:r>
              <a:rPr lang="it-IT" dirty="0">
                <a:latin typeface="Times New Roman" panose="02020603050405020304" pitchFamily="18" charset="0"/>
                <a:cs typeface="Times New Roman" panose="02020603050405020304" pitchFamily="18" charset="0"/>
              </a:rPr>
              <a:t> (settimo millennio a. C., in Turchia), che documenterebbero l'esistenza di un'antica società urbana, </a:t>
            </a:r>
            <a:r>
              <a:rPr lang="it-IT" dirty="0" err="1">
                <a:latin typeface="Times New Roman" panose="02020603050405020304" pitchFamily="18" charset="0"/>
                <a:cs typeface="Times New Roman" panose="02020603050405020304" pitchFamily="18" charset="0"/>
              </a:rPr>
              <a:t>matricentrica</a:t>
            </a:r>
            <a:r>
              <a:rPr lang="it-IT" dirty="0">
                <a:latin typeface="Times New Roman" panose="02020603050405020304" pitchFamily="18" charset="0"/>
                <a:cs typeface="Times New Roman" panose="02020603050405020304" pitchFamily="18" charset="0"/>
              </a:rPr>
              <a:t>, caratterizzata dalla «mancanza di una gerarchia sociale e [da] una leadership condivisa tra uomini e donne» (213). Questa società, incentrata sul culto materno delle Dea, prima di essere distrutta da invasioni di pastori di cultura patriarcale, avrebbe ignorato la guerra. Le evidenze archeologiche tuttavia non confermano questa interpretazione (J. </a:t>
            </a:r>
            <a:r>
              <a:rPr lang="it-IT" dirty="0" err="1">
                <a:latin typeface="Times New Roman" panose="02020603050405020304" pitchFamily="18" charset="0"/>
                <a:cs typeface="Times New Roman" panose="02020603050405020304" pitchFamily="18" charset="0"/>
              </a:rPr>
              <a:t>Mellaart</a:t>
            </a:r>
            <a:r>
              <a:rPr lang="it-IT" dirty="0">
                <a:latin typeface="Times New Roman" panose="02020603050405020304" pitchFamily="18" charset="0"/>
                <a:cs typeface="Times New Roman" panose="02020603050405020304" pitchFamily="18" charset="0"/>
              </a:rPr>
              <a:t>). Pertanto «le femministe non dovrebbero così rapidamente costruire con queste testimonianze il racconto complessivo di un mondo simile all'Eden in varie parti del mondo[…] prima del sorgere del patriarcato» </a:t>
            </a:r>
            <a:r>
              <a:rPr lang="it-IT" b="1" dirty="0">
                <a:latin typeface="Times New Roman" panose="02020603050405020304" pitchFamily="18" charset="0"/>
                <a:cs typeface="Times New Roman" panose="02020603050405020304" pitchFamily="18" charset="0"/>
              </a:rPr>
              <a:t>(219) </a:t>
            </a:r>
          </a:p>
        </p:txBody>
      </p:sp>
      <p:pic>
        <p:nvPicPr>
          <p:cNvPr id="5" name="Segnaposto contenuto 4">
            <a:extLst>
              <a:ext uri="{FF2B5EF4-FFF2-40B4-BE49-F238E27FC236}">
                <a16:creationId xmlns:a16="http://schemas.microsoft.com/office/drawing/2014/main" id="{E1318220-0961-4339-87E5-D7C0CF9599A6}"/>
              </a:ext>
            </a:extLst>
          </p:cNvPr>
          <p:cNvPicPr>
            <a:picLocks noGrp="1" noChangeAspect="1"/>
          </p:cNvPicPr>
          <p:nvPr>
            <p:ph sz="half" idx="2"/>
          </p:nvPr>
        </p:nvPicPr>
        <p:blipFill>
          <a:blip r:embed="rId2"/>
          <a:stretch>
            <a:fillRect/>
          </a:stretch>
        </p:blipFill>
        <p:spPr>
          <a:xfrm>
            <a:off x="7167844" y="1767362"/>
            <a:ext cx="1973457" cy="2340000"/>
          </a:xfrm>
          <a:prstGeom prst="rect">
            <a:avLst/>
          </a:prstGeom>
        </p:spPr>
      </p:pic>
      <p:pic>
        <p:nvPicPr>
          <p:cNvPr id="6" name="Immagine 5">
            <a:extLst>
              <a:ext uri="{FF2B5EF4-FFF2-40B4-BE49-F238E27FC236}">
                <a16:creationId xmlns:a16="http://schemas.microsoft.com/office/drawing/2014/main" id="{90981AE2-77CA-4706-B962-B0FC2DC82924}"/>
              </a:ext>
            </a:extLst>
          </p:cNvPr>
          <p:cNvPicPr>
            <a:picLocks noChangeAspect="1"/>
          </p:cNvPicPr>
          <p:nvPr/>
        </p:nvPicPr>
        <p:blipFill>
          <a:blip r:embed="rId3"/>
          <a:stretch>
            <a:fillRect/>
          </a:stretch>
        </p:blipFill>
        <p:spPr>
          <a:xfrm>
            <a:off x="8393137" y="4387788"/>
            <a:ext cx="1905000" cy="2400300"/>
          </a:xfrm>
          <a:prstGeom prst="rect">
            <a:avLst/>
          </a:prstGeom>
        </p:spPr>
      </p:pic>
      <p:pic>
        <p:nvPicPr>
          <p:cNvPr id="7" name="Immagine 6">
            <a:extLst>
              <a:ext uri="{FF2B5EF4-FFF2-40B4-BE49-F238E27FC236}">
                <a16:creationId xmlns:a16="http://schemas.microsoft.com/office/drawing/2014/main" id="{69171885-D082-4767-AAA7-0DBA36654A61}"/>
              </a:ext>
            </a:extLst>
          </p:cNvPr>
          <p:cNvPicPr>
            <a:picLocks noChangeAspect="1"/>
          </p:cNvPicPr>
          <p:nvPr/>
        </p:nvPicPr>
        <p:blipFill>
          <a:blip r:embed="rId4"/>
          <a:stretch>
            <a:fillRect/>
          </a:stretch>
        </p:blipFill>
        <p:spPr>
          <a:xfrm>
            <a:off x="9345637" y="2007496"/>
            <a:ext cx="2736000" cy="1819440"/>
          </a:xfrm>
          <a:prstGeom prst="rect">
            <a:avLst/>
          </a:prstGeom>
        </p:spPr>
      </p:pic>
    </p:spTree>
    <p:extLst>
      <p:ext uri="{BB962C8B-B14F-4D97-AF65-F5344CB8AC3E}">
        <p14:creationId xmlns:p14="http://schemas.microsoft.com/office/powerpoint/2010/main" val="1092141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8F3728-FB93-4E28-A5C6-5ECF5B238382}"/>
              </a:ext>
            </a:extLst>
          </p:cNvPr>
          <p:cNvSpPr>
            <a:spLocks noGrp="1"/>
          </p:cNvSpPr>
          <p:nvPr>
            <p:ph type="title"/>
          </p:nvPr>
        </p:nvSpPr>
        <p:spPr>
          <a:xfrm>
            <a:off x="838200" y="-49236"/>
            <a:ext cx="10515600" cy="1325563"/>
          </a:xfrm>
        </p:spPr>
        <p:txBody>
          <a:bodyPr>
            <a:normAutofit/>
          </a:bodyPr>
          <a:lstStyle/>
          <a:p>
            <a:pPr algn="ctr"/>
            <a:r>
              <a:rPr lang="it-IT" sz="4000" dirty="0">
                <a:latin typeface="Times New Roman" panose="02020603050405020304" pitchFamily="18" charset="0"/>
                <a:cs typeface="Times New Roman" panose="02020603050405020304" pitchFamily="18" charset="0"/>
              </a:rPr>
              <a:t>Oltre le contraddizioni dell’idealizzazione del matriarcato e il «separatismo femminista»</a:t>
            </a:r>
          </a:p>
        </p:txBody>
      </p:sp>
      <p:sp>
        <p:nvSpPr>
          <p:cNvPr id="3" name="Segnaposto contenuto 2">
            <a:extLst>
              <a:ext uri="{FF2B5EF4-FFF2-40B4-BE49-F238E27FC236}">
                <a16:creationId xmlns:a16="http://schemas.microsoft.com/office/drawing/2014/main" id="{9A263E34-A50A-4E65-96AF-66F1F693A517}"/>
              </a:ext>
            </a:extLst>
          </p:cNvPr>
          <p:cNvSpPr>
            <a:spLocks noGrp="1"/>
          </p:cNvSpPr>
          <p:nvPr>
            <p:ph sz="half" idx="1"/>
          </p:nvPr>
        </p:nvSpPr>
        <p:spPr>
          <a:xfrm>
            <a:off x="337624" y="1463040"/>
            <a:ext cx="7230793" cy="5205045"/>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Secondo Radford </a:t>
            </a:r>
            <a:r>
              <a:rPr lang="it-IT" dirty="0" err="1">
                <a:latin typeface="Times New Roman" panose="02020603050405020304" pitchFamily="18" charset="0"/>
                <a:cs typeface="Times New Roman" panose="02020603050405020304" pitchFamily="18" charset="0"/>
              </a:rPr>
              <a:t>Ruether</a:t>
            </a:r>
            <a:r>
              <a:rPr lang="it-IT" dirty="0">
                <a:latin typeface="Times New Roman" panose="02020603050405020304" pitchFamily="18" charset="0"/>
                <a:cs typeface="Times New Roman" panose="02020603050405020304" pitchFamily="18" charset="0"/>
              </a:rPr>
              <a:t> vi sono prove (ampiamente ipotetiche; cfr. R. </a:t>
            </a:r>
            <a:r>
              <a:rPr lang="it-IT" dirty="0" err="1">
                <a:latin typeface="Times New Roman" panose="02020603050405020304" pitchFamily="18" charset="0"/>
                <a:cs typeface="Times New Roman" panose="02020603050405020304" pitchFamily="18" charset="0"/>
              </a:rPr>
              <a:t>Leaky</a:t>
            </a:r>
            <a:r>
              <a:rPr lang="it-IT" dirty="0">
                <a:latin typeface="Times New Roman" panose="02020603050405020304" pitchFamily="18" charset="0"/>
                <a:cs typeface="Times New Roman" panose="02020603050405020304" pitchFamily="18" charset="0"/>
              </a:rPr>
              <a:t>, N. Tanner, M. </a:t>
            </a:r>
            <a:r>
              <a:rPr lang="it-IT" dirty="0" err="1">
                <a:latin typeface="Times New Roman" panose="02020603050405020304" pitchFamily="18" charset="0"/>
                <a:cs typeface="Times New Roman" panose="02020603050405020304" pitchFamily="18" charset="0"/>
              </a:rPr>
              <a:t>Ehrenberg</a:t>
            </a:r>
            <a:r>
              <a:rPr lang="it-IT" dirty="0">
                <a:latin typeface="Times New Roman" panose="02020603050405020304" pitchFamily="18" charset="0"/>
                <a:cs typeface="Times New Roman" panose="02020603050405020304" pitchFamily="18" charset="0"/>
              </a:rPr>
              <a:t>) che in età preistorica sarebbero esistite società di cacciatori-raccoglitori relativamente egualitarie, con un significativo protagonismo femminile (ideazione di tecniche agricole ecc.) e incentrate sul valore dominante della maternità. Tuttavia, l'idealizzazione femminista di queste forme sociali misconosce un loro punto debole. cioè il risentimento del maschio che questa dominanza femminile portava con sé, con esiti paradossali: «Nelle definizioni maschili della sessualità femminile e del sangue femminile come pericolosi per la potenza maschile vi è un rovesciamento simbolico della vita e della morte in cui le donne, datrici di vita, vengono definite come minacce di morte e l'atto maschile dell'uccidere viene definito fonte di vita» </a:t>
            </a:r>
            <a:r>
              <a:rPr lang="it-IT" b="1" dirty="0">
                <a:latin typeface="Times New Roman" panose="02020603050405020304" pitchFamily="18" charset="0"/>
                <a:cs typeface="Times New Roman" panose="02020603050405020304" pitchFamily="18" charset="0"/>
              </a:rPr>
              <a:t>(240)</a:t>
            </a:r>
            <a:r>
              <a:rPr lang="it-IT" dirty="0">
                <a:latin typeface="Times New Roman" panose="02020603050405020304" pitchFamily="18" charset="0"/>
                <a:cs typeface="Times New Roman" panose="02020603050405020304" pitchFamily="18" charset="0"/>
              </a:rPr>
              <a:t>. Oltre il separatismo femminista (ad es. in </a:t>
            </a:r>
            <a:r>
              <a:rPr lang="it-IT" b="1" dirty="0">
                <a:latin typeface="Times New Roman" panose="02020603050405020304" pitchFamily="18" charset="0"/>
                <a:cs typeface="Times New Roman" panose="02020603050405020304" pitchFamily="18" charset="0"/>
              </a:rPr>
              <a:t>Mary </a:t>
            </a:r>
            <a:r>
              <a:rPr lang="it-IT" b="1" dirty="0" err="1">
                <a:latin typeface="Times New Roman" panose="02020603050405020304" pitchFamily="18" charset="0"/>
                <a:cs typeface="Times New Roman" panose="02020603050405020304" pitchFamily="18" charset="0"/>
              </a:rPr>
              <a:t>Daly</a:t>
            </a:r>
            <a:r>
              <a:rPr lang="it-IT" dirty="0">
                <a:latin typeface="Times New Roman" panose="02020603050405020304" pitchFamily="18" charset="0"/>
                <a:cs typeface="Times New Roman" panose="02020603050405020304" pitchFamily="18" charset="0"/>
              </a:rPr>
              <a:t>) che conduce «ad uno scioglimento finale [del patriarcato] in cui il maschio viene negato come compagno in umanità» </a:t>
            </a:r>
            <a:r>
              <a:rPr lang="it-IT" b="1" dirty="0">
                <a:latin typeface="Times New Roman" panose="02020603050405020304" pitchFamily="18" charset="0"/>
                <a:cs typeface="Times New Roman" panose="02020603050405020304" pitchFamily="18" charset="0"/>
              </a:rPr>
              <a:t>(243) </a:t>
            </a:r>
            <a:r>
              <a:rPr lang="it-IT" dirty="0">
                <a:latin typeface="Times New Roman" panose="02020603050405020304" pitchFamily="18" charset="0"/>
                <a:cs typeface="Times New Roman" panose="02020603050405020304" pitchFamily="18" charset="0"/>
              </a:rPr>
              <a:t>occorre dunque affermare un nuovo modello «in cui le donne possano essere affermate come partner e gli uomini s'impegnino a promuovere la continuazione della vita sulla terra» </a:t>
            </a:r>
            <a:r>
              <a:rPr lang="it-IT" b="1" dirty="0">
                <a:latin typeface="Times New Roman" panose="02020603050405020304" pitchFamily="18" charset="0"/>
                <a:cs typeface="Times New Roman" panose="02020603050405020304" pitchFamily="18" charset="0"/>
              </a:rPr>
              <a:t>(245) </a:t>
            </a:r>
          </a:p>
        </p:txBody>
      </p:sp>
      <p:pic>
        <p:nvPicPr>
          <p:cNvPr id="5" name="Segnaposto contenuto 4">
            <a:extLst>
              <a:ext uri="{FF2B5EF4-FFF2-40B4-BE49-F238E27FC236}">
                <a16:creationId xmlns:a16="http://schemas.microsoft.com/office/drawing/2014/main" id="{7BE53059-2FEB-42F1-AC03-214DA3BC99E9}"/>
              </a:ext>
            </a:extLst>
          </p:cNvPr>
          <p:cNvPicPr>
            <a:picLocks noGrp="1" noChangeAspect="1"/>
          </p:cNvPicPr>
          <p:nvPr>
            <p:ph sz="half" idx="2"/>
          </p:nvPr>
        </p:nvPicPr>
        <p:blipFill>
          <a:blip r:embed="rId2"/>
          <a:stretch>
            <a:fillRect/>
          </a:stretch>
        </p:blipFill>
        <p:spPr>
          <a:xfrm>
            <a:off x="9165126" y="1149562"/>
            <a:ext cx="2188674" cy="2916000"/>
          </a:xfrm>
          <a:prstGeom prst="rect">
            <a:avLst/>
          </a:prstGeom>
        </p:spPr>
      </p:pic>
      <p:pic>
        <p:nvPicPr>
          <p:cNvPr id="6" name="Immagine 5">
            <a:extLst>
              <a:ext uri="{FF2B5EF4-FFF2-40B4-BE49-F238E27FC236}">
                <a16:creationId xmlns:a16="http://schemas.microsoft.com/office/drawing/2014/main" id="{6152A9AB-B0B4-4B0B-BDBA-7B76D14ED65C}"/>
              </a:ext>
            </a:extLst>
          </p:cNvPr>
          <p:cNvPicPr>
            <a:picLocks noChangeAspect="1"/>
          </p:cNvPicPr>
          <p:nvPr/>
        </p:nvPicPr>
        <p:blipFill>
          <a:blip r:embed="rId3"/>
          <a:stretch>
            <a:fillRect/>
          </a:stretch>
        </p:blipFill>
        <p:spPr>
          <a:xfrm>
            <a:off x="8936176" y="4148085"/>
            <a:ext cx="2646573" cy="2520000"/>
          </a:xfrm>
          <a:prstGeom prst="rect">
            <a:avLst/>
          </a:prstGeom>
        </p:spPr>
      </p:pic>
    </p:spTree>
    <p:extLst>
      <p:ext uri="{BB962C8B-B14F-4D97-AF65-F5344CB8AC3E}">
        <p14:creationId xmlns:p14="http://schemas.microsoft.com/office/powerpoint/2010/main" val="1507909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E290FC-8E99-4CF3-AFD4-29EBD802A066}"/>
              </a:ext>
            </a:extLst>
          </p:cNvPr>
          <p:cNvSpPr>
            <a:spLocks noGrp="1"/>
          </p:cNvSpPr>
          <p:nvPr>
            <p:ph type="title"/>
          </p:nvPr>
        </p:nvSpPr>
        <p:spPr>
          <a:xfrm>
            <a:off x="641252" y="0"/>
            <a:ext cx="10515600" cy="1325563"/>
          </a:xfrm>
        </p:spPr>
        <p:txBody>
          <a:bodyPr/>
          <a:lstStyle/>
          <a:p>
            <a:pPr algn="ctr"/>
            <a:r>
              <a:rPr lang="it-IT" dirty="0">
                <a:latin typeface="Times New Roman" panose="02020603050405020304" pitchFamily="18" charset="0"/>
                <a:cs typeface="Times New Roman" panose="02020603050405020304" pitchFamily="18" charset="0"/>
              </a:rPr>
              <a:t>Le donne nell’antico Israele</a:t>
            </a:r>
          </a:p>
        </p:txBody>
      </p:sp>
      <p:sp>
        <p:nvSpPr>
          <p:cNvPr id="3" name="Segnaposto contenuto 2">
            <a:extLst>
              <a:ext uri="{FF2B5EF4-FFF2-40B4-BE49-F238E27FC236}">
                <a16:creationId xmlns:a16="http://schemas.microsoft.com/office/drawing/2014/main" id="{ABC770E4-6852-494F-80D5-EE99240A541B}"/>
              </a:ext>
            </a:extLst>
          </p:cNvPr>
          <p:cNvSpPr>
            <a:spLocks noGrp="1"/>
          </p:cNvSpPr>
          <p:nvPr>
            <p:ph sz="half" idx="1"/>
          </p:nvPr>
        </p:nvSpPr>
        <p:spPr>
          <a:xfrm>
            <a:off x="227135" y="1325563"/>
            <a:ext cx="7355351" cy="5258117"/>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L'antico Israele si caratterizza come una società fortemente patriarcale, nonostante l'egualitarismo dei capifamiglia (maschi). Le donne «non ricevono la Torah sul Sinai; sono messe da parte affinché gli uomini possano essere puri per ricevere il patto di Dio» (Esodo 19,14-15) </a:t>
            </a:r>
            <a:r>
              <a:rPr lang="it-IT" b="1" dirty="0">
                <a:latin typeface="Times New Roman" panose="02020603050405020304" pitchFamily="18" charset="0"/>
                <a:cs typeface="Times New Roman" panose="02020603050405020304" pitchFamily="18" charset="0"/>
              </a:rPr>
              <a:t>(254</a:t>
            </a:r>
            <a:r>
              <a:rPr lang="it-IT" dirty="0">
                <a:latin typeface="Times New Roman" panose="02020603050405020304" pitchFamily="18" charset="0"/>
                <a:cs typeface="Times New Roman" panose="02020603050405020304" pitchFamily="18" charset="0"/>
              </a:rPr>
              <a:t>). Non divengono </a:t>
            </a:r>
            <a:r>
              <a:rPr lang="it-IT" i="1" dirty="0">
                <a:latin typeface="Times New Roman" panose="02020603050405020304" pitchFamily="18" charset="0"/>
                <a:cs typeface="Times New Roman" panose="02020603050405020304" pitchFamily="18" charset="0"/>
              </a:rPr>
              <a:t>bar  </a:t>
            </a:r>
            <a:r>
              <a:rPr lang="it-IT" i="1" dirty="0" err="1">
                <a:latin typeface="Times New Roman" panose="02020603050405020304" pitchFamily="18" charset="0"/>
                <a:cs typeface="Times New Roman" panose="02020603050405020304" pitchFamily="18" charset="0"/>
              </a:rPr>
              <a:t>mizwah</a:t>
            </a:r>
            <a:r>
              <a:rPr lang="it-IT" dirty="0">
                <a:latin typeface="Times New Roman" panose="02020603050405020304" pitchFamily="18" charset="0"/>
                <a:cs typeface="Times New Roman" panose="02020603050405020304" pitchFamily="18" charset="0"/>
              </a:rPr>
              <a:t>, sono escluse dallo studio della legge e in posizione di minorità sociale (escluse dalla testimonianza giuridica, sempre ‘‘sotto tutela’’). Sul piano religioso, Dio (“sposo” di Israele-moglie o anche prostituta)  è pensato come “maschio” trascendente al di sopra del processo cosmico: “La divinità femminile è bandita dai cieli, anche se i resti di una personificazione femminile del divino rimangono nelle figure della Sapienza e della </a:t>
            </a:r>
            <a:r>
              <a:rPr lang="it-IT" i="1" dirty="0" err="1">
                <a:latin typeface="Times New Roman" panose="02020603050405020304" pitchFamily="18" charset="0"/>
                <a:cs typeface="Times New Roman" panose="02020603050405020304" pitchFamily="18" charset="0"/>
              </a:rPr>
              <a:t>Sh</a:t>
            </a:r>
            <a:r>
              <a:rPr lang="it-IT" i="1" baseline="30000" dirty="0" err="1">
                <a:effectLst/>
                <a:latin typeface="Times New Roman" panose="02020603050405020304" pitchFamily="18" charset="0"/>
                <a:cs typeface="Times New Roman" panose="02020603050405020304" pitchFamily="18" charset="0"/>
              </a:rPr>
              <a:t>e</a:t>
            </a:r>
            <a:r>
              <a:rPr lang="it-IT" i="1" dirty="0" err="1">
                <a:latin typeface="Times New Roman" panose="02020603050405020304" pitchFamily="18" charset="0"/>
                <a:cs typeface="Times New Roman" panose="02020603050405020304" pitchFamily="18" charset="0"/>
              </a:rPr>
              <a:t>kînah</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(257)</a:t>
            </a:r>
            <a:r>
              <a:rPr lang="it-IT" dirty="0">
                <a:latin typeface="Times New Roman" panose="02020603050405020304" pitchFamily="18" charset="0"/>
                <a:cs typeface="Times New Roman" panose="02020603050405020304" pitchFamily="18" charset="0"/>
              </a:rPr>
              <a:t>. Il «Signore divino si appropria anche del potere della siccità e della sterilità, usandole per punire quelli che si volgono a Baal (il nome di </a:t>
            </a:r>
            <a:r>
              <a:rPr lang="it-IT" dirty="0" err="1">
                <a:latin typeface="Times New Roman" panose="02020603050405020304" pitchFamily="18" charset="0"/>
                <a:cs typeface="Times New Roman" panose="02020603050405020304" pitchFamily="18" charset="0"/>
              </a:rPr>
              <a:t>Anath</a:t>
            </a:r>
            <a:r>
              <a:rPr lang="it-IT" dirty="0">
                <a:latin typeface="Times New Roman" panose="02020603050405020304" pitchFamily="18" charset="0"/>
                <a:cs typeface="Times New Roman" panose="02020603050405020304" pitchFamily="18" charset="0"/>
              </a:rPr>
              <a:t> non è mai menzionato nella Bibbia) come fonte del rinnovamento della fecondità agricola» </a:t>
            </a:r>
            <a:r>
              <a:rPr lang="it-IT" b="1" dirty="0">
                <a:latin typeface="Times New Roman" panose="02020603050405020304" pitchFamily="18" charset="0"/>
                <a:cs typeface="Times New Roman" panose="02020603050405020304" pitchFamily="18" charset="0"/>
              </a:rPr>
              <a:t>(258)</a:t>
            </a:r>
          </a:p>
        </p:txBody>
      </p:sp>
      <p:pic>
        <p:nvPicPr>
          <p:cNvPr id="5" name="Segnaposto contenuto 4">
            <a:extLst>
              <a:ext uri="{FF2B5EF4-FFF2-40B4-BE49-F238E27FC236}">
                <a16:creationId xmlns:a16="http://schemas.microsoft.com/office/drawing/2014/main" id="{0EF2E506-473D-4C7D-9297-DB4575432792}"/>
              </a:ext>
            </a:extLst>
          </p:cNvPr>
          <p:cNvPicPr>
            <a:picLocks noGrp="1" noChangeAspect="1"/>
          </p:cNvPicPr>
          <p:nvPr>
            <p:ph sz="half" idx="2"/>
          </p:nvPr>
        </p:nvPicPr>
        <p:blipFill>
          <a:blip r:embed="rId2"/>
          <a:stretch>
            <a:fillRect/>
          </a:stretch>
        </p:blipFill>
        <p:spPr>
          <a:xfrm>
            <a:off x="7873229" y="1140570"/>
            <a:ext cx="3384000" cy="2288430"/>
          </a:xfrm>
          <a:prstGeom prst="rect">
            <a:avLst/>
          </a:prstGeom>
        </p:spPr>
      </p:pic>
      <p:pic>
        <p:nvPicPr>
          <p:cNvPr id="7" name="Immagine 6">
            <a:extLst>
              <a:ext uri="{FF2B5EF4-FFF2-40B4-BE49-F238E27FC236}">
                <a16:creationId xmlns:a16="http://schemas.microsoft.com/office/drawing/2014/main" id="{4B2FA7AD-9A29-45B5-8D7F-6305760591BD}"/>
              </a:ext>
            </a:extLst>
          </p:cNvPr>
          <p:cNvPicPr>
            <a:picLocks noChangeAspect="1"/>
          </p:cNvPicPr>
          <p:nvPr/>
        </p:nvPicPr>
        <p:blipFill>
          <a:blip r:embed="rId3"/>
          <a:stretch>
            <a:fillRect/>
          </a:stretch>
        </p:blipFill>
        <p:spPr>
          <a:xfrm>
            <a:off x="8602687" y="3631679"/>
            <a:ext cx="2214000" cy="2952000"/>
          </a:xfrm>
          <a:prstGeom prst="rect">
            <a:avLst/>
          </a:prstGeom>
        </p:spPr>
      </p:pic>
    </p:spTree>
    <p:extLst>
      <p:ext uri="{BB962C8B-B14F-4D97-AF65-F5344CB8AC3E}">
        <p14:creationId xmlns:p14="http://schemas.microsoft.com/office/powerpoint/2010/main" val="31799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1D7FBD-A1FC-4836-BDB4-0E5563AE216A}"/>
              </a:ext>
            </a:extLst>
          </p:cNvPr>
          <p:cNvSpPr>
            <a:spLocks noGrp="1"/>
          </p:cNvSpPr>
          <p:nvPr>
            <p:ph type="title"/>
          </p:nvPr>
        </p:nvSpPr>
        <p:spPr/>
        <p:txBody>
          <a:bodyPr>
            <a:normAutofit fontScale="90000"/>
          </a:bodyPr>
          <a:lstStyle/>
          <a:p>
            <a:pPr algn="ctr"/>
            <a:r>
              <a:rPr lang="it-IT" i="1" dirty="0">
                <a:latin typeface="Times New Roman" panose="02020603050405020304" pitchFamily="18" charset="0"/>
                <a:cs typeface="Times New Roman" panose="02020603050405020304" pitchFamily="18" charset="0"/>
              </a:rPr>
              <a:t>Gaia e Dio. Una teologia </a:t>
            </a:r>
            <a:r>
              <a:rPr lang="it-IT" i="1" dirty="0" err="1">
                <a:latin typeface="Times New Roman" panose="02020603050405020304" pitchFamily="18" charset="0"/>
                <a:cs typeface="Times New Roman" panose="02020603050405020304" pitchFamily="18" charset="0"/>
              </a:rPr>
              <a:t>ecofemminista</a:t>
            </a:r>
            <a:r>
              <a:rPr lang="it-IT" i="1" dirty="0">
                <a:latin typeface="Times New Roman" panose="02020603050405020304" pitchFamily="18" charset="0"/>
                <a:cs typeface="Times New Roman" panose="02020603050405020304" pitchFamily="18" charset="0"/>
              </a:rPr>
              <a:t> </a:t>
            </a:r>
            <a:br>
              <a:rPr lang="it-IT" i="1" dirty="0">
                <a:latin typeface="Times New Roman" panose="02020603050405020304" pitchFamily="18" charset="0"/>
                <a:cs typeface="Times New Roman" panose="02020603050405020304" pitchFamily="18" charset="0"/>
              </a:rPr>
            </a:br>
            <a:r>
              <a:rPr lang="it-IT" i="1" dirty="0">
                <a:latin typeface="Times New Roman" panose="02020603050405020304" pitchFamily="18" charset="0"/>
                <a:cs typeface="Times New Roman" panose="02020603050405020304" pitchFamily="18" charset="0"/>
              </a:rPr>
              <a:t>per la guarigione della terra, </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err="1">
                <a:latin typeface="Times New Roman" panose="02020603050405020304" pitchFamily="18" charset="0"/>
                <a:cs typeface="Times New Roman" panose="02020603050405020304" pitchFamily="18" charset="0"/>
              </a:rPr>
              <a:t>Queriniana</a:t>
            </a:r>
            <a:r>
              <a:rPr lang="it-IT" dirty="0">
                <a:latin typeface="Times New Roman" panose="02020603050405020304" pitchFamily="18" charset="0"/>
                <a:cs typeface="Times New Roman" panose="02020603050405020304" pitchFamily="18" charset="0"/>
              </a:rPr>
              <a:t>, Brescia 1995 [ed. </a:t>
            </a:r>
            <a:r>
              <a:rPr lang="it-IT" dirty="0" err="1">
                <a:latin typeface="Times New Roman" panose="02020603050405020304" pitchFamily="18" charset="0"/>
                <a:cs typeface="Times New Roman" panose="02020603050405020304" pitchFamily="18" charset="0"/>
              </a:rPr>
              <a:t>orig</a:t>
            </a:r>
            <a:r>
              <a:rPr lang="it-IT" dirty="0">
                <a:latin typeface="Times New Roman" panose="02020603050405020304" pitchFamily="18" charset="0"/>
                <a:cs typeface="Times New Roman" panose="02020603050405020304" pitchFamily="18" charset="0"/>
              </a:rPr>
              <a:t>. 1992</a:t>
            </a:r>
            <a:r>
              <a:rPr lang="it-IT" dirty="0"/>
              <a:t>]</a:t>
            </a:r>
          </a:p>
        </p:txBody>
      </p:sp>
      <p:pic>
        <p:nvPicPr>
          <p:cNvPr id="6" name="Segnaposto contenuto 5">
            <a:extLst>
              <a:ext uri="{FF2B5EF4-FFF2-40B4-BE49-F238E27FC236}">
                <a16:creationId xmlns:a16="http://schemas.microsoft.com/office/drawing/2014/main" id="{23BF9238-F5F2-4495-BC9C-58B5A8C2CA16}"/>
              </a:ext>
            </a:extLst>
          </p:cNvPr>
          <p:cNvPicPr>
            <a:picLocks noGrp="1" noChangeAspect="1"/>
          </p:cNvPicPr>
          <p:nvPr>
            <p:ph sz="half" idx="2"/>
          </p:nvPr>
        </p:nvPicPr>
        <p:blipFill>
          <a:blip r:embed="rId2"/>
          <a:stretch>
            <a:fillRect/>
          </a:stretch>
        </p:blipFill>
        <p:spPr>
          <a:xfrm>
            <a:off x="7186251" y="2028875"/>
            <a:ext cx="2878459" cy="4464000"/>
          </a:xfrm>
          <a:prstGeom prst="rect">
            <a:avLst/>
          </a:prstGeom>
        </p:spPr>
      </p:pic>
      <p:pic>
        <p:nvPicPr>
          <p:cNvPr id="9" name="Segnaposto contenuto 8">
            <a:extLst>
              <a:ext uri="{FF2B5EF4-FFF2-40B4-BE49-F238E27FC236}">
                <a16:creationId xmlns:a16="http://schemas.microsoft.com/office/drawing/2014/main" id="{FCE69DF3-C203-49AB-AA27-983F45C51E3B}"/>
              </a:ext>
            </a:extLst>
          </p:cNvPr>
          <p:cNvPicPr>
            <a:picLocks noGrp="1" noChangeAspect="1"/>
          </p:cNvPicPr>
          <p:nvPr>
            <p:ph sz="half" idx="1"/>
          </p:nvPr>
        </p:nvPicPr>
        <p:blipFill>
          <a:blip r:embed="rId3"/>
          <a:stretch>
            <a:fillRect/>
          </a:stretch>
        </p:blipFill>
        <p:spPr>
          <a:xfrm>
            <a:off x="2398782" y="2010875"/>
            <a:ext cx="3040737" cy="4500000"/>
          </a:xfrm>
          <a:prstGeom prst="rect">
            <a:avLst/>
          </a:prstGeom>
        </p:spPr>
      </p:pic>
    </p:spTree>
    <p:extLst>
      <p:ext uri="{BB962C8B-B14F-4D97-AF65-F5344CB8AC3E}">
        <p14:creationId xmlns:p14="http://schemas.microsoft.com/office/powerpoint/2010/main" val="1315852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0DF1E6-E34B-40E6-87EF-2C96D055A1B8}"/>
              </a:ext>
            </a:extLst>
          </p:cNvPr>
          <p:cNvSpPr>
            <a:spLocks noGrp="1"/>
          </p:cNvSpPr>
          <p:nvPr>
            <p:ph type="title"/>
          </p:nvPr>
        </p:nvSpPr>
        <p:spPr>
          <a:xfrm>
            <a:off x="838200" y="-19188"/>
            <a:ext cx="10515600" cy="1325563"/>
          </a:xfrm>
        </p:spPr>
        <p:txBody>
          <a:bodyPr/>
          <a:lstStyle/>
          <a:p>
            <a:pPr algn="ctr"/>
            <a:r>
              <a:rPr lang="it-IT" dirty="0">
                <a:latin typeface="Times New Roman" panose="02020603050405020304" pitchFamily="18" charset="0"/>
                <a:cs typeface="Times New Roman" panose="02020603050405020304" pitchFamily="18" charset="0"/>
              </a:rPr>
              <a:t>L’ambiguo atteggiamento del  cristianesimo storico verso la natura…</a:t>
            </a:r>
          </a:p>
        </p:txBody>
      </p:sp>
      <p:sp>
        <p:nvSpPr>
          <p:cNvPr id="3" name="Segnaposto contenuto 2">
            <a:extLst>
              <a:ext uri="{FF2B5EF4-FFF2-40B4-BE49-F238E27FC236}">
                <a16:creationId xmlns:a16="http://schemas.microsoft.com/office/drawing/2014/main" id="{75CE1608-A35A-4F06-8E9B-23A5EF6AC5EE}"/>
              </a:ext>
            </a:extLst>
          </p:cNvPr>
          <p:cNvSpPr>
            <a:spLocks noGrp="1"/>
          </p:cNvSpPr>
          <p:nvPr>
            <p:ph sz="half" idx="1"/>
          </p:nvPr>
        </p:nvSpPr>
        <p:spPr>
          <a:xfrm>
            <a:off x="306531" y="1421687"/>
            <a:ext cx="6656978" cy="5244156"/>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«L'eredità dell'ascetismo cristiano ha due facce, come Giano. Un aspetto di questa tradizione, con la sua ostilità verso le donne, la sessualità e il corpo e il suo disprezzo per il mondo materiale a favore della vita dopo la morte, rafforza i modelli del disprezzo e della fuga dalla terra; ma l'ascetismo può anche essere compreso […] come rifiuto dello sfruttamento e dell'eccesso, e quindi come ritorno a una semplice vita egualitaria in armonia con gli altri e con la natura» quasi «un “recupero del paradiso” […] Il monaco ristabilisce la proprietà comune, superando la divisione sfruttatrice della creazione di Dio […] è amico degli animali che lo servono, superando l'inimicizia tra umani ed animali che si era verificata dopo il diluvio (Genesi 9,2-3)». In particolare «in san Francesco possiamo vedere il santo patrono della conservazione della terra e del movimento per i diritti degli animali, con la sua reverenza verso  tutte le creature come nostri fratelli e sorelle, in san Benedetto, secondo il filosofo René </a:t>
            </a:r>
            <a:r>
              <a:rPr lang="it-IT" dirty="0" err="1">
                <a:latin typeface="Times New Roman" panose="02020603050405020304" pitchFamily="18" charset="0"/>
                <a:cs typeface="Times New Roman" panose="02020603050405020304" pitchFamily="18" charset="0"/>
              </a:rPr>
              <a:t>Dubos</a:t>
            </a:r>
            <a:r>
              <a:rPr lang="it-IT" dirty="0">
                <a:latin typeface="Times New Roman" panose="02020603050405020304" pitchFamily="18" charset="0"/>
                <a:cs typeface="Times New Roman" panose="02020603050405020304" pitchFamily="18" charset="0"/>
              </a:rPr>
              <a:t>, possiamo vedere il santo patrono della buona amministrazione, del recupero e dell'uso rispettoso della natura» </a:t>
            </a:r>
            <a:r>
              <a:rPr lang="it-IT" b="1" dirty="0">
                <a:latin typeface="Times New Roman" panose="02020603050405020304" pitchFamily="18" charset="0"/>
                <a:cs typeface="Times New Roman" panose="02020603050405020304" pitchFamily="18" charset="0"/>
              </a:rPr>
              <a:t>(268-269)</a:t>
            </a:r>
          </a:p>
        </p:txBody>
      </p:sp>
      <p:pic>
        <p:nvPicPr>
          <p:cNvPr id="5" name="Segnaposto contenuto 4">
            <a:extLst>
              <a:ext uri="{FF2B5EF4-FFF2-40B4-BE49-F238E27FC236}">
                <a16:creationId xmlns:a16="http://schemas.microsoft.com/office/drawing/2014/main" id="{4498EB46-8304-4341-B85C-A069D54598F5}"/>
              </a:ext>
            </a:extLst>
          </p:cNvPr>
          <p:cNvPicPr>
            <a:picLocks noGrp="1" noChangeAspect="1"/>
          </p:cNvPicPr>
          <p:nvPr>
            <p:ph sz="half" idx="2"/>
          </p:nvPr>
        </p:nvPicPr>
        <p:blipFill>
          <a:blip r:embed="rId2"/>
          <a:stretch>
            <a:fillRect/>
          </a:stretch>
        </p:blipFill>
        <p:spPr>
          <a:xfrm>
            <a:off x="9482233" y="1447412"/>
            <a:ext cx="2403236" cy="2484000"/>
          </a:xfrm>
          <a:prstGeom prst="rect">
            <a:avLst/>
          </a:prstGeom>
        </p:spPr>
      </p:pic>
      <p:pic>
        <p:nvPicPr>
          <p:cNvPr id="6" name="Immagine 5">
            <a:extLst>
              <a:ext uri="{FF2B5EF4-FFF2-40B4-BE49-F238E27FC236}">
                <a16:creationId xmlns:a16="http://schemas.microsoft.com/office/drawing/2014/main" id="{4D75FE31-58CA-4DA5-9A27-6989D60FEEF1}"/>
              </a:ext>
            </a:extLst>
          </p:cNvPr>
          <p:cNvPicPr>
            <a:picLocks noChangeAspect="1"/>
          </p:cNvPicPr>
          <p:nvPr/>
        </p:nvPicPr>
        <p:blipFill>
          <a:blip r:embed="rId3"/>
          <a:stretch>
            <a:fillRect/>
          </a:stretch>
        </p:blipFill>
        <p:spPr>
          <a:xfrm>
            <a:off x="9329469" y="4393973"/>
            <a:ext cx="2556000" cy="2315303"/>
          </a:xfrm>
          <a:prstGeom prst="rect">
            <a:avLst/>
          </a:prstGeom>
        </p:spPr>
      </p:pic>
      <p:pic>
        <p:nvPicPr>
          <p:cNvPr id="4" name="Immagine 3">
            <a:extLst>
              <a:ext uri="{FF2B5EF4-FFF2-40B4-BE49-F238E27FC236}">
                <a16:creationId xmlns:a16="http://schemas.microsoft.com/office/drawing/2014/main" id="{F6275D89-EAFF-48B3-BA32-AF791E99D6D3}"/>
              </a:ext>
            </a:extLst>
          </p:cNvPr>
          <p:cNvPicPr>
            <a:picLocks noChangeAspect="1"/>
          </p:cNvPicPr>
          <p:nvPr/>
        </p:nvPicPr>
        <p:blipFill>
          <a:blip r:embed="rId4"/>
          <a:stretch>
            <a:fillRect/>
          </a:stretch>
        </p:blipFill>
        <p:spPr>
          <a:xfrm>
            <a:off x="7120489" y="2389587"/>
            <a:ext cx="2052000" cy="2950007"/>
          </a:xfrm>
          <a:prstGeom prst="rect">
            <a:avLst/>
          </a:prstGeom>
        </p:spPr>
      </p:pic>
    </p:spTree>
    <p:extLst>
      <p:ext uri="{BB962C8B-B14F-4D97-AF65-F5344CB8AC3E}">
        <p14:creationId xmlns:p14="http://schemas.microsoft.com/office/powerpoint/2010/main" val="1645465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5CC1DB-930B-4CA7-8C54-7A8FE35D8BCE}"/>
              </a:ext>
            </a:extLst>
          </p:cNvPr>
          <p:cNvSpPr>
            <a:spLocks noGrp="1"/>
          </p:cNvSpPr>
          <p:nvPr>
            <p:ph type="title"/>
          </p:nvPr>
        </p:nvSpPr>
        <p:spPr>
          <a:xfrm>
            <a:off x="698696" y="27500"/>
            <a:ext cx="10515600" cy="1325563"/>
          </a:xfrm>
        </p:spPr>
        <p:txBody>
          <a:bodyPr/>
          <a:lstStyle/>
          <a:p>
            <a:pPr algn="ctr"/>
            <a:r>
              <a:rPr lang="it-IT" dirty="0">
                <a:latin typeface="Times New Roman" panose="02020603050405020304" pitchFamily="18" charset="0"/>
                <a:cs typeface="Times New Roman" panose="02020603050405020304" pitchFamily="18" charset="0"/>
              </a:rPr>
              <a:t>…e riguardo alle donne</a:t>
            </a:r>
          </a:p>
        </p:txBody>
      </p:sp>
      <p:sp>
        <p:nvSpPr>
          <p:cNvPr id="3" name="Segnaposto contenuto 2">
            <a:extLst>
              <a:ext uri="{FF2B5EF4-FFF2-40B4-BE49-F238E27FC236}">
                <a16:creationId xmlns:a16="http://schemas.microsoft.com/office/drawing/2014/main" id="{A5C4F19E-257F-43C5-8F52-174A0D2A1B6C}"/>
              </a:ext>
            </a:extLst>
          </p:cNvPr>
          <p:cNvSpPr>
            <a:spLocks noGrp="1"/>
          </p:cNvSpPr>
          <p:nvPr>
            <p:ph sz="half" idx="1"/>
          </p:nvPr>
        </p:nvSpPr>
        <p:spPr>
          <a:xfrm>
            <a:off x="521888" y="1777022"/>
            <a:ext cx="5716172" cy="4504837"/>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Una simile ambivalenza  si è manifestata anche nei confronti delle donne. La tradizione ascetica aveva implicazioni egualitarie in relazione ai rapporti di genere: «Adottando il celibato le donne superavano la “maledizione di Eva”, erano restituite in Cristo all'uguaglianza con gli uomini ed erano rese capaci di operare come agenti attivi nella predicazione e nel ministero cristiano» ( cfr. gli </a:t>
            </a:r>
            <a:r>
              <a:rPr lang="it-IT" i="1" dirty="0">
                <a:latin typeface="Times New Roman" panose="02020603050405020304" pitchFamily="18" charset="0"/>
                <a:cs typeface="Times New Roman" panose="02020603050405020304" pitchFamily="18" charset="0"/>
              </a:rPr>
              <a:t>Atti di Paolo e Tecla </a:t>
            </a:r>
            <a:r>
              <a:rPr lang="it-IT" dirty="0">
                <a:latin typeface="Times New Roman" panose="02020603050405020304" pitchFamily="18" charset="0"/>
                <a:cs typeface="Times New Roman" panose="02020603050405020304" pitchFamily="18" charset="0"/>
              </a:rPr>
              <a:t>del II secolo) «Ma questa liberazione veniva affermata sulla base del rifiuto dei ruoli sessuali e riproduttivi della donna, intrinsecamente degradanti. L'ascetica maschile parlava della donna verginale che è diventata “spiritualmente maschio”» (</a:t>
            </a:r>
            <a:r>
              <a:rPr lang="it-IT" b="1" dirty="0">
                <a:latin typeface="Times New Roman" panose="02020603050405020304" pitchFamily="18" charset="0"/>
                <a:cs typeface="Times New Roman" panose="02020603050405020304" pitchFamily="18" charset="0"/>
              </a:rPr>
              <a:t>270) </a:t>
            </a:r>
            <a:r>
              <a:rPr lang="it-IT" dirty="0">
                <a:latin typeface="Times New Roman" panose="02020603050405020304" pitchFamily="18" charset="0"/>
                <a:cs typeface="Times New Roman" panose="02020603050405020304" pitchFamily="18" charset="0"/>
              </a:rPr>
              <a:t>Inoltre «le donne ascete furono sempre più private del loro ruolo minore nel ministero pubblico, come diaconesse, e rinchiuse nei conventi” (</a:t>
            </a:r>
            <a:r>
              <a:rPr lang="it-IT" b="1" dirty="0">
                <a:latin typeface="Times New Roman" panose="02020603050405020304" pitchFamily="18" charset="0"/>
                <a:cs typeface="Times New Roman" panose="02020603050405020304" pitchFamily="18" charset="0"/>
              </a:rPr>
              <a:t>271)</a:t>
            </a:r>
          </a:p>
        </p:txBody>
      </p:sp>
      <p:pic>
        <p:nvPicPr>
          <p:cNvPr id="5" name="Segnaposto contenuto 4">
            <a:extLst>
              <a:ext uri="{FF2B5EF4-FFF2-40B4-BE49-F238E27FC236}">
                <a16:creationId xmlns:a16="http://schemas.microsoft.com/office/drawing/2014/main" id="{023A9526-2413-4FBB-8AEA-08A45F129AA8}"/>
              </a:ext>
            </a:extLst>
          </p:cNvPr>
          <p:cNvPicPr>
            <a:picLocks noGrp="1" noChangeAspect="1"/>
          </p:cNvPicPr>
          <p:nvPr>
            <p:ph sz="half" idx="2"/>
          </p:nvPr>
        </p:nvPicPr>
        <p:blipFill>
          <a:blip r:embed="rId2"/>
          <a:stretch>
            <a:fillRect/>
          </a:stretch>
        </p:blipFill>
        <p:spPr>
          <a:xfrm>
            <a:off x="6595513" y="1216456"/>
            <a:ext cx="2347259" cy="3204000"/>
          </a:xfrm>
          <a:prstGeom prst="rect">
            <a:avLst/>
          </a:prstGeom>
        </p:spPr>
      </p:pic>
      <p:pic>
        <p:nvPicPr>
          <p:cNvPr id="6" name="Immagine 5">
            <a:extLst>
              <a:ext uri="{FF2B5EF4-FFF2-40B4-BE49-F238E27FC236}">
                <a16:creationId xmlns:a16="http://schemas.microsoft.com/office/drawing/2014/main" id="{A55030D6-E62C-4548-B29E-E35D92DE1301}"/>
              </a:ext>
            </a:extLst>
          </p:cNvPr>
          <p:cNvPicPr>
            <a:picLocks noChangeAspect="1"/>
          </p:cNvPicPr>
          <p:nvPr/>
        </p:nvPicPr>
        <p:blipFill>
          <a:blip r:embed="rId3"/>
          <a:stretch>
            <a:fillRect/>
          </a:stretch>
        </p:blipFill>
        <p:spPr>
          <a:xfrm>
            <a:off x="9123417" y="2892875"/>
            <a:ext cx="2546695" cy="3600000"/>
          </a:xfrm>
          <a:prstGeom prst="rect">
            <a:avLst/>
          </a:prstGeom>
        </p:spPr>
      </p:pic>
    </p:spTree>
    <p:extLst>
      <p:ext uri="{BB962C8B-B14F-4D97-AF65-F5344CB8AC3E}">
        <p14:creationId xmlns:p14="http://schemas.microsoft.com/office/powerpoint/2010/main" val="1843114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384C92-3F81-419F-8ACB-919D1B0689E1}"/>
              </a:ext>
            </a:extLst>
          </p:cNvPr>
          <p:cNvSpPr>
            <a:spLocks noGrp="1"/>
          </p:cNvSpPr>
          <p:nvPr>
            <p:ph type="title"/>
          </p:nvPr>
        </p:nvSpPr>
        <p:spPr>
          <a:xfrm>
            <a:off x="914400" y="0"/>
            <a:ext cx="10515600" cy="1325563"/>
          </a:xfrm>
        </p:spPr>
        <p:txBody>
          <a:bodyPr/>
          <a:lstStyle/>
          <a:p>
            <a:pPr algn="ctr"/>
            <a:r>
              <a:rPr lang="it-IT" dirty="0">
                <a:latin typeface="Times New Roman" panose="02020603050405020304" pitchFamily="18" charset="0"/>
                <a:cs typeface="Times New Roman" panose="02020603050405020304" pitchFamily="18" charset="0"/>
              </a:rPr>
              <a:t>La Riforma e la rivoluzione scientifica</a:t>
            </a:r>
          </a:p>
        </p:txBody>
      </p:sp>
      <p:sp>
        <p:nvSpPr>
          <p:cNvPr id="3" name="Segnaposto contenuto 2">
            <a:extLst>
              <a:ext uri="{FF2B5EF4-FFF2-40B4-BE49-F238E27FC236}">
                <a16:creationId xmlns:a16="http://schemas.microsoft.com/office/drawing/2014/main" id="{F4B0A62B-DF79-4160-BC00-A2D848A287F7}"/>
              </a:ext>
            </a:extLst>
          </p:cNvPr>
          <p:cNvSpPr>
            <a:spLocks noGrp="1"/>
          </p:cNvSpPr>
          <p:nvPr>
            <p:ph sz="half" idx="1"/>
          </p:nvPr>
        </p:nvSpPr>
        <p:spPr>
          <a:xfrm>
            <a:off x="838200" y="1825625"/>
            <a:ext cx="5464126" cy="4351338"/>
          </a:xfrm>
        </p:spPr>
        <p:txBody>
          <a:bodyPr>
            <a:normAutofit fontScale="92500" lnSpcReduction="10000"/>
          </a:bodyPr>
          <a:lstStyle/>
          <a:p>
            <a:pPr marL="0" indent="0" algn="just">
              <a:buNone/>
            </a:pPr>
            <a:r>
              <a:rPr lang="it-IT" dirty="0">
                <a:latin typeface="Times New Roman" panose="02020603050405020304" pitchFamily="18" charset="0"/>
                <a:cs typeface="Times New Roman" panose="02020603050405020304" pitchFamily="18" charset="0"/>
              </a:rPr>
              <a:t>«Il calvinismo dette importanti contributi allo smantellamento del senso sacramentale medievale della natura (in contrasto sia con il luteranesimo che con l'anglicanesimo)» “Questo significava anche che non ci si può aspettare di incontrare un'esperienza di Dio nell'arte, nel misticismo o nel contatto con la natura, né che possono esservi tracce di un'autentica conoscenza di Dio nei non-cristiani» </a:t>
            </a:r>
            <a:r>
              <a:rPr lang="it-IT" b="1" dirty="0">
                <a:latin typeface="Times New Roman" panose="02020603050405020304" pitchFamily="18" charset="0"/>
                <a:cs typeface="Times New Roman" panose="02020603050405020304" pitchFamily="18" charset="0"/>
              </a:rPr>
              <a:t>(275)</a:t>
            </a:r>
          </a:p>
        </p:txBody>
      </p:sp>
      <p:pic>
        <p:nvPicPr>
          <p:cNvPr id="5" name="Segnaposto contenuto 4">
            <a:extLst>
              <a:ext uri="{FF2B5EF4-FFF2-40B4-BE49-F238E27FC236}">
                <a16:creationId xmlns:a16="http://schemas.microsoft.com/office/drawing/2014/main" id="{8516CF39-22B8-462B-8327-AC2839B5ABA9}"/>
              </a:ext>
            </a:extLst>
          </p:cNvPr>
          <p:cNvPicPr>
            <a:picLocks noGrp="1" noChangeAspect="1"/>
          </p:cNvPicPr>
          <p:nvPr>
            <p:ph sz="half" idx="2"/>
          </p:nvPr>
        </p:nvPicPr>
        <p:blipFill>
          <a:blip r:embed="rId2"/>
          <a:stretch>
            <a:fillRect/>
          </a:stretch>
        </p:blipFill>
        <p:spPr>
          <a:xfrm>
            <a:off x="7566519" y="4110319"/>
            <a:ext cx="3787281" cy="2520000"/>
          </a:xfrm>
          <a:prstGeom prst="rect">
            <a:avLst/>
          </a:prstGeom>
        </p:spPr>
      </p:pic>
      <p:pic>
        <p:nvPicPr>
          <p:cNvPr id="6" name="Immagine 5">
            <a:extLst>
              <a:ext uri="{FF2B5EF4-FFF2-40B4-BE49-F238E27FC236}">
                <a16:creationId xmlns:a16="http://schemas.microsoft.com/office/drawing/2014/main" id="{5FF31A2E-E4E8-41C9-98DC-554CD87818F4}"/>
              </a:ext>
            </a:extLst>
          </p:cNvPr>
          <p:cNvPicPr>
            <a:picLocks noChangeAspect="1"/>
          </p:cNvPicPr>
          <p:nvPr/>
        </p:nvPicPr>
        <p:blipFill>
          <a:blip r:embed="rId3"/>
          <a:stretch>
            <a:fillRect/>
          </a:stretch>
        </p:blipFill>
        <p:spPr>
          <a:xfrm>
            <a:off x="7497600" y="1111725"/>
            <a:ext cx="3780000" cy="2778300"/>
          </a:xfrm>
          <a:prstGeom prst="rect">
            <a:avLst/>
          </a:prstGeom>
        </p:spPr>
      </p:pic>
    </p:spTree>
    <p:extLst>
      <p:ext uri="{BB962C8B-B14F-4D97-AF65-F5344CB8AC3E}">
        <p14:creationId xmlns:p14="http://schemas.microsoft.com/office/powerpoint/2010/main" val="3685527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E9D4D0-3338-4AA4-819C-40BFE6C7B8C7}"/>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La tesi di Carolyn Merchant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sulla «morte della natura» (1980)</a:t>
            </a:r>
          </a:p>
        </p:txBody>
      </p:sp>
      <p:sp>
        <p:nvSpPr>
          <p:cNvPr id="6" name="Segnaposto contenuto 5">
            <a:extLst>
              <a:ext uri="{FF2B5EF4-FFF2-40B4-BE49-F238E27FC236}">
                <a16:creationId xmlns:a16="http://schemas.microsoft.com/office/drawing/2014/main" id="{1373C3F1-F92C-4E40-9F0E-AA1F9D257AFF}"/>
              </a:ext>
            </a:extLst>
          </p:cNvPr>
          <p:cNvSpPr>
            <a:spLocks noGrp="1"/>
          </p:cNvSpPr>
          <p:nvPr>
            <p:ph sz="half" idx="1"/>
          </p:nvPr>
        </p:nvSpPr>
        <p:spPr>
          <a:xfrm>
            <a:off x="885092" y="1825625"/>
            <a:ext cx="5181600" cy="4351338"/>
          </a:xfrm>
        </p:spPr>
        <p:txBody>
          <a:bodyPr/>
          <a:lstStyle/>
          <a:p>
            <a:endParaRPr lang="it-IT" dirty="0"/>
          </a:p>
        </p:txBody>
      </p:sp>
      <p:pic>
        <p:nvPicPr>
          <p:cNvPr id="5" name="Segnaposto contenuto 4">
            <a:extLst>
              <a:ext uri="{FF2B5EF4-FFF2-40B4-BE49-F238E27FC236}">
                <a16:creationId xmlns:a16="http://schemas.microsoft.com/office/drawing/2014/main" id="{390B2F66-E448-474D-B519-53A9AC986F15}"/>
              </a:ext>
            </a:extLst>
          </p:cNvPr>
          <p:cNvPicPr>
            <a:picLocks noGrp="1" noChangeAspect="1"/>
          </p:cNvPicPr>
          <p:nvPr>
            <p:ph sz="half" idx="2"/>
          </p:nvPr>
        </p:nvPicPr>
        <p:blipFill>
          <a:blip r:embed="rId2"/>
          <a:stretch>
            <a:fillRect/>
          </a:stretch>
        </p:blipFill>
        <p:spPr>
          <a:xfrm>
            <a:off x="885092" y="1825625"/>
            <a:ext cx="2859164" cy="4351338"/>
          </a:xfrm>
          <a:prstGeom prst="rect">
            <a:avLst/>
          </a:prstGeom>
        </p:spPr>
      </p:pic>
      <p:pic>
        <p:nvPicPr>
          <p:cNvPr id="7" name="Immagine 6">
            <a:extLst>
              <a:ext uri="{FF2B5EF4-FFF2-40B4-BE49-F238E27FC236}">
                <a16:creationId xmlns:a16="http://schemas.microsoft.com/office/drawing/2014/main" id="{36061471-91DA-4FE6-82A5-DFA1D5A806EA}"/>
              </a:ext>
            </a:extLst>
          </p:cNvPr>
          <p:cNvPicPr>
            <a:picLocks noChangeAspect="1"/>
          </p:cNvPicPr>
          <p:nvPr/>
        </p:nvPicPr>
        <p:blipFill>
          <a:blip r:embed="rId3"/>
          <a:stretch>
            <a:fillRect/>
          </a:stretch>
        </p:blipFill>
        <p:spPr>
          <a:xfrm>
            <a:off x="8447746" y="2072963"/>
            <a:ext cx="3294466" cy="4104000"/>
          </a:xfrm>
          <a:prstGeom prst="rect">
            <a:avLst/>
          </a:prstGeom>
        </p:spPr>
      </p:pic>
      <p:pic>
        <p:nvPicPr>
          <p:cNvPr id="8" name="Immagine 7">
            <a:extLst>
              <a:ext uri="{FF2B5EF4-FFF2-40B4-BE49-F238E27FC236}">
                <a16:creationId xmlns:a16="http://schemas.microsoft.com/office/drawing/2014/main" id="{5070C340-581A-427B-BD7E-F1A3EB2ACF81}"/>
              </a:ext>
            </a:extLst>
          </p:cNvPr>
          <p:cNvPicPr>
            <a:picLocks noChangeAspect="1"/>
          </p:cNvPicPr>
          <p:nvPr/>
        </p:nvPicPr>
        <p:blipFill>
          <a:blip r:embed="rId4"/>
          <a:stretch>
            <a:fillRect/>
          </a:stretch>
        </p:blipFill>
        <p:spPr>
          <a:xfrm>
            <a:off x="4861781" y="2072963"/>
            <a:ext cx="2736000" cy="4104000"/>
          </a:xfrm>
          <a:prstGeom prst="rect">
            <a:avLst/>
          </a:prstGeom>
        </p:spPr>
      </p:pic>
    </p:spTree>
    <p:extLst>
      <p:ext uri="{BB962C8B-B14F-4D97-AF65-F5344CB8AC3E}">
        <p14:creationId xmlns:p14="http://schemas.microsoft.com/office/powerpoint/2010/main" val="572272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B14805-4659-4389-88E1-CE56B2C812AD}"/>
              </a:ext>
            </a:extLst>
          </p:cNvPr>
          <p:cNvSpPr>
            <a:spLocks noGrp="1"/>
          </p:cNvSpPr>
          <p:nvPr>
            <p:ph type="title"/>
          </p:nvPr>
        </p:nvSpPr>
        <p:spPr>
          <a:xfrm>
            <a:off x="838200" y="18255"/>
            <a:ext cx="10515600" cy="1325563"/>
          </a:xfrm>
        </p:spPr>
        <p:txBody>
          <a:bodyPr/>
          <a:lstStyle/>
          <a:p>
            <a:pPr algn="ctr"/>
            <a:r>
              <a:rPr lang="it-IT" dirty="0">
                <a:latin typeface="Times New Roman" panose="02020603050405020304" pitchFamily="18" charset="0"/>
                <a:cs typeface="Times New Roman" panose="02020603050405020304" pitchFamily="18" charset="0"/>
              </a:rPr>
              <a:t>La tradizione del patto: il Primo Testamento</a:t>
            </a:r>
          </a:p>
        </p:txBody>
      </p:sp>
      <p:sp>
        <p:nvSpPr>
          <p:cNvPr id="3" name="Segnaposto contenuto 2">
            <a:extLst>
              <a:ext uri="{FF2B5EF4-FFF2-40B4-BE49-F238E27FC236}">
                <a16:creationId xmlns:a16="http://schemas.microsoft.com/office/drawing/2014/main" id="{86A01B19-A235-4FFA-A6D0-F3D37A7E2351}"/>
              </a:ext>
            </a:extLst>
          </p:cNvPr>
          <p:cNvSpPr>
            <a:spLocks noGrp="1"/>
          </p:cNvSpPr>
          <p:nvPr>
            <p:ph sz="half" idx="1"/>
          </p:nvPr>
        </p:nvSpPr>
        <p:spPr>
          <a:xfrm>
            <a:off x="309489" y="1343818"/>
            <a:ext cx="7287065" cy="5169524"/>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Dio è visto come colui che prende profondo diletto nell'opera della creazione e la creazione, a sua volta, risponde a Dio con la lode. </a:t>
            </a:r>
            <a:r>
              <a:rPr lang="it-IT" b="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cfr. </a:t>
            </a:r>
            <a:r>
              <a:rPr lang="it-IT" b="1" dirty="0">
                <a:latin typeface="Times New Roman" panose="02020603050405020304" pitchFamily="18" charset="0"/>
                <a:cs typeface="Times New Roman" panose="02020603050405020304" pitchFamily="18" charset="0"/>
              </a:rPr>
              <a:t>295-296) </a:t>
            </a:r>
            <a:r>
              <a:rPr lang="it-IT" dirty="0">
                <a:latin typeface="Times New Roman" panose="02020603050405020304" pitchFamily="18" charset="0"/>
                <a:cs typeface="Times New Roman" panose="02020603050405020304" pitchFamily="18" charset="0"/>
              </a:rPr>
              <a:t>«La benedizione della presenza di Dio si trova non soltanto nelle sfere della natura coltivate dagli umani, dove gli umani cercano i benefici della natura; con un rimprovero che si rivolge all'arroganza umana, il Dio che parla a Giobbe dal turbine dice chiaramente che Dio è ugualmente presente in luoghi e tempi della natura ai quali gli umani non hanno accesso». </a:t>
            </a:r>
            <a:r>
              <a:rPr lang="it-IT" b="1" dirty="0">
                <a:latin typeface="Times New Roman" panose="02020603050405020304" pitchFamily="18" charset="0"/>
                <a:cs typeface="Times New Roman" panose="02020603050405020304" pitchFamily="18" charset="0"/>
              </a:rPr>
              <a:t>(296) </a:t>
            </a:r>
            <a:r>
              <a:rPr lang="it-IT" dirty="0">
                <a:latin typeface="Times New Roman" panose="02020603050405020304" pitchFamily="18" charset="0"/>
                <a:cs typeface="Times New Roman" panose="02020603050405020304" pitchFamily="18" charset="0"/>
              </a:rPr>
              <a:t>L’umanità, rappresentata in Israele, è coinvolta in questo patto non come despota, ma come amministratore responsabile: «il diritto stesso di possesso che Israele ha sulla terra è contingente alla propria giustizia. […] Se Israele “contamina” la terra con l'iniquità badi “che il paese non vomiti anche voi, come ha vomitato la gente che vi abitava prima di voi”» (Levitico 18,28, p. </a:t>
            </a:r>
            <a:r>
              <a:rPr lang="it-IT" b="1" dirty="0">
                <a:latin typeface="Times New Roman" panose="02020603050405020304" pitchFamily="18" charset="0"/>
                <a:cs typeface="Times New Roman" panose="02020603050405020304" pitchFamily="18" charset="0"/>
              </a:rPr>
              <a:t>299</a:t>
            </a: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Si rimanda anche alle norme sul sabato, sull'anno sabbatico e sul Giubileo. Secondo l'A.T. il futuro  «porterà il compimento finale del patto della creazione, ristabilendo la pace tra la gente e sanando l'inimicizia con la natura» </a:t>
            </a:r>
            <a:r>
              <a:rPr lang="it-IT" b="1" dirty="0">
                <a:latin typeface="Times New Roman" panose="02020603050405020304" pitchFamily="18" charset="0"/>
                <a:cs typeface="Times New Roman" panose="02020603050405020304" pitchFamily="18" charset="0"/>
              </a:rPr>
              <a:t>(302) </a:t>
            </a:r>
            <a:r>
              <a:rPr lang="it-IT" dirty="0">
                <a:latin typeface="Times New Roman" panose="02020603050405020304" pitchFamily="18" charset="0"/>
                <a:cs typeface="Times New Roman" panose="02020603050405020304" pitchFamily="18" charset="0"/>
              </a:rPr>
              <a:t>(Cfr.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65, 17-22 e 24-25)</a:t>
            </a:r>
          </a:p>
        </p:txBody>
      </p:sp>
      <p:pic>
        <p:nvPicPr>
          <p:cNvPr id="5" name="Segnaposto contenuto 4">
            <a:extLst>
              <a:ext uri="{FF2B5EF4-FFF2-40B4-BE49-F238E27FC236}">
                <a16:creationId xmlns:a16="http://schemas.microsoft.com/office/drawing/2014/main" id="{E6D126AD-B91F-4B19-8C17-F44A2E6F36C9}"/>
              </a:ext>
            </a:extLst>
          </p:cNvPr>
          <p:cNvPicPr>
            <a:picLocks noGrp="1" noChangeAspect="1"/>
          </p:cNvPicPr>
          <p:nvPr>
            <p:ph sz="half" idx="2"/>
          </p:nvPr>
        </p:nvPicPr>
        <p:blipFill>
          <a:blip r:embed="rId2"/>
          <a:stretch>
            <a:fillRect/>
          </a:stretch>
        </p:blipFill>
        <p:spPr>
          <a:xfrm>
            <a:off x="8019917" y="2243490"/>
            <a:ext cx="4003270" cy="2664000"/>
          </a:xfrm>
          <a:prstGeom prst="rect">
            <a:avLst/>
          </a:prstGeom>
        </p:spPr>
      </p:pic>
    </p:spTree>
    <p:extLst>
      <p:ext uri="{BB962C8B-B14F-4D97-AF65-F5344CB8AC3E}">
        <p14:creationId xmlns:p14="http://schemas.microsoft.com/office/powerpoint/2010/main" val="4134072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05CA0B-5900-4036-BB21-EA0FA35E1C92}"/>
              </a:ext>
            </a:extLst>
          </p:cNvPr>
          <p:cNvSpPr>
            <a:spLocks noGrp="1"/>
          </p:cNvSpPr>
          <p:nvPr>
            <p:ph type="title"/>
          </p:nvPr>
        </p:nvSpPr>
        <p:spPr>
          <a:xfrm>
            <a:off x="838200" y="0"/>
            <a:ext cx="10515600" cy="1325563"/>
          </a:xfrm>
        </p:spPr>
        <p:txBody>
          <a:bodyPr/>
          <a:lstStyle/>
          <a:p>
            <a:pPr algn="ctr"/>
            <a:r>
              <a:rPr lang="it-IT" sz="4000" dirty="0">
                <a:latin typeface="Times New Roman" panose="02020603050405020304" pitchFamily="18" charset="0"/>
                <a:cs typeface="Times New Roman" panose="02020603050405020304" pitchFamily="18" charset="0"/>
              </a:rPr>
              <a:t>La tradizione del patto nel Nuovo Testamento: quale ruolo per la creazione</a:t>
            </a:r>
            <a:r>
              <a:rPr lang="it-IT" dirty="0">
                <a:latin typeface="Times New Roman" panose="02020603050405020304" pitchFamily="18" charset="0"/>
                <a:cs typeface="Times New Roman" panose="02020603050405020304" pitchFamily="18" charset="0"/>
              </a:rPr>
              <a:t>?</a:t>
            </a:r>
          </a:p>
        </p:txBody>
      </p:sp>
      <p:sp>
        <p:nvSpPr>
          <p:cNvPr id="3" name="Segnaposto contenuto 2">
            <a:extLst>
              <a:ext uri="{FF2B5EF4-FFF2-40B4-BE49-F238E27FC236}">
                <a16:creationId xmlns:a16="http://schemas.microsoft.com/office/drawing/2014/main" id="{885E9664-618C-45D4-ABB7-6CD8FB210FC9}"/>
              </a:ext>
            </a:extLst>
          </p:cNvPr>
          <p:cNvSpPr>
            <a:spLocks noGrp="1"/>
          </p:cNvSpPr>
          <p:nvPr>
            <p:ph sz="half" idx="1"/>
          </p:nvPr>
        </p:nvSpPr>
        <p:spPr>
          <a:xfrm>
            <a:off x="323554" y="1465769"/>
            <a:ext cx="7371474" cy="5272656"/>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Nel N.T. «gli insegnamenti di Gesù nei vangeli sinottici riflettono forti elementi della visione di rinnovamento del Giubileo».  Così ad es. nel Padre Nostro «il riferimento ai debiti va probabilmente compreso nella tradizione del Giubileo sulla liquidazione dei debiti e non semplicemente spiritualizzato come i “peccati” (nel senso cristiano)». (</a:t>
            </a:r>
            <a:r>
              <a:rPr lang="it-IT" b="1" dirty="0">
                <a:latin typeface="Times New Roman" panose="02020603050405020304" pitchFamily="18" charset="0"/>
                <a:cs typeface="Times New Roman" panose="02020603050405020304" pitchFamily="18" charset="0"/>
              </a:rPr>
              <a:t>304</a:t>
            </a:r>
            <a:r>
              <a:rPr lang="it-IT" dirty="0">
                <a:latin typeface="Times New Roman" panose="02020603050405020304" pitchFamily="18" charset="0"/>
                <a:cs typeface="Times New Roman" panose="02020603050405020304" pitchFamily="18" charset="0"/>
              </a:rPr>
              <a:t>) Nella stessa prospettiva va letto anche il discorso di Gesù nella sinagoga di Nazaret (Luca 4,18-19). Nonostante ciò, nel cristianesimo  «i concetti di alleanza del rapporto con la terra sarebbero stati accantonati. […] questo significava lo svanire della prospettiva concreta dell'</a:t>
            </a:r>
            <a:r>
              <a:rPr lang="it-IT" dirty="0" err="1">
                <a:latin typeface="Times New Roman" panose="02020603050405020304" pitchFamily="18" charset="0"/>
                <a:cs typeface="Times New Roman" panose="02020603050405020304" pitchFamily="18" charset="0"/>
              </a:rPr>
              <a:t>ecogiustizia</a:t>
            </a:r>
            <a:r>
              <a:rPr lang="it-IT" dirty="0">
                <a:latin typeface="Times New Roman" panose="02020603050405020304" pitchFamily="18" charset="0"/>
                <a:cs typeface="Times New Roman" panose="02020603050405020304" pitchFamily="18" charset="0"/>
              </a:rPr>
              <a:t> della legge ebraica». (</a:t>
            </a:r>
            <a:r>
              <a:rPr lang="it-IT" b="1" dirty="0">
                <a:latin typeface="Times New Roman" panose="02020603050405020304" pitchFamily="18" charset="0"/>
                <a:cs typeface="Times New Roman" panose="02020603050405020304" pitchFamily="18" charset="0"/>
              </a:rPr>
              <a:t>304-305</a:t>
            </a:r>
            <a:r>
              <a:rPr lang="it-IT" dirty="0">
                <a:latin typeface="Times New Roman" panose="02020603050405020304" pitchFamily="18" charset="0"/>
                <a:cs typeface="Times New Roman" panose="02020603050405020304" pitchFamily="18" charset="0"/>
              </a:rPr>
              <a:t>)</a:t>
            </a:r>
          </a:p>
          <a:p>
            <a:pPr marL="0" indent="0" algn="just">
              <a:buNone/>
            </a:pPr>
            <a:r>
              <a:rPr lang="it-IT" dirty="0">
                <a:latin typeface="Times New Roman" panose="02020603050405020304" pitchFamily="18" charset="0"/>
                <a:cs typeface="Times New Roman" panose="02020603050405020304" pitchFamily="18" charset="0"/>
              </a:rPr>
              <a:t>Occorre riprendere questa tradizione del patto:  «Non è un sentimento ozioso che ci spinge a ringraziare gli animali e le piante che ci forniscono le fonti della nostra vita prima che facciamo uso di qualsiasi cosa materiale. È corretto dire una preghiera di ringraziamento prima di ogni pasto, se vogliamo cominciare a stare nel giusto rapporto con gli altri esseri nel patto della creazione». (</a:t>
            </a:r>
            <a:r>
              <a:rPr lang="it-IT" b="1" dirty="0">
                <a:latin typeface="Times New Roman" panose="02020603050405020304" pitchFamily="18" charset="0"/>
                <a:cs typeface="Times New Roman" panose="02020603050405020304" pitchFamily="18" charset="0"/>
              </a:rPr>
              <a:t>323</a:t>
            </a:r>
            <a:r>
              <a:rPr lang="it-IT" dirty="0">
                <a:latin typeface="Times New Roman" panose="02020603050405020304" pitchFamily="18" charset="0"/>
                <a:cs typeface="Times New Roman" panose="02020603050405020304" pitchFamily="18" charset="0"/>
              </a:rPr>
              <a:t>)</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[Immagine: </a:t>
            </a:r>
            <a:r>
              <a:rPr lang="it-IT" i="1" dirty="0">
                <a:latin typeface="Times New Roman" panose="02020603050405020304" pitchFamily="18" charset="0"/>
                <a:cs typeface="Times New Roman" panose="02020603050405020304" pitchFamily="18" charset="0"/>
              </a:rPr>
              <a:t>Cristo nel deserto</a:t>
            </a:r>
            <a:r>
              <a:rPr lang="it-IT" dirty="0">
                <a:latin typeface="Times New Roman" panose="02020603050405020304" pitchFamily="18" charset="0"/>
                <a:cs typeface="Times New Roman" panose="02020603050405020304" pitchFamily="18" charset="0"/>
              </a:rPr>
              <a:t>, di </a:t>
            </a:r>
            <a:r>
              <a:rPr lang="it-IT" b="1" dirty="0">
                <a:latin typeface="Times New Roman" panose="02020603050405020304" pitchFamily="18" charset="0"/>
                <a:cs typeface="Times New Roman" panose="02020603050405020304" pitchFamily="18" charset="0"/>
              </a:rPr>
              <a:t>Moretto da Brescia</a:t>
            </a:r>
            <a:r>
              <a:rPr lang="it-IT" dirty="0">
                <a:latin typeface="Times New Roman" panose="02020603050405020304" pitchFamily="18" charset="0"/>
                <a:cs typeface="Times New Roman" panose="02020603050405020304" pitchFamily="18" charset="0"/>
              </a:rPr>
              <a:t>, c. 1540]</a:t>
            </a:r>
          </a:p>
        </p:txBody>
      </p:sp>
      <p:pic>
        <p:nvPicPr>
          <p:cNvPr id="5" name="Segnaposto contenuto 4">
            <a:extLst>
              <a:ext uri="{FF2B5EF4-FFF2-40B4-BE49-F238E27FC236}">
                <a16:creationId xmlns:a16="http://schemas.microsoft.com/office/drawing/2014/main" id="{7443B3D6-7D60-4DD7-A015-643108D4187A}"/>
              </a:ext>
            </a:extLst>
          </p:cNvPr>
          <p:cNvPicPr>
            <a:picLocks noGrp="1" noChangeAspect="1"/>
          </p:cNvPicPr>
          <p:nvPr>
            <p:ph sz="half" idx="2"/>
          </p:nvPr>
        </p:nvPicPr>
        <p:blipFill>
          <a:blip r:embed="rId2"/>
          <a:stretch>
            <a:fillRect/>
          </a:stretch>
        </p:blipFill>
        <p:spPr>
          <a:xfrm>
            <a:off x="8150594" y="1955617"/>
            <a:ext cx="3888000" cy="3234824"/>
          </a:xfrm>
          <a:prstGeom prst="rect">
            <a:avLst/>
          </a:prstGeom>
        </p:spPr>
      </p:pic>
    </p:spTree>
    <p:extLst>
      <p:ext uri="{BB962C8B-B14F-4D97-AF65-F5344CB8AC3E}">
        <p14:creationId xmlns:p14="http://schemas.microsoft.com/office/powerpoint/2010/main" val="2620321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F48F59-31F6-4AEF-A8FE-DA69BDB0545C}"/>
              </a:ext>
            </a:extLst>
          </p:cNvPr>
          <p:cNvSpPr>
            <a:spLocks noGrp="1"/>
          </p:cNvSpPr>
          <p:nvPr>
            <p:ph type="title"/>
          </p:nvPr>
        </p:nvSpPr>
        <p:spPr>
          <a:xfrm>
            <a:off x="833510" y="0"/>
            <a:ext cx="10515600" cy="1325563"/>
          </a:xfrm>
        </p:spPr>
        <p:txBody>
          <a:bodyPr/>
          <a:lstStyle/>
          <a:p>
            <a:pPr algn="ctr"/>
            <a:r>
              <a:rPr lang="it-IT" dirty="0">
                <a:latin typeface="Times New Roman" panose="02020603050405020304" pitchFamily="18" charset="0"/>
                <a:cs typeface="Times New Roman" panose="02020603050405020304" pitchFamily="18" charset="0"/>
              </a:rPr>
              <a:t>La tradizione sacramentale: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l’esempio di Ireneo (II secolo)</a:t>
            </a:r>
          </a:p>
        </p:txBody>
      </p:sp>
      <p:sp>
        <p:nvSpPr>
          <p:cNvPr id="3" name="Segnaposto contenuto 2">
            <a:extLst>
              <a:ext uri="{FF2B5EF4-FFF2-40B4-BE49-F238E27FC236}">
                <a16:creationId xmlns:a16="http://schemas.microsoft.com/office/drawing/2014/main" id="{F32FE544-35C2-4E44-A3DD-DFC50DE7168C}"/>
              </a:ext>
            </a:extLst>
          </p:cNvPr>
          <p:cNvSpPr>
            <a:spLocks noGrp="1"/>
          </p:cNvSpPr>
          <p:nvPr>
            <p:ph sz="half" idx="1"/>
          </p:nvPr>
        </p:nvSpPr>
        <p:spPr>
          <a:xfrm>
            <a:off x="422029" y="1575581"/>
            <a:ext cx="7358395" cy="4903226"/>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Ireneo  di Lione (130-202) sviluppa nel II secolo una teologia del creato </a:t>
            </a:r>
            <a:r>
              <a:rPr lang="it-IT" dirty="0" err="1">
                <a:latin typeface="Times New Roman" panose="02020603050405020304" pitchFamily="18" charset="0"/>
                <a:cs typeface="Times New Roman" panose="02020603050405020304" pitchFamily="18" charset="0"/>
              </a:rPr>
              <a:t>antignostica</a:t>
            </a:r>
            <a:r>
              <a:rPr lang="it-IT" dirty="0">
                <a:latin typeface="Times New Roman" panose="02020603050405020304" pitchFamily="18" charset="0"/>
                <a:cs typeface="Times New Roman" panose="02020603050405020304" pitchFamily="18" charset="0"/>
              </a:rPr>
              <a:t>. Per questo Padre della Chiesa «la creazione è essa stessa una incarnazione della Parola e dello Spirito di Dio […] L’incarnazione del Cristo storico è il rinnovamento del divino potere che sottende la creazione» </a:t>
            </a:r>
            <a:r>
              <a:rPr lang="it-IT" b="1" dirty="0">
                <a:latin typeface="Times New Roman" panose="02020603050405020304" pitchFamily="18" charset="0"/>
                <a:cs typeface="Times New Roman" panose="02020603050405020304" pitchFamily="18" charset="0"/>
              </a:rPr>
              <a:t>(332)</a:t>
            </a:r>
            <a:r>
              <a:rPr lang="it-IT" dirty="0">
                <a:latin typeface="Times New Roman" panose="02020603050405020304" pitchFamily="18" charset="0"/>
                <a:cs typeface="Times New Roman" panose="02020603050405020304" pitchFamily="18" charset="0"/>
              </a:rPr>
              <a:t>. La creazione stessa è dunque “sacramento” di Dio e «i sacramenti cristiani sono il paradigma di questa profonda mescolanza di corpo e spirito, che rinnova il potere della creazione», sino alla redenzione finale. Infatti, scrive Ireneo, se la carne «non riceve la salvezza, senza dubbio il Signore non ci ha riscattati con il suo sangue, e il calice dell’eucaristia non è la comunione del suo sangue, né il pane che spezziamo è comunione del suo corpo (</a:t>
            </a:r>
            <a:r>
              <a:rPr lang="it-IT" i="1" dirty="0" err="1">
                <a:latin typeface="Times New Roman" panose="02020603050405020304" pitchFamily="18" charset="0"/>
                <a:cs typeface="Times New Roman" panose="02020603050405020304" pitchFamily="18" charset="0"/>
              </a:rPr>
              <a:t>Adv</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Haer</a:t>
            </a:r>
            <a:r>
              <a:rPr lang="it-IT" dirty="0">
                <a:latin typeface="Times New Roman" panose="02020603050405020304" pitchFamily="18" charset="0"/>
                <a:cs typeface="Times New Roman" panose="02020603050405020304" pitchFamily="18" charset="0"/>
              </a:rPr>
              <a:t>. V. 2.2)» (332-333). Purtroppo questo «tentativo di integrare la lussureggiante visione ebraica della beatitudine terrena nella salvezza eterna fu lasciato cadere dalle correnti principali  del cristianesimo dopo il terzo secolo» </a:t>
            </a:r>
            <a:r>
              <a:rPr lang="it-IT" b="1" dirty="0">
                <a:latin typeface="Times New Roman" panose="02020603050405020304" pitchFamily="18" charset="0"/>
                <a:cs typeface="Times New Roman" panose="02020603050405020304" pitchFamily="18" charset="0"/>
              </a:rPr>
              <a:t>(334)</a:t>
            </a:r>
          </a:p>
        </p:txBody>
      </p:sp>
      <p:pic>
        <p:nvPicPr>
          <p:cNvPr id="6" name="Immagine 5">
            <a:extLst>
              <a:ext uri="{FF2B5EF4-FFF2-40B4-BE49-F238E27FC236}">
                <a16:creationId xmlns:a16="http://schemas.microsoft.com/office/drawing/2014/main" id="{43BD2EE5-4E8C-4D69-99E0-64E6F239B9F9}"/>
              </a:ext>
            </a:extLst>
          </p:cNvPr>
          <p:cNvPicPr>
            <a:picLocks noChangeAspect="1"/>
          </p:cNvPicPr>
          <p:nvPr/>
        </p:nvPicPr>
        <p:blipFill>
          <a:blip r:embed="rId2"/>
          <a:stretch>
            <a:fillRect/>
          </a:stretch>
        </p:blipFill>
        <p:spPr>
          <a:xfrm>
            <a:off x="7949238" y="3555609"/>
            <a:ext cx="5313259" cy="3168000"/>
          </a:xfrm>
          <a:prstGeom prst="rect">
            <a:avLst/>
          </a:prstGeom>
        </p:spPr>
      </p:pic>
      <p:pic>
        <p:nvPicPr>
          <p:cNvPr id="9" name="Segnaposto contenuto 8">
            <a:extLst>
              <a:ext uri="{FF2B5EF4-FFF2-40B4-BE49-F238E27FC236}">
                <a16:creationId xmlns:a16="http://schemas.microsoft.com/office/drawing/2014/main" id="{CC0455D9-4BC2-4DC6-8CF7-F7F74B4FC305}"/>
              </a:ext>
            </a:extLst>
          </p:cNvPr>
          <p:cNvPicPr>
            <a:picLocks noGrp="1" noChangeAspect="1"/>
          </p:cNvPicPr>
          <p:nvPr>
            <p:ph sz="half" idx="2"/>
          </p:nvPr>
        </p:nvPicPr>
        <p:blipFill>
          <a:blip r:embed="rId3"/>
          <a:stretch>
            <a:fillRect/>
          </a:stretch>
        </p:blipFill>
        <p:spPr>
          <a:xfrm>
            <a:off x="9633472" y="880651"/>
            <a:ext cx="1944793" cy="2548349"/>
          </a:xfrm>
          <a:prstGeom prst="rect">
            <a:avLst/>
          </a:prstGeom>
        </p:spPr>
      </p:pic>
    </p:spTree>
    <p:extLst>
      <p:ext uri="{BB962C8B-B14F-4D97-AF65-F5344CB8AC3E}">
        <p14:creationId xmlns:p14="http://schemas.microsoft.com/office/powerpoint/2010/main" val="4252598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6ED4E6-74B5-4C9B-B4FF-4C761E7153E2}"/>
              </a:ext>
            </a:extLst>
          </p:cNvPr>
          <p:cNvSpPr>
            <a:spLocks noGrp="1"/>
          </p:cNvSpPr>
          <p:nvPr>
            <p:ph type="title"/>
          </p:nvPr>
        </p:nvSpPr>
        <p:spPr>
          <a:xfrm>
            <a:off x="914400" y="0"/>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Restituire sacramentalità alla natura? Celebrare il nostro abbandono alla «Matrice della Vita»?</a:t>
            </a:r>
          </a:p>
        </p:txBody>
      </p:sp>
      <p:sp>
        <p:nvSpPr>
          <p:cNvPr id="3" name="Segnaposto contenuto 2">
            <a:extLst>
              <a:ext uri="{FF2B5EF4-FFF2-40B4-BE49-F238E27FC236}">
                <a16:creationId xmlns:a16="http://schemas.microsoft.com/office/drawing/2014/main" id="{E8893DD1-C446-49B0-A513-0923A0300797}"/>
              </a:ext>
            </a:extLst>
          </p:cNvPr>
          <p:cNvSpPr>
            <a:spLocks noGrp="1"/>
          </p:cNvSpPr>
          <p:nvPr>
            <p:ph sz="half" idx="1"/>
          </p:nvPr>
        </p:nvSpPr>
        <p:spPr>
          <a:xfrm>
            <a:off x="407963" y="1561513"/>
            <a:ext cx="6907237" cy="4895557"/>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Questa teologia della creazione sarebbe entrata in crisi con «la Riforma, con la sua enfasi sul divario incolmabile tra “natura caduta” e Dio, rendendo [il rinnovato agostinismo] ostile al misticismo e alla visione sacramentale della natura» (</a:t>
            </a:r>
            <a:r>
              <a:rPr lang="it-IT" b="1" dirty="0">
                <a:latin typeface="Times New Roman" panose="02020603050405020304" pitchFamily="18" charset="0"/>
                <a:cs typeface="Times New Roman" panose="02020603050405020304" pitchFamily="18" charset="0"/>
              </a:rPr>
              <a:t>336-337</a:t>
            </a: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Attingendo a molteplici fonti (</a:t>
            </a:r>
            <a:r>
              <a:rPr lang="it-IT" dirty="0" err="1">
                <a:latin typeface="Times New Roman" panose="02020603050405020304" pitchFamily="18" charset="0"/>
                <a:cs typeface="Times New Roman" panose="02020603050405020304" pitchFamily="18" charset="0"/>
              </a:rPr>
              <a:t>Teilhard</a:t>
            </a:r>
            <a:r>
              <a:rPr lang="it-IT" dirty="0">
                <a:latin typeface="Times New Roman" panose="02020603050405020304" pitchFamily="18" charset="0"/>
                <a:cs typeface="Times New Roman" panose="02020603050405020304" pitchFamily="18" charset="0"/>
              </a:rPr>
              <a:t> de Chardin, teologia del processo, nuova fisica, ipotesi Gaia), la nostra teologa propone una “</a:t>
            </a:r>
            <a:r>
              <a:rPr lang="it-IT" dirty="0" err="1">
                <a:latin typeface="Times New Roman" panose="02020603050405020304" pitchFamily="18" charset="0"/>
                <a:cs typeface="Times New Roman" panose="02020603050405020304" pitchFamily="18" charset="0"/>
              </a:rPr>
              <a:t>risacramentalizzazione</a:t>
            </a:r>
            <a:r>
              <a:rPr lang="it-IT" dirty="0">
                <a:latin typeface="Times New Roman" panose="02020603050405020304" pitchFamily="18" charset="0"/>
                <a:cs typeface="Times New Roman" panose="02020603050405020304" pitchFamily="18" charset="0"/>
              </a:rPr>
              <a:t>” della Natura, del cui grandioso processo dovremmo riconoscerci parte, accettando «la transitorietà [dei nostri] io personali». Per celebrare questa comunione «abbiamo bisogno di nuovi salmi e di una nuova riflessione per rendere viva questa affinità nella nostra meditazione personale e comunitaria». </a:t>
            </a:r>
            <a:r>
              <a:rPr lang="it-IT" b="1" dirty="0">
                <a:latin typeface="Times New Roman" panose="02020603050405020304" pitchFamily="18" charset="0"/>
                <a:cs typeface="Times New Roman" panose="02020603050405020304" pitchFamily="18" charset="0"/>
              </a:rPr>
              <a:t>(356</a:t>
            </a:r>
            <a:r>
              <a:rPr lang="it-IT" dirty="0">
                <a:latin typeface="Times New Roman" panose="02020603050405020304" pitchFamily="18" charset="0"/>
                <a:cs typeface="Times New Roman" panose="02020603050405020304" pitchFamily="18" charset="0"/>
              </a:rPr>
              <a:t>) Ultimamente, dovremmo accettare di abbandonare «il nostro piccolo io al grande Io. Il nostro gesto finale, mentre ci arrendiamo alla Matrice della vita, può allora diventare una preghiera di fiducia estrema: “Madre, nelle tue mani rimetto il mio spirito. Serviti di me nella tua infinita creatività”» (</a:t>
            </a:r>
            <a:r>
              <a:rPr lang="it-IT" b="1" dirty="0">
                <a:latin typeface="Times New Roman" panose="02020603050405020304" pitchFamily="18" charset="0"/>
                <a:cs typeface="Times New Roman" panose="02020603050405020304" pitchFamily="18" charset="0"/>
              </a:rPr>
              <a:t>358</a:t>
            </a:r>
            <a:r>
              <a:rPr lang="it-IT" dirty="0">
                <a:latin typeface="Times New Roman" panose="02020603050405020304" pitchFamily="18" charset="0"/>
                <a:cs typeface="Times New Roman" panose="02020603050405020304" pitchFamily="18" charset="0"/>
              </a:rPr>
              <a:t>) </a:t>
            </a:r>
          </a:p>
        </p:txBody>
      </p:sp>
      <p:pic>
        <p:nvPicPr>
          <p:cNvPr id="5" name="Segnaposto contenuto 4">
            <a:extLst>
              <a:ext uri="{FF2B5EF4-FFF2-40B4-BE49-F238E27FC236}">
                <a16:creationId xmlns:a16="http://schemas.microsoft.com/office/drawing/2014/main" id="{13E70592-2A5A-405C-84BD-68B5985CFDF9}"/>
              </a:ext>
            </a:extLst>
          </p:cNvPr>
          <p:cNvPicPr>
            <a:picLocks noGrp="1" noChangeAspect="1"/>
          </p:cNvPicPr>
          <p:nvPr>
            <p:ph sz="half" idx="2"/>
          </p:nvPr>
        </p:nvPicPr>
        <p:blipFill>
          <a:blip r:embed="rId2"/>
          <a:stretch>
            <a:fillRect/>
          </a:stretch>
        </p:blipFill>
        <p:spPr>
          <a:xfrm>
            <a:off x="7645713" y="2265105"/>
            <a:ext cx="2196000" cy="3291426"/>
          </a:xfrm>
          <a:prstGeom prst="rect">
            <a:avLst/>
          </a:prstGeom>
        </p:spPr>
      </p:pic>
      <p:pic>
        <p:nvPicPr>
          <p:cNvPr id="6" name="Immagine 5">
            <a:extLst>
              <a:ext uri="{FF2B5EF4-FFF2-40B4-BE49-F238E27FC236}">
                <a16:creationId xmlns:a16="http://schemas.microsoft.com/office/drawing/2014/main" id="{3A4B721E-3BA8-4206-BBA3-680D2FF02DF8}"/>
              </a:ext>
            </a:extLst>
          </p:cNvPr>
          <p:cNvPicPr>
            <a:picLocks noChangeAspect="1"/>
          </p:cNvPicPr>
          <p:nvPr/>
        </p:nvPicPr>
        <p:blipFill>
          <a:blip r:embed="rId3"/>
          <a:stretch>
            <a:fillRect/>
          </a:stretch>
        </p:blipFill>
        <p:spPr>
          <a:xfrm>
            <a:off x="10049391" y="2656866"/>
            <a:ext cx="2016000" cy="2507904"/>
          </a:xfrm>
          <a:prstGeom prst="rect">
            <a:avLst/>
          </a:prstGeom>
        </p:spPr>
      </p:pic>
    </p:spTree>
    <p:extLst>
      <p:ext uri="{BB962C8B-B14F-4D97-AF65-F5344CB8AC3E}">
        <p14:creationId xmlns:p14="http://schemas.microsoft.com/office/powerpoint/2010/main" val="2338650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CFCD73-D238-4CC8-B14C-A1FA1E7E3DA0}"/>
              </a:ext>
            </a:extLst>
          </p:cNvPr>
          <p:cNvSpPr>
            <a:spLocks noGrp="1"/>
          </p:cNvSpPr>
          <p:nvPr>
            <p:ph type="title"/>
          </p:nvPr>
        </p:nvSpPr>
        <p:spPr>
          <a:xfrm>
            <a:off x="914400" y="27500"/>
            <a:ext cx="10515600" cy="1325563"/>
          </a:xfrm>
        </p:spPr>
        <p:txBody>
          <a:bodyPr/>
          <a:lstStyle/>
          <a:p>
            <a:pPr algn="ctr"/>
            <a:r>
              <a:rPr lang="it-IT" dirty="0">
                <a:latin typeface="Times New Roman" panose="02020603050405020304" pitchFamily="18" charset="0"/>
                <a:cs typeface="Times New Roman" panose="02020603050405020304" pitchFamily="18" charset="0"/>
              </a:rPr>
              <a:t>Per la creazione di un mondo guarito: spiritualità e politica</a:t>
            </a:r>
          </a:p>
        </p:txBody>
      </p:sp>
      <p:sp>
        <p:nvSpPr>
          <p:cNvPr id="3" name="Segnaposto contenuto 2">
            <a:extLst>
              <a:ext uri="{FF2B5EF4-FFF2-40B4-BE49-F238E27FC236}">
                <a16:creationId xmlns:a16="http://schemas.microsoft.com/office/drawing/2014/main" id="{C9C10B40-1B1D-42E4-9BBB-1D6967B8AE6B}"/>
              </a:ext>
            </a:extLst>
          </p:cNvPr>
          <p:cNvSpPr>
            <a:spLocks noGrp="1"/>
          </p:cNvSpPr>
          <p:nvPr>
            <p:ph sz="half" idx="1"/>
          </p:nvPr>
        </p:nvSpPr>
        <p:spPr>
          <a:xfrm>
            <a:off x="379829" y="1631852"/>
            <a:ext cx="5992836" cy="4867421"/>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Per superare il dominante sistema patriarcale, distruttore della natura, colonialista e militarista, R. Radford </a:t>
            </a:r>
            <a:r>
              <a:rPr lang="it-IT" dirty="0" err="1">
                <a:latin typeface="Times New Roman" panose="02020603050405020304" pitchFamily="18" charset="0"/>
                <a:cs typeface="Times New Roman" panose="02020603050405020304" pitchFamily="18" charset="0"/>
              </a:rPr>
              <a:t>Ruether</a:t>
            </a:r>
            <a:r>
              <a:rPr lang="it-IT" dirty="0">
                <a:latin typeface="Times New Roman" panose="02020603050405020304" pitchFamily="18" charset="0"/>
                <a:cs typeface="Times New Roman" panose="02020603050405020304" pitchFamily="18" charset="0"/>
              </a:rPr>
              <a:t> propone di «costruire comunità di celebrazione e di resistenza» </a:t>
            </a:r>
            <a:r>
              <a:rPr lang="it-IT" b="1" dirty="0">
                <a:latin typeface="Times New Roman" panose="02020603050405020304" pitchFamily="18" charset="0"/>
                <a:cs typeface="Times New Roman" panose="02020603050405020304" pitchFamily="18" charset="0"/>
              </a:rPr>
              <a:t>(379)</a:t>
            </a:r>
            <a:r>
              <a:rPr lang="it-IT" dirty="0">
                <a:latin typeface="Times New Roman" panose="02020603050405020304" pitchFamily="18" charset="0"/>
                <a:cs typeface="Times New Roman" panose="02020603050405020304" pitchFamily="18" charset="0"/>
              </a:rPr>
              <a:t>. Dal momento che a suo avviso «in massima parte i nostri </a:t>
            </a:r>
            <a:r>
              <a:rPr lang="it-IT">
                <a:latin typeface="Times New Roman" panose="02020603050405020304" pitchFamily="18" charset="0"/>
                <a:cs typeface="Times New Roman" panose="02020603050405020304" pitchFamily="18" charset="0"/>
              </a:rPr>
              <a:t>luoghi istituzionali </a:t>
            </a:r>
            <a:r>
              <a:rPr lang="it-IT" dirty="0">
                <a:latin typeface="Times New Roman" panose="02020603050405020304" pitchFamily="18" charset="0"/>
                <a:cs typeface="Times New Roman" panose="02020603050405020304" pitchFamily="18" charset="0"/>
              </a:rPr>
              <a:t>di culto sono legati ad una coscienza patriarcale e alienata […] le comunità del nuovo essere e della nuova  coscienza devono così diventare esse stesse i propri liturgisti; devono imparare a formulare liturgie collettive per fare cordoglio insieme per le vite violate, ad essere levatrici della guarigione e di una nuova nascita e a gustare una nuova creazione già presente» </a:t>
            </a:r>
            <a:r>
              <a:rPr lang="it-IT" b="1" dirty="0">
                <a:latin typeface="Times New Roman" panose="02020603050405020304" pitchFamily="18" charset="0"/>
                <a:cs typeface="Times New Roman" panose="02020603050405020304" pitchFamily="18" charset="0"/>
              </a:rPr>
              <a:t>(381</a:t>
            </a:r>
            <a:r>
              <a:rPr lang="it-IT" dirty="0">
                <a:latin typeface="Times New Roman" panose="02020603050405020304" pitchFamily="18" charset="0"/>
                <a:cs typeface="Times New Roman" panose="02020603050405020304" pitchFamily="18" charset="0"/>
              </a:rPr>
              <a:t>)</a:t>
            </a:r>
          </a:p>
          <a:p>
            <a:endParaRPr lang="it-IT" dirty="0"/>
          </a:p>
        </p:txBody>
      </p:sp>
      <p:pic>
        <p:nvPicPr>
          <p:cNvPr id="5" name="Segnaposto contenuto 4">
            <a:extLst>
              <a:ext uri="{FF2B5EF4-FFF2-40B4-BE49-F238E27FC236}">
                <a16:creationId xmlns:a16="http://schemas.microsoft.com/office/drawing/2014/main" id="{3511B9F4-16FA-4872-9D48-9E3454AB34AF}"/>
              </a:ext>
            </a:extLst>
          </p:cNvPr>
          <p:cNvPicPr>
            <a:picLocks noGrp="1" noChangeAspect="1"/>
          </p:cNvPicPr>
          <p:nvPr>
            <p:ph sz="half" idx="2"/>
          </p:nvPr>
        </p:nvPicPr>
        <p:blipFill>
          <a:blip r:embed="rId2"/>
          <a:stretch>
            <a:fillRect/>
          </a:stretch>
        </p:blipFill>
        <p:spPr>
          <a:xfrm>
            <a:off x="8980597" y="4314922"/>
            <a:ext cx="2376000" cy="2376000"/>
          </a:xfrm>
          <a:prstGeom prst="rect">
            <a:avLst/>
          </a:prstGeom>
        </p:spPr>
      </p:pic>
      <p:pic>
        <p:nvPicPr>
          <p:cNvPr id="6" name="Immagine 5">
            <a:extLst>
              <a:ext uri="{FF2B5EF4-FFF2-40B4-BE49-F238E27FC236}">
                <a16:creationId xmlns:a16="http://schemas.microsoft.com/office/drawing/2014/main" id="{47B52BD5-9335-4B2E-9464-C582AA11633F}"/>
              </a:ext>
            </a:extLst>
          </p:cNvPr>
          <p:cNvPicPr>
            <a:picLocks noChangeAspect="1"/>
          </p:cNvPicPr>
          <p:nvPr/>
        </p:nvPicPr>
        <p:blipFill>
          <a:blip r:embed="rId3"/>
          <a:stretch>
            <a:fillRect/>
          </a:stretch>
        </p:blipFill>
        <p:spPr>
          <a:xfrm>
            <a:off x="8991600" y="991161"/>
            <a:ext cx="2196000" cy="3074401"/>
          </a:xfrm>
          <a:prstGeom prst="rect">
            <a:avLst/>
          </a:prstGeom>
        </p:spPr>
      </p:pic>
    </p:spTree>
    <p:extLst>
      <p:ext uri="{BB962C8B-B14F-4D97-AF65-F5344CB8AC3E}">
        <p14:creationId xmlns:p14="http://schemas.microsoft.com/office/powerpoint/2010/main" val="647854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BA8FD6D7-B79B-48BB-A5BB-D73DBC66BB7C}"/>
              </a:ext>
            </a:extLst>
          </p:cNvPr>
          <p:cNvSpPr>
            <a:spLocks noGrp="1"/>
          </p:cNvSpPr>
          <p:nvPr>
            <p:ph type="title"/>
          </p:nvPr>
        </p:nvSpPr>
        <p:spPr>
          <a:xfrm>
            <a:off x="838200" y="18255"/>
            <a:ext cx="10515600" cy="1325563"/>
          </a:xfrm>
        </p:spPr>
        <p:txBody>
          <a:bodyPr/>
          <a:lstStyle/>
          <a:p>
            <a:pPr algn="ctr"/>
            <a:r>
              <a:rPr lang="it-IT" dirty="0">
                <a:latin typeface="Times New Roman" panose="02020603050405020304" pitchFamily="18" charset="0"/>
                <a:cs typeface="Times New Roman" panose="02020603050405020304" pitchFamily="18" charset="0"/>
              </a:rPr>
              <a:t>Alcuni spunti critici</a:t>
            </a:r>
          </a:p>
        </p:txBody>
      </p:sp>
      <p:sp>
        <p:nvSpPr>
          <p:cNvPr id="6" name="Segnaposto contenuto 5">
            <a:extLst>
              <a:ext uri="{FF2B5EF4-FFF2-40B4-BE49-F238E27FC236}">
                <a16:creationId xmlns:a16="http://schemas.microsoft.com/office/drawing/2014/main" id="{DFF375F0-46E6-4B31-9CB7-26E09BE6102D}"/>
              </a:ext>
            </a:extLst>
          </p:cNvPr>
          <p:cNvSpPr>
            <a:spLocks noGrp="1"/>
          </p:cNvSpPr>
          <p:nvPr>
            <p:ph idx="1"/>
          </p:nvPr>
        </p:nvSpPr>
        <p:spPr>
          <a:xfrm>
            <a:off x="225083" y="1825625"/>
            <a:ext cx="11760591" cy="4351338"/>
          </a:xfrm>
        </p:spPr>
        <p:txBody>
          <a:bodyPr>
            <a:normAutofit fontScale="85000" lnSpcReduction="20000"/>
          </a:bodyPr>
          <a:lstStyle/>
          <a:p>
            <a:pPr algn="just"/>
            <a:r>
              <a:rPr lang="it-IT" dirty="0">
                <a:latin typeface="Times New Roman" panose="02020603050405020304" pitchFamily="18" charset="0"/>
                <a:cs typeface="Times New Roman" panose="02020603050405020304" pitchFamily="18" charset="0"/>
              </a:rPr>
              <a:t>Carattere “enciclopedico” dell'opera. Ampi </a:t>
            </a:r>
            <a:r>
              <a:rPr lang="it-IT" i="1" dirty="0">
                <a:latin typeface="Times New Roman" panose="02020603050405020304" pitchFamily="18" charset="0"/>
                <a:cs typeface="Times New Roman" panose="02020603050405020304" pitchFamily="18" charset="0"/>
              </a:rPr>
              <a:t>excursus</a:t>
            </a:r>
            <a:r>
              <a:rPr lang="it-IT" dirty="0">
                <a:latin typeface="Times New Roman" panose="02020603050405020304" pitchFamily="18" charset="0"/>
                <a:cs typeface="Times New Roman" panose="02020603050405020304" pitchFamily="18" charset="0"/>
              </a:rPr>
              <a:t> storici e teorici in molte direzioni (teologia, filosofia, scienze naturali, antropologia, archeologia, attualità storico- politica ecc.) a scapito della profondità dell'argomentazione</a:t>
            </a:r>
          </a:p>
          <a:p>
            <a:pPr algn="just"/>
            <a:r>
              <a:rPr lang="it-IT" dirty="0">
                <a:latin typeface="Times New Roman" panose="02020603050405020304" pitchFamily="18" charset="0"/>
                <a:cs typeface="Times New Roman" panose="02020603050405020304" pitchFamily="18" charset="0"/>
              </a:rPr>
              <a:t>Recezione parzialmente acritica (ma anche sincretistica) di alcune tesi di filosofia ambientale (biocentrismo, tesi della </a:t>
            </a:r>
            <a:r>
              <a:rPr lang="it-IT" i="1" dirty="0">
                <a:latin typeface="Times New Roman" panose="02020603050405020304" pitchFamily="18" charset="0"/>
                <a:cs typeface="Times New Roman" panose="02020603050405020304" pitchFamily="18" charset="0"/>
              </a:rPr>
              <a:t>deep </a:t>
            </a:r>
            <a:r>
              <a:rPr lang="it-IT" i="1" dirty="0" err="1">
                <a:latin typeface="Times New Roman" panose="02020603050405020304" pitchFamily="18" charset="0"/>
                <a:cs typeface="Times New Roman" panose="02020603050405020304" pitchFamily="18" charset="0"/>
              </a:rPr>
              <a:t>ecology</a:t>
            </a:r>
            <a:r>
              <a:rPr lang="it-IT" dirty="0">
                <a:latin typeface="Times New Roman" panose="02020603050405020304" pitchFamily="18" charset="0"/>
                <a:cs typeface="Times New Roman" panose="02020603050405020304" pitchFamily="18" charset="0"/>
              </a:rPr>
              <a:t>, diritti degli animali)    </a:t>
            </a:r>
          </a:p>
          <a:p>
            <a:pPr algn="just"/>
            <a:r>
              <a:rPr lang="it-IT" dirty="0">
                <a:latin typeface="Times New Roman" panose="02020603050405020304" pitchFamily="18" charset="0"/>
                <a:cs typeface="Times New Roman" panose="02020603050405020304" pitchFamily="18" charset="0"/>
              </a:rPr>
              <a:t>Impostazione ideologica in vari ambiti. Ad es. , una po’ troppo schematica (e datata) demonizzazione dell'Occidente “imperialista” e “militarista”</a:t>
            </a:r>
          </a:p>
          <a:p>
            <a:pPr algn="just"/>
            <a:r>
              <a:rPr lang="it-IT" dirty="0">
                <a:latin typeface="Times New Roman" panose="02020603050405020304" pitchFamily="18" charset="0"/>
                <a:cs typeface="Times New Roman" panose="02020603050405020304" pitchFamily="18" charset="0"/>
              </a:rPr>
              <a:t>Aspetti problematici sul piano teologico: Gaia e Dio finiscono ultimamente per coincidere (esiti panteistici)? Con la liquidazione della </a:t>
            </a:r>
            <a:r>
              <a:rPr lang="it-IT" i="1" dirty="0">
                <a:latin typeface="Times New Roman" panose="02020603050405020304" pitchFamily="18" charset="0"/>
                <a:cs typeface="Times New Roman" panose="02020603050405020304" pitchFamily="18" charset="0"/>
              </a:rPr>
              <a:t>trascendenza </a:t>
            </a:r>
            <a:r>
              <a:rPr lang="it-IT" dirty="0">
                <a:latin typeface="Times New Roman" panose="02020603050405020304" pitchFamily="18" charset="0"/>
                <a:cs typeface="Times New Roman" panose="02020603050405020304" pitchFamily="18" charset="0"/>
              </a:rPr>
              <a:t>di Dio come “retaggio patriarcale” non viene forse negata anche l'</a:t>
            </a:r>
            <a:r>
              <a:rPr lang="it-IT" i="1" dirty="0">
                <a:latin typeface="Times New Roman" panose="02020603050405020304" pitchFamily="18" charset="0"/>
                <a:cs typeface="Times New Roman" panose="02020603050405020304" pitchFamily="18" charset="0"/>
              </a:rPr>
              <a:t>alterità</a:t>
            </a:r>
            <a:r>
              <a:rPr lang="it-IT" dirty="0">
                <a:latin typeface="Times New Roman" panose="02020603050405020304" pitchFamily="18" charset="0"/>
                <a:cs typeface="Times New Roman" panose="02020603050405020304" pitchFamily="18" charset="0"/>
              </a:rPr>
              <a:t> di Dio rispetto alla creazione, con le sue potenzialità di liberazione e di apertura alla speranza escatologica? Il giusto richiamo all' “accettazione della mortalità’’ nella prospettiva del Primo Testamento non mortifica, nell’interpretazione radicale di R. </a:t>
            </a:r>
            <a:r>
              <a:rPr lang="it-IT" dirty="0" err="1">
                <a:latin typeface="Times New Roman" panose="02020603050405020304" pitchFamily="18" charset="0"/>
                <a:cs typeface="Times New Roman" panose="02020603050405020304" pitchFamily="18" charset="0"/>
              </a:rPr>
              <a:t>Ruether</a:t>
            </a:r>
            <a:r>
              <a:rPr lang="it-IT" dirty="0">
                <a:latin typeface="Times New Roman" panose="02020603050405020304" pitchFamily="18" charset="0"/>
                <a:cs typeface="Times New Roman" panose="02020603050405020304" pitchFamily="18" charset="0"/>
              </a:rPr>
              <a:t>, la speranza nel mondo a venire?  </a:t>
            </a:r>
            <a:r>
              <a:rPr lang="it-IT" i="1" dirty="0">
                <a:latin typeface="Times New Roman" panose="02020603050405020304" pitchFamily="18" charset="0"/>
                <a:cs typeface="Times New Roman" panose="02020603050405020304" pitchFamily="18" charset="0"/>
              </a:rPr>
              <a:t>Fragilità della cristologia </a:t>
            </a:r>
            <a:r>
              <a:rPr lang="it-IT" dirty="0">
                <a:latin typeface="Times New Roman" panose="02020603050405020304" pitchFamily="18" charset="0"/>
                <a:cs typeface="Times New Roman" panose="02020603050405020304" pitchFamily="18" charset="0"/>
              </a:rPr>
              <a:t>all’interno di questo quadro teorico </a:t>
            </a:r>
          </a:p>
        </p:txBody>
      </p:sp>
    </p:spTree>
    <p:extLst>
      <p:ext uri="{BB962C8B-B14F-4D97-AF65-F5344CB8AC3E}">
        <p14:creationId xmlns:p14="http://schemas.microsoft.com/office/powerpoint/2010/main" val="3592961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EACE1B-D43A-45DF-A88F-0988FF1A1A1E}"/>
              </a:ext>
            </a:extLst>
          </p:cNvPr>
          <p:cNvSpPr>
            <a:spLocks noGrp="1"/>
          </p:cNvSpPr>
          <p:nvPr>
            <p:ph type="title"/>
          </p:nvPr>
        </p:nvSpPr>
        <p:spPr>
          <a:xfrm>
            <a:off x="838201" y="216803"/>
            <a:ext cx="10515600" cy="1325563"/>
          </a:xfrm>
        </p:spPr>
        <p:txBody>
          <a:bodyPr/>
          <a:lstStyle/>
          <a:p>
            <a:pPr algn="ctr"/>
            <a:r>
              <a:rPr lang="it-IT" dirty="0">
                <a:latin typeface="Times New Roman" panose="02020603050405020304" pitchFamily="18" charset="0"/>
                <a:cs typeface="Times New Roman" panose="02020603050405020304" pitchFamily="18" charset="0"/>
              </a:rPr>
              <a:t>Le tradizioni dell’Occidente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insieme causa e terapia del problema</a:t>
            </a:r>
          </a:p>
        </p:txBody>
      </p:sp>
      <p:sp>
        <p:nvSpPr>
          <p:cNvPr id="3" name="Segnaposto contenuto 2">
            <a:extLst>
              <a:ext uri="{FF2B5EF4-FFF2-40B4-BE49-F238E27FC236}">
                <a16:creationId xmlns:a16="http://schemas.microsoft.com/office/drawing/2014/main" id="{C4EB44A8-601C-4975-8EFD-B2300CA0487F}"/>
              </a:ext>
            </a:extLst>
          </p:cNvPr>
          <p:cNvSpPr>
            <a:spLocks noGrp="1"/>
          </p:cNvSpPr>
          <p:nvPr>
            <p:ph sz="half" idx="1"/>
          </p:nvPr>
        </p:nvSpPr>
        <p:spPr>
          <a:xfrm>
            <a:off x="351693" y="1890054"/>
            <a:ext cx="8918917" cy="4798329"/>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«Il modo in cui [le tradizioni culturali classiche dell’Occidente, culminanti nel cristianesimo]… hanno costruito l’idea del Dio monoteistico maschile, e il rapporto di questo Dio con il cosmo come suo Creatore, hanno rafforzato simbolicamente i rapporti di dominio degli uomini sulle donne, dei padroni sugli schiavi e degli esseri umani (della classe dominante maschile) sugli animali e sulla terra. Il dominio delle donne ha fornito un legame-chiave, sia dal punto di vista sociale che simbolico, con il dominio della terra, e di qui la tendenza delle culture patriarcali a legare le donne alla terra, alla materia e alla natura, identificando invece gli uomini con il cielo, l’intelletto e lo spirito trascendente»  «[Ma queste stesse tradizioni]… hanno anche lottato contro quella che percepivano come ingiustizia e peccato e hanno cercato di creare delle relazioni giuste e amorevoli tra le persone nel loro rapporto con la terra e con il divino» </a:t>
            </a:r>
            <a:r>
              <a:rPr lang="it-IT" b="1" dirty="0">
                <a:latin typeface="Times New Roman" panose="02020603050405020304" pitchFamily="18" charset="0"/>
                <a:cs typeface="Times New Roman" panose="02020603050405020304" pitchFamily="18" charset="0"/>
              </a:rPr>
              <a:t>(10)</a:t>
            </a:r>
          </a:p>
        </p:txBody>
      </p:sp>
      <p:pic>
        <p:nvPicPr>
          <p:cNvPr id="1026" name="Picture 2" descr="Heracles &amp; Stymphalian Birds - Ancient Greek Vase Painting">
            <a:extLst>
              <a:ext uri="{FF2B5EF4-FFF2-40B4-BE49-F238E27FC236}">
                <a16:creationId xmlns:a16="http://schemas.microsoft.com/office/drawing/2014/main" id="{78EF3CFD-CC6A-4BB1-8F4E-6CDF9B0E7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5029" y="199186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5BB8CFBA-8A76-418F-B3F5-C0701192499C}"/>
              </a:ext>
            </a:extLst>
          </p:cNvPr>
          <p:cNvPicPr>
            <a:picLocks noChangeAspect="1"/>
          </p:cNvPicPr>
          <p:nvPr/>
        </p:nvPicPr>
        <p:blipFill>
          <a:blip r:embed="rId3"/>
          <a:stretch>
            <a:fillRect/>
          </a:stretch>
        </p:blipFill>
        <p:spPr>
          <a:xfrm>
            <a:off x="9379780" y="4289218"/>
            <a:ext cx="2657475" cy="1724025"/>
          </a:xfrm>
          <a:prstGeom prst="rect">
            <a:avLst/>
          </a:prstGeom>
        </p:spPr>
      </p:pic>
    </p:spTree>
    <p:extLst>
      <p:ext uri="{BB962C8B-B14F-4D97-AF65-F5344CB8AC3E}">
        <p14:creationId xmlns:p14="http://schemas.microsoft.com/office/powerpoint/2010/main" val="3055145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98259D-D1D3-427B-9737-317539B1E188}"/>
              </a:ext>
            </a:extLst>
          </p:cNvPr>
          <p:cNvSpPr>
            <a:spLocks noGrp="1"/>
          </p:cNvSpPr>
          <p:nvPr>
            <p:ph type="title"/>
          </p:nvPr>
        </p:nvSpPr>
        <p:spPr>
          <a:xfrm>
            <a:off x="942536" y="232117"/>
            <a:ext cx="10515600" cy="1325563"/>
          </a:xfrm>
        </p:spPr>
        <p:txBody>
          <a:bodyPr/>
          <a:lstStyle/>
          <a:p>
            <a:pPr algn="ctr"/>
            <a:r>
              <a:rPr lang="it-IT" dirty="0">
                <a:latin typeface="Times New Roman" panose="02020603050405020304" pitchFamily="18" charset="0"/>
                <a:cs typeface="Times New Roman" panose="02020603050405020304" pitchFamily="18" charset="0"/>
              </a:rPr>
              <a:t>Il racconto babilonese della creazione. </a:t>
            </a:r>
            <a:r>
              <a:rPr lang="it-IT" i="1" dirty="0">
                <a:latin typeface="Times New Roman" panose="02020603050405020304" pitchFamily="18" charset="0"/>
                <a:cs typeface="Times New Roman" panose="02020603050405020304" pitchFamily="18" charset="0"/>
              </a:rPr>
              <a:t>L’</a:t>
            </a:r>
            <a:r>
              <a:rPr lang="it-IT" i="1" dirty="0" err="1">
                <a:latin typeface="Times New Roman" panose="02020603050405020304" pitchFamily="18" charset="0"/>
                <a:cs typeface="Times New Roman" panose="02020603050405020304" pitchFamily="18" charset="0"/>
              </a:rPr>
              <a:t>Enuma</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Elish</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(XII secolo a.C.)</a:t>
            </a:r>
          </a:p>
        </p:txBody>
      </p:sp>
      <p:sp>
        <p:nvSpPr>
          <p:cNvPr id="3" name="Segnaposto contenuto 2">
            <a:extLst>
              <a:ext uri="{FF2B5EF4-FFF2-40B4-BE49-F238E27FC236}">
                <a16:creationId xmlns:a16="http://schemas.microsoft.com/office/drawing/2014/main" id="{B6154235-E3B4-4A73-B6E9-0620D84D01E5}"/>
              </a:ext>
            </a:extLst>
          </p:cNvPr>
          <p:cNvSpPr>
            <a:spLocks noGrp="1"/>
          </p:cNvSpPr>
          <p:nvPr>
            <p:ph sz="half" idx="1"/>
          </p:nvPr>
        </p:nvSpPr>
        <p:spPr>
          <a:xfrm>
            <a:off x="365761" y="2004646"/>
            <a:ext cx="6344528" cy="4853354"/>
          </a:xfrm>
        </p:spPr>
        <p:txBody>
          <a:bodyPr>
            <a:normAutofit fontScale="70000" lnSpcReduction="20000"/>
          </a:bodyPr>
          <a:lstStyle/>
          <a:p>
            <a:pPr marL="0" indent="0" algn="just">
              <a:buNone/>
            </a:pPr>
            <a:r>
              <a:rPr lang="it-IT" sz="3400" dirty="0">
                <a:latin typeface="Times New Roman" panose="02020603050405020304" pitchFamily="18" charset="0"/>
                <a:cs typeface="Times New Roman" panose="02020603050405020304" pitchFamily="18" charset="0"/>
              </a:rPr>
              <a:t>«[…] l’antica Dea Madre, </a:t>
            </a:r>
            <a:r>
              <a:rPr lang="it-IT" sz="3400" dirty="0" err="1">
                <a:latin typeface="Times New Roman" panose="02020603050405020304" pitchFamily="18" charset="0"/>
                <a:cs typeface="Times New Roman" panose="02020603050405020304" pitchFamily="18" charset="0"/>
              </a:rPr>
              <a:t>Tiamat</a:t>
            </a:r>
            <a:r>
              <a:rPr lang="it-IT" sz="3400" dirty="0">
                <a:latin typeface="Times New Roman" panose="02020603050405020304" pitchFamily="18" charset="0"/>
                <a:cs typeface="Times New Roman" panose="02020603050405020304" pitchFamily="18" charset="0"/>
              </a:rPr>
              <a:t>, e i suoi consorti subordinati, </a:t>
            </a:r>
            <a:r>
              <a:rPr lang="it-IT" sz="3400" dirty="0" err="1">
                <a:latin typeface="Times New Roman" panose="02020603050405020304" pitchFamily="18" charset="0"/>
                <a:cs typeface="Times New Roman" panose="02020603050405020304" pitchFamily="18" charset="0"/>
              </a:rPr>
              <a:t>Apsu</a:t>
            </a:r>
            <a:r>
              <a:rPr lang="it-IT" sz="3400" dirty="0">
                <a:latin typeface="Times New Roman" panose="02020603050405020304" pitchFamily="18" charset="0"/>
                <a:cs typeface="Times New Roman" panose="02020603050405020304" pitchFamily="18" charset="0"/>
              </a:rPr>
              <a:t> e </a:t>
            </a:r>
            <a:r>
              <a:rPr lang="it-IT" sz="3400" dirty="0" err="1">
                <a:latin typeface="Times New Roman" panose="02020603050405020304" pitchFamily="18" charset="0"/>
                <a:cs typeface="Times New Roman" panose="02020603050405020304" pitchFamily="18" charset="0"/>
              </a:rPr>
              <a:t>Kingu</a:t>
            </a:r>
            <a:r>
              <a:rPr lang="it-IT" sz="3400" dirty="0">
                <a:latin typeface="Times New Roman" panose="02020603050405020304" pitchFamily="18" charset="0"/>
                <a:cs typeface="Times New Roman" panose="02020603050405020304" pitchFamily="18" charset="0"/>
              </a:rPr>
              <a:t>, vengono rappresentati come le forze del “caos” che minacciano il predominio della nuova dinastia». [Successivamente] il giovane campione…Marduk affronta </a:t>
            </a:r>
            <a:r>
              <a:rPr lang="it-IT" sz="3400" dirty="0" err="1">
                <a:latin typeface="Times New Roman" panose="02020603050405020304" pitchFamily="18" charset="0"/>
                <a:cs typeface="Times New Roman" panose="02020603050405020304" pitchFamily="18" charset="0"/>
              </a:rPr>
              <a:t>Tiamat</a:t>
            </a:r>
            <a:r>
              <a:rPr lang="it-IT" sz="3400" dirty="0">
                <a:latin typeface="Times New Roman" panose="02020603050405020304" pitchFamily="18" charset="0"/>
                <a:cs typeface="Times New Roman" panose="02020603050405020304" pitchFamily="18" charset="0"/>
              </a:rPr>
              <a:t> in un combattimento ravvicinato. Imprigionandola in una rete, la uccide con una freccia che le trapassa il cuore: Spegnendone la vita, la getta a terra e cammina sulla sua carcassa […] riducendola a una sostanza morta da cui poi forma il cosmo. Dal corpo morto di </a:t>
            </a:r>
            <a:r>
              <a:rPr lang="it-IT" sz="3400" dirty="0" err="1">
                <a:latin typeface="Times New Roman" panose="02020603050405020304" pitchFamily="18" charset="0"/>
                <a:cs typeface="Times New Roman" panose="02020603050405020304" pitchFamily="18" charset="0"/>
              </a:rPr>
              <a:t>Kingu</a:t>
            </a:r>
            <a:r>
              <a:rPr lang="it-IT" sz="3400" dirty="0">
                <a:latin typeface="Times New Roman" panose="02020603050405020304" pitchFamily="18" charset="0"/>
                <a:cs typeface="Times New Roman" panose="02020603050405020304" pitchFamily="18" charset="0"/>
              </a:rPr>
              <a:t> prende il sangue per fare gli esseri umani schiavi» </a:t>
            </a:r>
            <a:r>
              <a:rPr lang="it-IT" sz="3400" b="1" dirty="0">
                <a:latin typeface="Times New Roman" panose="02020603050405020304" pitchFamily="18" charset="0"/>
                <a:cs typeface="Times New Roman" panose="02020603050405020304" pitchFamily="18" charset="0"/>
              </a:rPr>
              <a:t>(28-29)</a:t>
            </a:r>
          </a:p>
          <a:p>
            <a:pPr marL="0" indent="0" algn="just">
              <a:buNone/>
            </a:pPr>
            <a:endParaRPr lang="it-IT" sz="3400" dirty="0">
              <a:latin typeface="Times New Roman" panose="02020603050405020304" pitchFamily="18" charset="0"/>
              <a:cs typeface="Times New Roman" panose="02020603050405020304" pitchFamily="18" charset="0"/>
            </a:endParaRPr>
          </a:p>
          <a:p>
            <a:pPr marL="0" indent="0">
              <a:buNone/>
            </a:pPr>
            <a:r>
              <a:rPr lang="it-IT" sz="3400" b="1" dirty="0">
                <a:latin typeface="Times New Roman" panose="02020603050405020304" pitchFamily="18" charset="0"/>
                <a:cs typeface="Times New Roman" panose="02020603050405020304" pitchFamily="18" charset="0"/>
              </a:rPr>
              <a:t>Interpretazione sociale, cosmologica                  e di genere del mito</a:t>
            </a:r>
          </a:p>
        </p:txBody>
      </p:sp>
      <p:pic>
        <p:nvPicPr>
          <p:cNvPr id="5" name="Segnaposto contenuto 4">
            <a:extLst>
              <a:ext uri="{FF2B5EF4-FFF2-40B4-BE49-F238E27FC236}">
                <a16:creationId xmlns:a16="http://schemas.microsoft.com/office/drawing/2014/main" id="{3FFF58CD-F777-4C11-9432-6349F73EAB3D}"/>
              </a:ext>
            </a:extLst>
          </p:cNvPr>
          <p:cNvPicPr>
            <a:picLocks noGrp="1" noChangeAspect="1"/>
          </p:cNvPicPr>
          <p:nvPr>
            <p:ph sz="half" idx="2"/>
          </p:nvPr>
        </p:nvPicPr>
        <p:blipFill>
          <a:blip r:embed="rId2"/>
          <a:stretch>
            <a:fillRect/>
          </a:stretch>
        </p:blipFill>
        <p:spPr>
          <a:xfrm>
            <a:off x="6865784" y="2366149"/>
            <a:ext cx="5101136" cy="2952000"/>
          </a:xfrm>
          <a:prstGeom prst="rect">
            <a:avLst/>
          </a:prstGeom>
        </p:spPr>
      </p:pic>
    </p:spTree>
    <p:extLst>
      <p:ext uri="{BB962C8B-B14F-4D97-AF65-F5344CB8AC3E}">
        <p14:creationId xmlns:p14="http://schemas.microsoft.com/office/powerpoint/2010/main" val="1653614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02D5A1-AB8C-40D0-83F3-76AB42A39B50}"/>
              </a:ext>
            </a:extLst>
          </p:cNvPr>
          <p:cNvSpPr>
            <a:spLocks noGrp="1"/>
          </p:cNvSpPr>
          <p:nvPr>
            <p:ph type="title"/>
          </p:nvPr>
        </p:nvSpPr>
        <p:spPr>
          <a:xfrm>
            <a:off x="914400" y="-132984"/>
            <a:ext cx="10515600" cy="1325563"/>
          </a:xfrm>
        </p:spPr>
        <p:txBody>
          <a:bodyPr/>
          <a:lstStyle/>
          <a:p>
            <a:pPr algn="ctr"/>
            <a:r>
              <a:rPr lang="it-IT" dirty="0">
                <a:latin typeface="Times New Roman" panose="02020603050405020304" pitchFamily="18" charset="0"/>
                <a:cs typeface="Times New Roman" panose="02020603050405020304" pitchFamily="18" charset="0"/>
              </a:rPr>
              <a:t>Il racconto ebraico della creazione. </a:t>
            </a:r>
            <a:endParaRPr lang="it-IT"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462F7145-0CD7-46B4-B843-932B3E3B7325}"/>
              </a:ext>
            </a:extLst>
          </p:cNvPr>
          <p:cNvSpPr>
            <a:spLocks noGrp="1"/>
          </p:cNvSpPr>
          <p:nvPr>
            <p:ph sz="half" idx="1"/>
          </p:nvPr>
        </p:nvSpPr>
        <p:spPr>
          <a:xfrm>
            <a:off x="838200" y="1825625"/>
            <a:ext cx="5492262" cy="4351338"/>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«Nel racconto ebraico...il conflitto tra il Creatore e la Madre primordiale è stato eliminato. Anzi, la Madre è già stata ridotta a una sostanza senza forma, ma anche “malleabile”, che risponde istantaneamente al comando del creatore» </a:t>
            </a:r>
            <a:r>
              <a:rPr lang="it-IT" b="1" dirty="0">
                <a:latin typeface="Times New Roman" panose="02020603050405020304" pitchFamily="18" charset="0"/>
                <a:cs typeface="Times New Roman" panose="02020603050405020304" pitchFamily="18" charset="0"/>
              </a:rPr>
              <a:t>(30)</a:t>
            </a:r>
          </a:p>
          <a:p>
            <a:pPr marL="0" indent="0" algn="just">
              <a:buNone/>
            </a:pP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Anche Dio “lavora” e “riposa” e come lui gli esseri umani, per i quali il servizio del Signore è “regale”, piuttosto che servile. Il riposo è esteso ai servi e agli animali, e vengono posti limiti all'asservimento di altri ebrei (cfr. </a:t>
            </a:r>
            <a:r>
              <a:rPr lang="it-IT" b="1" dirty="0">
                <a:latin typeface="Times New Roman" panose="02020603050405020304" pitchFamily="18" charset="0"/>
                <a:cs typeface="Times New Roman" panose="02020603050405020304" pitchFamily="18" charset="0"/>
              </a:rPr>
              <a:t>Levitico 25,39-46</a:t>
            </a:r>
            <a:r>
              <a:rPr lang="it-IT" dirty="0">
                <a:latin typeface="Times New Roman" panose="02020603050405020304" pitchFamily="18" charset="0"/>
                <a:cs typeface="Times New Roman" panose="02020603050405020304" pitchFamily="18" charset="0"/>
              </a:rPr>
              <a:t>)</a:t>
            </a:r>
          </a:p>
          <a:p>
            <a:endParaRPr lang="it-IT" dirty="0"/>
          </a:p>
        </p:txBody>
      </p:sp>
      <p:pic>
        <p:nvPicPr>
          <p:cNvPr id="5" name="Segnaposto contenuto 4">
            <a:extLst>
              <a:ext uri="{FF2B5EF4-FFF2-40B4-BE49-F238E27FC236}">
                <a16:creationId xmlns:a16="http://schemas.microsoft.com/office/drawing/2014/main" id="{1AB8F8D1-40C5-46F3-B74A-0EC641CE3836}"/>
              </a:ext>
            </a:extLst>
          </p:cNvPr>
          <p:cNvPicPr>
            <a:picLocks noGrp="1" noChangeAspect="1"/>
          </p:cNvPicPr>
          <p:nvPr>
            <p:ph sz="half" idx="2"/>
          </p:nvPr>
        </p:nvPicPr>
        <p:blipFill>
          <a:blip r:embed="rId2"/>
          <a:stretch>
            <a:fillRect/>
          </a:stretch>
        </p:blipFill>
        <p:spPr>
          <a:xfrm>
            <a:off x="7655312" y="1192579"/>
            <a:ext cx="3774688" cy="5436000"/>
          </a:xfrm>
          <a:prstGeom prst="rect">
            <a:avLst/>
          </a:prstGeom>
        </p:spPr>
      </p:pic>
    </p:spTree>
    <p:extLst>
      <p:ext uri="{BB962C8B-B14F-4D97-AF65-F5344CB8AC3E}">
        <p14:creationId xmlns:p14="http://schemas.microsoft.com/office/powerpoint/2010/main" val="3666779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1CB6F1-115D-4774-B02E-B5C16A06E4A7}"/>
              </a:ext>
            </a:extLst>
          </p:cNvPr>
          <p:cNvSpPr>
            <a:spLocks noGrp="1"/>
          </p:cNvSpPr>
          <p:nvPr>
            <p:ph type="title"/>
          </p:nvPr>
        </p:nvSpPr>
        <p:spPr>
          <a:xfrm>
            <a:off x="838200" y="0"/>
            <a:ext cx="10515600" cy="1325563"/>
          </a:xfrm>
        </p:spPr>
        <p:txBody>
          <a:bodyPr>
            <a:normAutofit/>
          </a:bodyPr>
          <a:lstStyle/>
          <a:p>
            <a:pPr algn="ctr"/>
            <a:r>
              <a:rPr lang="it-IT" sz="4000" dirty="0">
                <a:latin typeface="Times New Roman" panose="02020603050405020304" pitchFamily="18" charset="0"/>
                <a:cs typeface="Times New Roman" panose="02020603050405020304" pitchFamily="18" charset="0"/>
              </a:rPr>
              <a:t>La creazione della donna. </a:t>
            </a:r>
            <a:br>
              <a:rPr lang="it-IT" sz="4000" dirty="0">
                <a:latin typeface="Times New Roman" panose="02020603050405020304" pitchFamily="18" charset="0"/>
                <a:cs typeface="Times New Roman" panose="02020603050405020304" pitchFamily="18" charset="0"/>
              </a:rPr>
            </a:br>
            <a:r>
              <a:rPr lang="it-IT" sz="4000" dirty="0">
                <a:latin typeface="Times New Roman" panose="02020603050405020304" pitchFamily="18" charset="0"/>
                <a:cs typeface="Times New Roman" panose="02020603050405020304" pitchFamily="18" charset="0"/>
              </a:rPr>
              <a:t>Caratteri patriarcali del racconto ebraico</a:t>
            </a:r>
          </a:p>
        </p:txBody>
      </p:sp>
      <p:sp>
        <p:nvSpPr>
          <p:cNvPr id="3" name="Segnaposto contenuto 2">
            <a:extLst>
              <a:ext uri="{FF2B5EF4-FFF2-40B4-BE49-F238E27FC236}">
                <a16:creationId xmlns:a16="http://schemas.microsoft.com/office/drawing/2014/main" id="{45ECB711-DFEA-4FD3-AE86-5E1799B82C62}"/>
              </a:ext>
            </a:extLst>
          </p:cNvPr>
          <p:cNvSpPr>
            <a:spLocks noGrp="1"/>
          </p:cNvSpPr>
          <p:nvPr>
            <p:ph sz="half" idx="1"/>
          </p:nvPr>
        </p:nvSpPr>
        <p:spPr>
          <a:xfrm>
            <a:off x="191850" y="1390773"/>
            <a:ext cx="8806376" cy="5184591"/>
          </a:xfrm>
        </p:spPr>
        <p:txBody>
          <a:bodyPr>
            <a:noAutofit/>
          </a:bodyPr>
          <a:lstStyle/>
          <a:p>
            <a:pPr marL="0" indent="0" algn="just">
              <a:buNone/>
            </a:pPr>
            <a:r>
              <a:rPr lang="it-IT" sz="2400" dirty="0">
                <a:latin typeface="Times New Roman" panose="02020603050405020304" pitchFamily="18" charset="0"/>
                <a:cs typeface="Times New Roman" panose="02020603050405020304" pitchFamily="18" charset="0"/>
              </a:rPr>
              <a:t>«Mentre il testo lascia aperta l'uguaglianza tra maschio e femmina “a immagine” di Dio, il fatto che i pronomi usati per Dio e per Adamo siano al maschile suggerisce già che i maschi sono i giusti rappresentanti collettivi di questo Dio, mentre le femmine condividono i benefici della sovranità “umana” collettiva, ma ricadono anche sotto il governo del capofamiglia» </a:t>
            </a:r>
            <a:r>
              <a:rPr lang="it-IT" sz="2400" b="1" dirty="0">
                <a:latin typeface="Times New Roman" panose="02020603050405020304" pitchFamily="18" charset="0"/>
                <a:cs typeface="Times New Roman" panose="02020603050405020304" pitchFamily="18" charset="0"/>
              </a:rPr>
              <a:t>(33)</a:t>
            </a:r>
          </a:p>
          <a:p>
            <a:pPr marL="0" indent="0" algn="just">
              <a:buNone/>
            </a:pPr>
            <a:r>
              <a:rPr lang="it-IT" sz="2400" dirty="0">
                <a:latin typeface="Times New Roman" panose="02020603050405020304" pitchFamily="18" charset="0"/>
                <a:cs typeface="Times New Roman" panose="02020603050405020304" pitchFamily="18" charset="0"/>
              </a:rPr>
              <a:t> «In Genesi 2, il maschio viene creato per primo e la femmina per seconda, estratta dalla sua costola. Questo racconto è inteso in modo specifico a prescrivere un rapporto patriarcale tra marito e moglie. Il marito è la persona primaria e collettiva. La donna è derivativa, fatta per servirlo. […] La Signoria di Dio sul maschio (ebraico patriarcale) come servitore regale di Dio, viene duplicata nella signoria del marito sulla moglie» </a:t>
            </a:r>
            <a:r>
              <a:rPr lang="it-IT" sz="2400" b="1" dirty="0">
                <a:latin typeface="Times New Roman" panose="02020603050405020304" pitchFamily="18" charset="0"/>
                <a:cs typeface="Times New Roman" panose="02020603050405020304" pitchFamily="18" charset="0"/>
              </a:rPr>
              <a:t>(33-34)</a:t>
            </a:r>
            <a:r>
              <a:rPr lang="it-IT" sz="2400" dirty="0">
                <a:latin typeface="Times New Roman" panose="02020603050405020304" pitchFamily="18" charset="0"/>
                <a:cs typeface="Times New Roman" panose="02020603050405020304" pitchFamily="18" charset="0"/>
              </a:rPr>
              <a:t>. Questo funzione di «aiuto ausiliario unilaterale» è ulteriormente peggiorata nelle interpretazioni rabbiniche </a:t>
            </a:r>
            <a:r>
              <a:rPr lang="it-IT" sz="2400" b="1" dirty="0">
                <a:latin typeface="Times New Roman" panose="02020603050405020304" pitchFamily="18" charset="0"/>
                <a:cs typeface="Times New Roman" panose="02020603050405020304" pitchFamily="18" charset="0"/>
              </a:rPr>
              <a:t>(Phyllis </a:t>
            </a:r>
            <a:r>
              <a:rPr lang="it-IT" sz="2400" b="1" dirty="0" err="1">
                <a:latin typeface="Times New Roman" panose="02020603050405020304" pitchFamily="18" charset="0"/>
                <a:cs typeface="Times New Roman" panose="02020603050405020304" pitchFamily="18" charset="0"/>
              </a:rPr>
              <a:t>Trible</a:t>
            </a:r>
            <a:r>
              <a:rPr lang="it-IT" sz="2400" b="1" dirty="0">
                <a:latin typeface="Times New Roman" panose="02020603050405020304" pitchFamily="18" charset="0"/>
                <a:cs typeface="Times New Roman" panose="02020603050405020304" pitchFamily="18" charset="0"/>
              </a:rPr>
              <a:t>, cit. p. 34)</a:t>
            </a:r>
          </a:p>
        </p:txBody>
      </p:sp>
      <p:pic>
        <p:nvPicPr>
          <p:cNvPr id="5" name="Segnaposto contenuto 4">
            <a:extLst>
              <a:ext uri="{FF2B5EF4-FFF2-40B4-BE49-F238E27FC236}">
                <a16:creationId xmlns:a16="http://schemas.microsoft.com/office/drawing/2014/main" id="{7EC3F16A-C7B1-4B76-B58A-FC7777A05C53}"/>
              </a:ext>
            </a:extLst>
          </p:cNvPr>
          <p:cNvPicPr>
            <a:picLocks noGrp="1" noChangeAspect="1"/>
          </p:cNvPicPr>
          <p:nvPr>
            <p:ph sz="half" idx="2"/>
          </p:nvPr>
        </p:nvPicPr>
        <p:blipFill>
          <a:blip r:embed="rId2"/>
          <a:stretch>
            <a:fillRect/>
          </a:stretch>
        </p:blipFill>
        <p:spPr>
          <a:xfrm>
            <a:off x="9144000" y="2439000"/>
            <a:ext cx="2970000" cy="1980000"/>
          </a:xfrm>
          <a:prstGeom prst="rect">
            <a:avLst/>
          </a:prstGeom>
        </p:spPr>
      </p:pic>
    </p:spTree>
    <p:extLst>
      <p:ext uri="{BB962C8B-B14F-4D97-AF65-F5344CB8AC3E}">
        <p14:creationId xmlns:p14="http://schemas.microsoft.com/office/powerpoint/2010/main" val="364028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F0D387-0A42-4E87-A633-042107BFC38F}"/>
              </a:ext>
            </a:extLst>
          </p:cNvPr>
          <p:cNvSpPr>
            <a:spLocks noGrp="1"/>
          </p:cNvSpPr>
          <p:nvPr>
            <p:ph type="title"/>
          </p:nvPr>
        </p:nvSpPr>
        <p:spPr>
          <a:xfrm>
            <a:off x="950741" y="87823"/>
            <a:ext cx="10515600" cy="1325563"/>
          </a:xfrm>
        </p:spPr>
        <p:txBody>
          <a:bodyPr/>
          <a:lstStyle/>
          <a:p>
            <a:pPr algn="ctr"/>
            <a:r>
              <a:rPr lang="it-IT" dirty="0">
                <a:latin typeface="Times New Roman" panose="02020603050405020304" pitchFamily="18" charset="0"/>
                <a:cs typeface="Times New Roman" panose="02020603050405020304" pitchFamily="18" charset="0"/>
              </a:rPr>
              <a:t>Il racconto greco della creazione.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Il </a:t>
            </a:r>
            <a:r>
              <a:rPr lang="it-IT" i="1" dirty="0">
                <a:latin typeface="Times New Roman" panose="02020603050405020304" pitchFamily="18" charset="0"/>
                <a:cs typeface="Times New Roman" panose="02020603050405020304" pitchFamily="18" charset="0"/>
              </a:rPr>
              <a:t>Timeo</a:t>
            </a:r>
            <a:r>
              <a:rPr lang="it-IT" dirty="0">
                <a:latin typeface="Times New Roman" panose="02020603050405020304" pitchFamily="18" charset="0"/>
                <a:cs typeface="Times New Roman" panose="02020603050405020304" pitchFamily="18" charset="0"/>
              </a:rPr>
              <a:t> di Platone</a:t>
            </a:r>
          </a:p>
        </p:txBody>
      </p:sp>
      <p:sp>
        <p:nvSpPr>
          <p:cNvPr id="3" name="Segnaposto contenuto 2">
            <a:extLst>
              <a:ext uri="{FF2B5EF4-FFF2-40B4-BE49-F238E27FC236}">
                <a16:creationId xmlns:a16="http://schemas.microsoft.com/office/drawing/2014/main" id="{F76A1639-FE64-4AF3-B981-F748CBC960B3}"/>
              </a:ext>
            </a:extLst>
          </p:cNvPr>
          <p:cNvSpPr>
            <a:spLocks noGrp="1"/>
          </p:cNvSpPr>
          <p:nvPr>
            <p:ph sz="half" idx="1"/>
          </p:nvPr>
        </p:nvSpPr>
        <p:spPr>
          <a:xfrm>
            <a:off x="393895" y="1825624"/>
            <a:ext cx="5373859" cy="4561107"/>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Nel </a:t>
            </a:r>
            <a:r>
              <a:rPr lang="it-IT" i="1" dirty="0">
                <a:latin typeface="Times New Roman" panose="02020603050405020304" pitchFamily="18" charset="0"/>
                <a:cs typeface="Times New Roman" panose="02020603050405020304" pitchFamily="18" charset="0"/>
              </a:rPr>
              <a:t>Timeo </a:t>
            </a:r>
            <a:r>
              <a:rPr lang="it-IT" dirty="0">
                <a:latin typeface="Times New Roman" panose="02020603050405020304" pitchFamily="18" charset="0"/>
                <a:cs typeface="Times New Roman" panose="02020603050405020304" pitchFamily="18" charset="0"/>
              </a:rPr>
              <a:t>di Platone le anime, di natura celeste, «s' incarnano nei corpi maschili. Il loro compito è quello di dominare gli istinti disordinati che insorgono nel corpo. Se le anime riescono in questo compito, si libereranno del corpo e alla morte torneranno alla loro stella “nativa”, per avervi una “esistenza felice e congeniale” (come gli dèi)». Se falliscono, si incarneranno in donne e successivamente in «un “bruto”, che somiglia alla natura di “male” in cui è caduto», in un circolo che terminerà solo quanto l'anima, capace di dominare il corpo, ritornerà «al suo “primo e migliore stato”, cioè un maschio umano (della classe dominante) [...] nella sua stella nativa» </a:t>
            </a:r>
            <a:r>
              <a:rPr lang="it-IT" b="1" dirty="0">
                <a:latin typeface="Times New Roman" panose="02020603050405020304" pitchFamily="18" charset="0"/>
                <a:cs typeface="Times New Roman" panose="02020603050405020304" pitchFamily="18" charset="0"/>
              </a:rPr>
              <a:t>(37-38)</a:t>
            </a:r>
          </a:p>
        </p:txBody>
      </p:sp>
      <p:pic>
        <p:nvPicPr>
          <p:cNvPr id="5" name="Segnaposto contenuto 4">
            <a:extLst>
              <a:ext uri="{FF2B5EF4-FFF2-40B4-BE49-F238E27FC236}">
                <a16:creationId xmlns:a16="http://schemas.microsoft.com/office/drawing/2014/main" id="{85F3C3E7-7855-4BE2-97C4-1AF3703B8FE6}"/>
              </a:ext>
            </a:extLst>
          </p:cNvPr>
          <p:cNvPicPr>
            <a:picLocks noGrp="1" noChangeAspect="1"/>
          </p:cNvPicPr>
          <p:nvPr>
            <p:ph sz="half" idx="2"/>
          </p:nvPr>
        </p:nvPicPr>
        <p:blipFill>
          <a:blip r:embed="rId2"/>
          <a:stretch>
            <a:fillRect/>
          </a:stretch>
        </p:blipFill>
        <p:spPr>
          <a:xfrm>
            <a:off x="6096000" y="1825624"/>
            <a:ext cx="2808000" cy="3366467"/>
          </a:xfrm>
          <a:prstGeom prst="rect">
            <a:avLst/>
          </a:prstGeom>
        </p:spPr>
      </p:pic>
      <p:pic>
        <p:nvPicPr>
          <p:cNvPr id="6" name="Immagine 5">
            <a:extLst>
              <a:ext uri="{FF2B5EF4-FFF2-40B4-BE49-F238E27FC236}">
                <a16:creationId xmlns:a16="http://schemas.microsoft.com/office/drawing/2014/main" id="{F71F2BEA-D03E-4FC0-9A23-6D3817A8515C}"/>
              </a:ext>
            </a:extLst>
          </p:cNvPr>
          <p:cNvPicPr>
            <a:picLocks noChangeAspect="1"/>
          </p:cNvPicPr>
          <p:nvPr/>
        </p:nvPicPr>
        <p:blipFill>
          <a:blip r:embed="rId3"/>
          <a:stretch>
            <a:fillRect/>
          </a:stretch>
        </p:blipFill>
        <p:spPr>
          <a:xfrm>
            <a:off x="9050487" y="4106177"/>
            <a:ext cx="3141513" cy="2664000"/>
          </a:xfrm>
          <a:prstGeom prst="rect">
            <a:avLst/>
          </a:prstGeom>
        </p:spPr>
      </p:pic>
    </p:spTree>
    <p:extLst>
      <p:ext uri="{BB962C8B-B14F-4D97-AF65-F5344CB8AC3E}">
        <p14:creationId xmlns:p14="http://schemas.microsoft.com/office/powerpoint/2010/main" val="64828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1955BC-ED23-44FC-8EC8-BB691DF42288}"/>
              </a:ext>
            </a:extLst>
          </p:cNvPr>
          <p:cNvSpPr>
            <a:spLocks noGrp="1"/>
          </p:cNvSpPr>
          <p:nvPr>
            <p:ph type="title"/>
          </p:nvPr>
        </p:nvSpPr>
        <p:spPr>
          <a:xfrm>
            <a:off x="838200" y="18255"/>
            <a:ext cx="10515600" cy="1325563"/>
          </a:xfrm>
        </p:spPr>
        <p:txBody>
          <a:bodyPr/>
          <a:lstStyle/>
          <a:p>
            <a:pPr algn="ctr"/>
            <a:r>
              <a:rPr lang="it-IT" dirty="0">
                <a:latin typeface="Times New Roman" panose="02020603050405020304" pitchFamily="18" charset="0"/>
                <a:cs typeface="Times New Roman" panose="02020603050405020304" pitchFamily="18" charset="0"/>
              </a:rPr>
              <a:t>La sintesi cosmologica cristiana</a:t>
            </a:r>
          </a:p>
        </p:txBody>
      </p:sp>
      <p:sp>
        <p:nvSpPr>
          <p:cNvPr id="3" name="Segnaposto contenuto 2">
            <a:extLst>
              <a:ext uri="{FF2B5EF4-FFF2-40B4-BE49-F238E27FC236}">
                <a16:creationId xmlns:a16="http://schemas.microsoft.com/office/drawing/2014/main" id="{52C9B890-6834-4CFF-9C7B-34E715B44699}"/>
              </a:ext>
            </a:extLst>
          </p:cNvPr>
          <p:cNvSpPr>
            <a:spLocks noGrp="1"/>
          </p:cNvSpPr>
          <p:nvPr>
            <p:ph sz="half" idx="1"/>
          </p:nvPr>
        </p:nvSpPr>
        <p:spPr>
          <a:xfrm>
            <a:off x="321365" y="1857478"/>
            <a:ext cx="6639339" cy="5161274"/>
          </a:xfrm>
        </p:spPr>
        <p:txBody>
          <a:bodyPr>
            <a:noAutofit/>
          </a:bodyPr>
          <a:lstStyle/>
          <a:p>
            <a:pPr marL="0" indent="0" algn="just">
              <a:buNone/>
            </a:pPr>
            <a:r>
              <a:rPr lang="it-IT" sz="2400" dirty="0">
                <a:latin typeface="Times New Roman" panose="02020603050405020304" pitchFamily="18" charset="0"/>
                <a:cs typeface="Times New Roman" panose="02020603050405020304" pitchFamily="18" charset="0"/>
              </a:rPr>
              <a:t>La «sintesi cosmologica cristiana» dei primi secoli sarebbe caratterizzata da «un' ambiguità irrisolta sullo </a:t>
            </a:r>
            <a:r>
              <a:rPr lang="it-IT" sz="2400" i="1" dirty="0">
                <a:latin typeface="Times New Roman" panose="02020603050405020304" pitchFamily="18" charset="0"/>
                <a:cs typeface="Times New Roman" panose="02020603050405020304" pitchFamily="18" charset="0"/>
              </a:rPr>
              <a:t>status</a:t>
            </a:r>
            <a:r>
              <a:rPr lang="it-IT" sz="2400" dirty="0">
                <a:latin typeface="Times New Roman" panose="02020603050405020304" pitchFamily="18" charset="0"/>
                <a:cs typeface="Times New Roman" panose="02020603050405020304" pitchFamily="18" charset="0"/>
              </a:rPr>
              <a:t> ontologico della ‘‘materia’’», «emanazione dell'essere divino» e insieme non-divina e mortale, in quanto creata. La teologia della Trinità sarebbe stata sviluppata per comprendere insieme « la divina trascendenza “al di fuori” della creazione» e l'immanenza o la divina presenza “nella” creazione», ricorrendo ai  «concetti di “Parola” divina e di “Spirito” divino», che svolgono «ruoli di immanenza </a:t>
            </a:r>
            <a:r>
              <a:rPr lang="it-IT" sz="2400" dirty="0" err="1">
                <a:latin typeface="Times New Roman" panose="02020603050405020304" pitchFamily="18" charset="0"/>
                <a:cs typeface="Times New Roman" panose="02020603050405020304" pitchFamily="18" charset="0"/>
              </a:rPr>
              <a:t>creazionale</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rivelazionale</a:t>
            </a:r>
            <a:r>
              <a:rPr lang="it-IT" sz="2400" dirty="0">
                <a:latin typeface="Times New Roman" panose="02020603050405020304" pitchFamily="18" charset="0"/>
                <a:cs typeface="Times New Roman" panose="02020603050405020304" pitchFamily="18" charset="0"/>
              </a:rPr>
              <a:t> e perfettibile» </a:t>
            </a:r>
            <a:r>
              <a:rPr lang="it-IT" sz="2400" b="1" dirty="0">
                <a:latin typeface="Times New Roman" panose="02020603050405020304" pitchFamily="18" charset="0"/>
                <a:cs typeface="Times New Roman" panose="02020603050405020304" pitchFamily="18" charset="0"/>
              </a:rPr>
              <a:t>(42)</a:t>
            </a:r>
          </a:p>
        </p:txBody>
      </p:sp>
      <p:pic>
        <p:nvPicPr>
          <p:cNvPr id="5" name="Segnaposto contenuto 4">
            <a:extLst>
              <a:ext uri="{FF2B5EF4-FFF2-40B4-BE49-F238E27FC236}">
                <a16:creationId xmlns:a16="http://schemas.microsoft.com/office/drawing/2014/main" id="{C86CAE04-6A6C-4AC0-B3B9-B938A861F733}"/>
              </a:ext>
            </a:extLst>
          </p:cNvPr>
          <p:cNvPicPr>
            <a:picLocks noGrp="1" noChangeAspect="1"/>
          </p:cNvPicPr>
          <p:nvPr>
            <p:ph sz="half" idx="2"/>
          </p:nvPr>
        </p:nvPicPr>
        <p:blipFill>
          <a:blip r:embed="rId2"/>
          <a:stretch>
            <a:fillRect/>
          </a:stretch>
        </p:blipFill>
        <p:spPr>
          <a:xfrm>
            <a:off x="8071169" y="1196297"/>
            <a:ext cx="3414802" cy="5220000"/>
          </a:xfrm>
          <a:prstGeom prst="rect">
            <a:avLst/>
          </a:prstGeom>
        </p:spPr>
      </p:pic>
    </p:spTree>
    <p:extLst>
      <p:ext uri="{BB962C8B-B14F-4D97-AF65-F5344CB8AC3E}">
        <p14:creationId xmlns:p14="http://schemas.microsoft.com/office/powerpoint/2010/main" val="1942848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15B1-91AE-42D3-9022-A40AB65BB246}"/>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L’ambiguità sulla posizione della donna</a:t>
            </a:r>
          </a:p>
        </p:txBody>
      </p:sp>
      <p:sp>
        <p:nvSpPr>
          <p:cNvPr id="3" name="Segnaposto contenuto 2">
            <a:extLst>
              <a:ext uri="{FF2B5EF4-FFF2-40B4-BE49-F238E27FC236}">
                <a16:creationId xmlns:a16="http://schemas.microsoft.com/office/drawing/2014/main" id="{920E9F8B-864F-47FA-B846-834851B39BE2}"/>
              </a:ext>
            </a:extLst>
          </p:cNvPr>
          <p:cNvSpPr>
            <a:spLocks noGrp="1"/>
          </p:cNvSpPr>
          <p:nvPr>
            <p:ph sz="half" idx="1"/>
          </p:nvPr>
        </p:nvSpPr>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 Il cristianesimo si caratterizzerebbe storicamente  per «una divisione non spiegata tra uguaglianza delle anime in rapporto a Dio e disuguaglianza dei corpi e della condizione sociale attraverso il genere e la gerarchia di classe. La subordinazione femminile viene spiegata come “naturale”, in quanto riflette l'inferiorità del corpo e della personalità femminile, ed anche come punizione per aver causato il peccato originale. Nello stesso tempo, le donne sono uguali dinanzi a Dio quanto alla redenzione»</a:t>
            </a:r>
            <a:r>
              <a:rPr lang="it-IT" b="1" dirty="0">
                <a:latin typeface="Times New Roman" panose="02020603050405020304" pitchFamily="18" charset="0"/>
                <a:cs typeface="Times New Roman" panose="02020603050405020304" pitchFamily="18" charset="0"/>
              </a:rPr>
              <a:t> (45)</a:t>
            </a:r>
          </a:p>
          <a:p>
            <a:endParaRPr lang="it-IT" dirty="0"/>
          </a:p>
        </p:txBody>
      </p:sp>
      <p:pic>
        <p:nvPicPr>
          <p:cNvPr id="5" name="Segnaposto contenuto 4">
            <a:extLst>
              <a:ext uri="{FF2B5EF4-FFF2-40B4-BE49-F238E27FC236}">
                <a16:creationId xmlns:a16="http://schemas.microsoft.com/office/drawing/2014/main" id="{921AEAD5-1249-44EA-9048-CC3042822777}"/>
              </a:ext>
            </a:extLst>
          </p:cNvPr>
          <p:cNvPicPr>
            <a:picLocks noGrp="1" noChangeAspect="1"/>
          </p:cNvPicPr>
          <p:nvPr>
            <p:ph sz="half" idx="2"/>
          </p:nvPr>
        </p:nvPicPr>
        <p:blipFill>
          <a:blip r:embed="rId2"/>
          <a:stretch>
            <a:fillRect/>
          </a:stretch>
        </p:blipFill>
        <p:spPr>
          <a:xfrm>
            <a:off x="6339948" y="2147294"/>
            <a:ext cx="2571218" cy="3708000"/>
          </a:xfrm>
          <a:prstGeom prst="rect">
            <a:avLst/>
          </a:prstGeom>
        </p:spPr>
      </p:pic>
      <p:pic>
        <p:nvPicPr>
          <p:cNvPr id="6" name="Immagine 5">
            <a:extLst>
              <a:ext uri="{FF2B5EF4-FFF2-40B4-BE49-F238E27FC236}">
                <a16:creationId xmlns:a16="http://schemas.microsoft.com/office/drawing/2014/main" id="{F9F1661D-78C7-4352-AB91-839756EFAD0C}"/>
              </a:ext>
            </a:extLst>
          </p:cNvPr>
          <p:cNvPicPr>
            <a:picLocks noChangeAspect="1"/>
          </p:cNvPicPr>
          <p:nvPr/>
        </p:nvPicPr>
        <p:blipFill>
          <a:blip r:embed="rId3"/>
          <a:stretch>
            <a:fillRect/>
          </a:stretch>
        </p:blipFill>
        <p:spPr>
          <a:xfrm>
            <a:off x="9231314" y="2147294"/>
            <a:ext cx="2674276" cy="3744000"/>
          </a:xfrm>
          <a:prstGeom prst="rect">
            <a:avLst/>
          </a:prstGeom>
        </p:spPr>
      </p:pic>
    </p:spTree>
    <p:extLst>
      <p:ext uri="{BB962C8B-B14F-4D97-AF65-F5344CB8AC3E}">
        <p14:creationId xmlns:p14="http://schemas.microsoft.com/office/powerpoint/2010/main" val="24931403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4342</Words>
  <Application>Microsoft Office PowerPoint</Application>
  <PresentationFormat>Widescreen</PresentationFormat>
  <Paragraphs>72</Paragraphs>
  <Slides>29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Arial</vt:lpstr>
      <vt:lpstr>Calibri</vt:lpstr>
      <vt:lpstr>Calibri Light</vt:lpstr>
      <vt:lpstr>Times New Roman</vt:lpstr>
      <vt:lpstr>Tema di Office</vt:lpstr>
      <vt:lpstr>Rosemary Radford Ruether  (Saint Paul- Minnesota, Usa,  1936)</vt:lpstr>
      <vt:lpstr>Gaia e Dio. Una teologia ecofemminista  per la guarigione della terra,   Queriniana, Brescia 1995 [ed. orig. 1992]</vt:lpstr>
      <vt:lpstr>Le tradizioni dell’Occidente  insieme causa e terapia del problema</vt:lpstr>
      <vt:lpstr>Il racconto babilonese della creazione. L’Enuma Elish (XII secolo a.C.)</vt:lpstr>
      <vt:lpstr>Il racconto ebraico della creazione. </vt:lpstr>
      <vt:lpstr>La creazione della donna.  Caratteri patriarcali del racconto ebraico</vt:lpstr>
      <vt:lpstr>Il racconto greco della creazione.  Il Timeo di Platone</vt:lpstr>
      <vt:lpstr>La sintesi cosmologica cristiana</vt:lpstr>
      <vt:lpstr>L’ambiguità sulla posizione della donna</vt:lpstr>
      <vt:lpstr>La scienza: un nuovo racconto della creazione? </vt:lpstr>
      <vt:lpstr>La fraternità/sororità universale  tra scienza e mistica</vt:lpstr>
      <vt:lpstr>Le narrazioni religiose  della distruzione del mondo </vt:lpstr>
      <vt:lpstr>La tradizione apocalittica: profezia femminile</vt:lpstr>
      <vt:lpstr>Il ritorno dell’apocalittica  nell’ecologismo radicale</vt:lpstr>
      <vt:lpstr>L’accettazione della mortalità chiave per superare le contraddizioni dell’apocalittica?</vt:lpstr>
      <vt:lpstr>Il paradiso perduto e la caduta nel patriarcato </vt:lpstr>
      <vt:lpstr>Prove archeologiche di una antica civiltà urbana ‘‘matricentrica’’? </vt:lpstr>
      <vt:lpstr>Oltre le contraddizioni dell’idealizzazione del matriarcato e il «separatismo femminista»</vt:lpstr>
      <vt:lpstr>Le donne nell’antico Israele</vt:lpstr>
      <vt:lpstr>L’ambiguo atteggiamento del  cristianesimo storico verso la natura…</vt:lpstr>
      <vt:lpstr>…e riguardo alle donne</vt:lpstr>
      <vt:lpstr>La Riforma e la rivoluzione scientifica</vt:lpstr>
      <vt:lpstr>La tesi di Carolyn Merchant  sulla «morte della natura» (1980)</vt:lpstr>
      <vt:lpstr>La tradizione del patto: il Primo Testamento</vt:lpstr>
      <vt:lpstr>La tradizione del patto nel Nuovo Testamento: quale ruolo per la creazione?</vt:lpstr>
      <vt:lpstr>La tradizione sacramentale:  l’esempio di Ireneo (II secolo)</vt:lpstr>
      <vt:lpstr>Restituire sacramentalità alla natura? Celebrare il nostro abbandono alla «Matrice della Vita»?</vt:lpstr>
      <vt:lpstr>Per la creazione di un mondo guarito: spiritualità e politica</vt:lpstr>
      <vt:lpstr>Alcuni spunti critici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Rosemary Radford Ruether, Gaia e Dio.  Una teologia ecofemminista per la guarigione della terra,  Queriniana, Brescia 1995 [ed. orig. 1992]</dc:title>
  <dc:creator>Giuseppe Ferrari</dc:creator>
  <cp:lastModifiedBy>Giuseppe Ferrari</cp:lastModifiedBy>
  <cp:revision>66</cp:revision>
  <dcterms:created xsi:type="dcterms:W3CDTF">2022-04-04T14:25:36Z</dcterms:created>
  <dcterms:modified xsi:type="dcterms:W3CDTF">2022-05-02T22:34:17Z</dcterms:modified>
</cp:coreProperties>
</file>