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7" r:id="rId5"/>
    <p:sldId id="258" r:id="rId6"/>
    <p:sldId id="264" r:id="rId7"/>
    <p:sldId id="266" r:id="rId8"/>
    <p:sldId id="262" r:id="rId9"/>
    <p:sldId id="263" r:id="rId10"/>
    <p:sldId id="259" r:id="rId11"/>
    <p:sldId id="260" r:id="rId12"/>
    <p:sldId id="265"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868ED6-BB1A-47E6-B595-7193268E02C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64C3110-03F3-4048-BEC8-9958AD0C91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21A87C5-DF3E-495B-853A-3F65655BFA1E}"/>
              </a:ext>
            </a:extLst>
          </p:cNvPr>
          <p:cNvSpPr>
            <a:spLocks noGrp="1"/>
          </p:cNvSpPr>
          <p:nvPr>
            <p:ph type="dt" sz="half" idx="10"/>
          </p:nvPr>
        </p:nvSpPr>
        <p:spPr/>
        <p:txBody>
          <a:bodyPr/>
          <a:lstStyle/>
          <a:p>
            <a:fld id="{BEC3F01C-A15D-4BA5-A1B1-0AAD60129283}" type="datetimeFigureOut">
              <a:rPr lang="it-IT" smtClean="0"/>
              <a:t>03/05/2022</a:t>
            </a:fld>
            <a:endParaRPr lang="it-IT"/>
          </a:p>
        </p:txBody>
      </p:sp>
      <p:sp>
        <p:nvSpPr>
          <p:cNvPr id="5" name="Segnaposto piè di pagina 4">
            <a:extLst>
              <a:ext uri="{FF2B5EF4-FFF2-40B4-BE49-F238E27FC236}">
                <a16:creationId xmlns:a16="http://schemas.microsoft.com/office/drawing/2014/main" id="{D239E478-9459-40E0-84CB-4AC1FC20890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7DF27E0-9666-43EA-A101-190E1E0AEB1E}"/>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1233195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C0D0ED-5B7A-462D-90C8-A77C145958D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22B15C8-0B7C-4712-BB7A-89B0F458073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09101E5-76E9-4DAC-A0D3-CC5D2DA63CF8}"/>
              </a:ext>
            </a:extLst>
          </p:cNvPr>
          <p:cNvSpPr>
            <a:spLocks noGrp="1"/>
          </p:cNvSpPr>
          <p:nvPr>
            <p:ph type="dt" sz="half" idx="10"/>
          </p:nvPr>
        </p:nvSpPr>
        <p:spPr/>
        <p:txBody>
          <a:bodyPr/>
          <a:lstStyle/>
          <a:p>
            <a:fld id="{BEC3F01C-A15D-4BA5-A1B1-0AAD60129283}" type="datetimeFigureOut">
              <a:rPr lang="it-IT" smtClean="0"/>
              <a:t>03/05/2022</a:t>
            </a:fld>
            <a:endParaRPr lang="it-IT"/>
          </a:p>
        </p:txBody>
      </p:sp>
      <p:sp>
        <p:nvSpPr>
          <p:cNvPr id="5" name="Segnaposto piè di pagina 4">
            <a:extLst>
              <a:ext uri="{FF2B5EF4-FFF2-40B4-BE49-F238E27FC236}">
                <a16:creationId xmlns:a16="http://schemas.microsoft.com/office/drawing/2014/main" id="{357BC2C2-CF71-4C77-B1FA-A63D4C938F1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B34BB8D-CBC0-4D89-BC0E-6886AB290EE1}"/>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282789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ACDC115-01BF-4D2E-9710-72432BDA9AA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3133CDD-2444-4891-8BAE-10DD3BCCA41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F8657C9-BF0C-46F0-8E8D-3A16A857D9A4}"/>
              </a:ext>
            </a:extLst>
          </p:cNvPr>
          <p:cNvSpPr>
            <a:spLocks noGrp="1"/>
          </p:cNvSpPr>
          <p:nvPr>
            <p:ph type="dt" sz="half" idx="10"/>
          </p:nvPr>
        </p:nvSpPr>
        <p:spPr/>
        <p:txBody>
          <a:bodyPr/>
          <a:lstStyle/>
          <a:p>
            <a:fld id="{BEC3F01C-A15D-4BA5-A1B1-0AAD60129283}" type="datetimeFigureOut">
              <a:rPr lang="it-IT" smtClean="0"/>
              <a:t>03/05/2022</a:t>
            </a:fld>
            <a:endParaRPr lang="it-IT"/>
          </a:p>
        </p:txBody>
      </p:sp>
      <p:sp>
        <p:nvSpPr>
          <p:cNvPr id="5" name="Segnaposto piè di pagina 4">
            <a:extLst>
              <a:ext uri="{FF2B5EF4-FFF2-40B4-BE49-F238E27FC236}">
                <a16:creationId xmlns:a16="http://schemas.microsoft.com/office/drawing/2014/main" id="{097857BA-DCF4-4953-8AEF-B7910545F48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26897F2-004E-4616-95D3-C451BE2C3BB2}"/>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3092138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FCE71D-0FCE-4F43-85E2-66F2BD85DB5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5D25B16-D1DD-4B5F-BBEC-C81161A09BC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FB80EB0-5F78-41D2-B36B-26017ED9846D}"/>
              </a:ext>
            </a:extLst>
          </p:cNvPr>
          <p:cNvSpPr>
            <a:spLocks noGrp="1"/>
          </p:cNvSpPr>
          <p:nvPr>
            <p:ph type="dt" sz="half" idx="10"/>
          </p:nvPr>
        </p:nvSpPr>
        <p:spPr/>
        <p:txBody>
          <a:bodyPr/>
          <a:lstStyle/>
          <a:p>
            <a:fld id="{BEC3F01C-A15D-4BA5-A1B1-0AAD60129283}" type="datetimeFigureOut">
              <a:rPr lang="it-IT" smtClean="0"/>
              <a:t>03/05/2022</a:t>
            </a:fld>
            <a:endParaRPr lang="it-IT"/>
          </a:p>
        </p:txBody>
      </p:sp>
      <p:sp>
        <p:nvSpPr>
          <p:cNvPr id="5" name="Segnaposto piè di pagina 4">
            <a:extLst>
              <a:ext uri="{FF2B5EF4-FFF2-40B4-BE49-F238E27FC236}">
                <a16:creationId xmlns:a16="http://schemas.microsoft.com/office/drawing/2014/main" id="{11FA7209-005D-480B-8386-77C58ED2921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1D8009E-A4F6-4FB7-828F-1EB4277DACDF}"/>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2854192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66E073-5CD8-49B4-AAFE-D9BD9A6E9EA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3289DAB-A582-4112-92C3-3679FABA0F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5942D7E-228E-4870-8AF8-3AC1BCAE2958}"/>
              </a:ext>
            </a:extLst>
          </p:cNvPr>
          <p:cNvSpPr>
            <a:spLocks noGrp="1"/>
          </p:cNvSpPr>
          <p:nvPr>
            <p:ph type="dt" sz="half" idx="10"/>
          </p:nvPr>
        </p:nvSpPr>
        <p:spPr/>
        <p:txBody>
          <a:bodyPr/>
          <a:lstStyle/>
          <a:p>
            <a:fld id="{BEC3F01C-A15D-4BA5-A1B1-0AAD60129283}" type="datetimeFigureOut">
              <a:rPr lang="it-IT" smtClean="0"/>
              <a:t>03/05/2022</a:t>
            </a:fld>
            <a:endParaRPr lang="it-IT"/>
          </a:p>
        </p:txBody>
      </p:sp>
      <p:sp>
        <p:nvSpPr>
          <p:cNvPr id="5" name="Segnaposto piè di pagina 4">
            <a:extLst>
              <a:ext uri="{FF2B5EF4-FFF2-40B4-BE49-F238E27FC236}">
                <a16:creationId xmlns:a16="http://schemas.microsoft.com/office/drawing/2014/main" id="{47F1B6CB-0A78-42B5-8BD9-EDB224CBC4F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727CCFA-08CB-44F9-A4F5-9BC852462D5B}"/>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3697186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C1558D-879F-4ADA-9E0A-CDDE447A4A0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7D9A7DD-CE09-4F6A-AA61-511592F32C0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11330BF-8004-4AD6-AD4E-300EFB0021B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9E80465-A917-4071-9586-E6151F2370A7}"/>
              </a:ext>
            </a:extLst>
          </p:cNvPr>
          <p:cNvSpPr>
            <a:spLocks noGrp="1"/>
          </p:cNvSpPr>
          <p:nvPr>
            <p:ph type="dt" sz="half" idx="10"/>
          </p:nvPr>
        </p:nvSpPr>
        <p:spPr/>
        <p:txBody>
          <a:bodyPr/>
          <a:lstStyle/>
          <a:p>
            <a:fld id="{BEC3F01C-A15D-4BA5-A1B1-0AAD60129283}" type="datetimeFigureOut">
              <a:rPr lang="it-IT" smtClean="0"/>
              <a:t>03/05/2022</a:t>
            </a:fld>
            <a:endParaRPr lang="it-IT"/>
          </a:p>
        </p:txBody>
      </p:sp>
      <p:sp>
        <p:nvSpPr>
          <p:cNvPr id="6" name="Segnaposto piè di pagina 5">
            <a:extLst>
              <a:ext uri="{FF2B5EF4-FFF2-40B4-BE49-F238E27FC236}">
                <a16:creationId xmlns:a16="http://schemas.microsoft.com/office/drawing/2014/main" id="{198317C2-44CA-4250-8585-ADFFC70C9AF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CDA8BB3-7491-4CA5-9735-AAD47A7B7D4B}"/>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2796131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B3FE4B-1B55-40E3-BC36-D8D0D85685B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606AA41-2BDD-48F4-9C1D-97837D515C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2FBF0B1-95A2-4FC7-B52B-E213F845225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F97716F-2491-45B5-A742-D58353C058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C7F2FEA-C30B-4CB5-9624-1AA8A240244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DC59C61-A16B-48CB-AF37-BD7DC48B66B5}"/>
              </a:ext>
            </a:extLst>
          </p:cNvPr>
          <p:cNvSpPr>
            <a:spLocks noGrp="1"/>
          </p:cNvSpPr>
          <p:nvPr>
            <p:ph type="dt" sz="half" idx="10"/>
          </p:nvPr>
        </p:nvSpPr>
        <p:spPr/>
        <p:txBody>
          <a:bodyPr/>
          <a:lstStyle/>
          <a:p>
            <a:fld id="{BEC3F01C-A15D-4BA5-A1B1-0AAD60129283}" type="datetimeFigureOut">
              <a:rPr lang="it-IT" smtClean="0"/>
              <a:t>03/05/2022</a:t>
            </a:fld>
            <a:endParaRPr lang="it-IT"/>
          </a:p>
        </p:txBody>
      </p:sp>
      <p:sp>
        <p:nvSpPr>
          <p:cNvPr id="8" name="Segnaposto piè di pagina 7">
            <a:extLst>
              <a:ext uri="{FF2B5EF4-FFF2-40B4-BE49-F238E27FC236}">
                <a16:creationId xmlns:a16="http://schemas.microsoft.com/office/drawing/2014/main" id="{CDDEB966-EEF6-4936-B62F-0EED830BF65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27EC512-163E-426D-941D-A29DFE6D053C}"/>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2866802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304265-BB42-4B0C-9979-A408105F95F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01C97E5-0A20-40F2-A549-010111A6BD23}"/>
              </a:ext>
            </a:extLst>
          </p:cNvPr>
          <p:cNvSpPr>
            <a:spLocks noGrp="1"/>
          </p:cNvSpPr>
          <p:nvPr>
            <p:ph type="dt" sz="half" idx="10"/>
          </p:nvPr>
        </p:nvSpPr>
        <p:spPr/>
        <p:txBody>
          <a:bodyPr/>
          <a:lstStyle/>
          <a:p>
            <a:fld id="{BEC3F01C-A15D-4BA5-A1B1-0AAD60129283}" type="datetimeFigureOut">
              <a:rPr lang="it-IT" smtClean="0"/>
              <a:t>03/05/2022</a:t>
            </a:fld>
            <a:endParaRPr lang="it-IT"/>
          </a:p>
        </p:txBody>
      </p:sp>
      <p:sp>
        <p:nvSpPr>
          <p:cNvPr id="4" name="Segnaposto piè di pagina 3">
            <a:extLst>
              <a:ext uri="{FF2B5EF4-FFF2-40B4-BE49-F238E27FC236}">
                <a16:creationId xmlns:a16="http://schemas.microsoft.com/office/drawing/2014/main" id="{8F0B0A9C-A991-4E5B-BB61-8F4DFE8722F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3F998B3-1758-4350-BDFA-D9C0714F4A1C}"/>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78672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2F01B50-48A9-44D8-80DE-A155F00334FA}"/>
              </a:ext>
            </a:extLst>
          </p:cNvPr>
          <p:cNvSpPr>
            <a:spLocks noGrp="1"/>
          </p:cNvSpPr>
          <p:nvPr>
            <p:ph type="dt" sz="half" idx="10"/>
          </p:nvPr>
        </p:nvSpPr>
        <p:spPr/>
        <p:txBody>
          <a:bodyPr/>
          <a:lstStyle/>
          <a:p>
            <a:fld id="{BEC3F01C-A15D-4BA5-A1B1-0AAD60129283}" type="datetimeFigureOut">
              <a:rPr lang="it-IT" smtClean="0"/>
              <a:t>03/05/2022</a:t>
            </a:fld>
            <a:endParaRPr lang="it-IT"/>
          </a:p>
        </p:txBody>
      </p:sp>
      <p:sp>
        <p:nvSpPr>
          <p:cNvPr id="3" name="Segnaposto piè di pagina 2">
            <a:extLst>
              <a:ext uri="{FF2B5EF4-FFF2-40B4-BE49-F238E27FC236}">
                <a16:creationId xmlns:a16="http://schemas.microsoft.com/office/drawing/2014/main" id="{A062EA07-2435-4985-9CA6-AB851CD45B4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AC56882-F19F-47FA-B705-D07D50A7BF04}"/>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2689628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D12944-FCEB-40DF-9A66-AC83635BC64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024BED4-D909-4049-8639-59DEFE5691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5C32F9B-9670-4996-92D7-1E77631C9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93D84F1-F28E-40EA-953F-E05C3D6DE97D}"/>
              </a:ext>
            </a:extLst>
          </p:cNvPr>
          <p:cNvSpPr>
            <a:spLocks noGrp="1"/>
          </p:cNvSpPr>
          <p:nvPr>
            <p:ph type="dt" sz="half" idx="10"/>
          </p:nvPr>
        </p:nvSpPr>
        <p:spPr/>
        <p:txBody>
          <a:bodyPr/>
          <a:lstStyle/>
          <a:p>
            <a:fld id="{BEC3F01C-A15D-4BA5-A1B1-0AAD60129283}" type="datetimeFigureOut">
              <a:rPr lang="it-IT" smtClean="0"/>
              <a:t>03/05/2022</a:t>
            </a:fld>
            <a:endParaRPr lang="it-IT"/>
          </a:p>
        </p:txBody>
      </p:sp>
      <p:sp>
        <p:nvSpPr>
          <p:cNvPr id="6" name="Segnaposto piè di pagina 5">
            <a:extLst>
              <a:ext uri="{FF2B5EF4-FFF2-40B4-BE49-F238E27FC236}">
                <a16:creationId xmlns:a16="http://schemas.microsoft.com/office/drawing/2014/main" id="{8D131073-25B5-4EC2-80F8-5523B1ADD4F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5A5E563-C0A4-4A31-BF7A-9BDBFE652EB1}"/>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1112232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809F29-A034-441F-88E2-EAC90578A7F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8B53809-3169-48E6-89CD-C3DD345E60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7DD0407-2CE2-4FB4-8655-66024889A6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2401560-B05F-4796-A320-9E95EADD3231}"/>
              </a:ext>
            </a:extLst>
          </p:cNvPr>
          <p:cNvSpPr>
            <a:spLocks noGrp="1"/>
          </p:cNvSpPr>
          <p:nvPr>
            <p:ph type="dt" sz="half" idx="10"/>
          </p:nvPr>
        </p:nvSpPr>
        <p:spPr/>
        <p:txBody>
          <a:bodyPr/>
          <a:lstStyle/>
          <a:p>
            <a:fld id="{BEC3F01C-A15D-4BA5-A1B1-0AAD60129283}" type="datetimeFigureOut">
              <a:rPr lang="it-IT" smtClean="0"/>
              <a:t>03/05/2022</a:t>
            </a:fld>
            <a:endParaRPr lang="it-IT"/>
          </a:p>
        </p:txBody>
      </p:sp>
      <p:sp>
        <p:nvSpPr>
          <p:cNvPr id="6" name="Segnaposto piè di pagina 5">
            <a:extLst>
              <a:ext uri="{FF2B5EF4-FFF2-40B4-BE49-F238E27FC236}">
                <a16:creationId xmlns:a16="http://schemas.microsoft.com/office/drawing/2014/main" id="{CEEAE5BC-D30D-49C8-B982-F162C700D2B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0346E8F-3EC6-4141-9EA5-4C179C2DC011}"/>
              </a:ext>
            </a:extLst>
          </p:cNvPr>
          <p:cNvSpPr>
            <a:spLocks noGrp="1"/>
          </p:cNvSpPr>
          <p:nvPr>
            <p:ph type="sldNum" sz="quarter" idx="12"/>
          </p:nvPr>
        </p:nvSpPr>
        <p:spPr/>
        <p:txBody>
          <a:bodyPr/>
          <a:lstStyle/>
          <a:p>
            <a:fld id="{3403A812-4EB1-4521-A55B-6F343644F886}" type="slidenum">
              <a:rPr lang="it-IT" smtClean="0"/>
              <a:t>‹N›</a:t>
            </a:fld>
            <a:endParaRPr lang="it-IT"/>
          </a:p>
        </p:txBody>
      </p:sp>
    </p:spTree>
    <p:extLst>
      <p:ext uri="{BB962C8B-B14F-4D97-AF65-F5344CB8AC3E}">
        <p14:creationId xmlns:p14="http://schemas.microsoft.com/office/powerpoint/2010/main" val="3113371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6497E92-E331-4C4E-BB2C-3C84C5620A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7E7C13D-B6D3-46D9-AED6-A07629B539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05A269F-415D-4386-BC43-23BA217766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3F01C-A15D-4BA5-A1B1-0AAD60129283}" type="datetimeFigureOut">
              <a:rPr lang="it-IT" smtClean="0"/>
              <a:t>03/05/2022</a:t>
            </a:fld>
            <a:endParaRPr lang="it-IT"/>
          </a:p>
        </p:txBody>
      </p:sp>
      <p:sp>
        <p:nvSpPr>
          <p:cNvPr id="5" name="Segnaposto piè di pagina 4">
            <a:extLst>
              <a:ext uri="{FF2B5EF4-FFF2-40B4-BE49-F238E27FC236}">
                <a16:creationId xmlns:a16="http://schemas.microsoft.com/office/drawing/2014/main" id="{1AFB9E38-901F-4F21-B99D-C3D47A4D0B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3B9DF1DF-6E30-4C33-8FE0-A62316042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3A812-4EB1-4521-A55B-6F343644F886}" type="slidenum">
              <a:rPr lang="it-IT" smtClean="0"/>
              <a:t>‹N›</a:t>
            </a:fld>
            <a:endParaRPr lang="it-IT"/>
          </a:p>
        </p:txBody>
      </p:sp>
    </p:spTree>
    <p:extLst>
      <p:ext uri="{BB962C8B-B14F-4D97-AF65-F5344CB8AC3E}">
        <p14:creationId xmlns:p14="http://schemas.microsoft.com/office/powerpoint/2010/main" val="4246067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6B6B556-BA11-498E-BB1A-7BE2DC166026}"/>
              </a:ext>
            </a:extLst>
          </p:cNvPr>
          <p:cNvSpPr>
            <a:spLocks noGrp="1"/>
          </p:cNvSpPr>
          <p:nvPr>
            <p:ph type="title"/>
          </p:nvPr>
        </p:nvSpPr>
        <p:spPr>
          <a:xfrm>
            <a:off x="-185530" y="209706"/>
            <a:ext cx="12133153" cy="1325563"/>
          </a:xfrm>
        </p:spPr>
        <p:txBody>
          <a:bodyPr>
            <a:noAutofit/>
          </a:bodyPr>
          <a:lstStyle/>
          <a:p>
            <a:pPr algn="ctr"/>
            <a:r>
              <a:rPr lang="it-IT" sz="3200" b="1" dirty="0">
                <a:latin typeface="Times New Roman" panose="02020603050405020304" pitchFamily="18" charset="0"/>
                <a:cs typeface="Times New Roman" panose="02020603050405020304" pitchFamily="18" charset="0"/>
              </a:rPr>
              <a:t>Martin M. </a:t>
            </a:r>
            <a:r>
              <a:rPr lang="it-IT" sz="3200" b="1" dirty="0" err="1">
                <a:latin typeface="Times New Roman" panose="02020603050405020304" pitchFamily="18" charset="0"/>
                <a:cs typeface="Times New Roman" panose="02020603050405020304" pitchFamily="18" charset="0"/>
              </a:rPr>
              <a:t>Lintner</a:t>
            </a:r>
            <a:r>
              <a:rPr lang="it-IT" sz="3200" b="1"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o.s.m</a:t>
            </a:r>
            <a:r>
              <a:rPr lang="it-IT" sz="3200" dirty="0">
                <a:latin typeface="Times New Roman" panose="02020603050405020304" pitchFamily="18" charset="0"/>
                <a:cs typeface="Times New Roman" panose="02020603050405020304" pitchFamily="18" charset="0"/>
              </a:rPr>
              <a:t>. (Aldein / Aldino 1972), teologo morale.   </a:t>
            </a:r>
            <a:br>
              <a:rPr lang="it-IT" sz="3200" dirty="0">
                <a:latin typeface="Times New Roman" panose="02020603050405020304" pitchFamily="18" charset="0"/>
                <a:cs typeface="Times New Roman" panose="02020603050405020304" pitchFamily="18" charset="0"/>
              </a:rPr>
            </a:br>
            <a:r>
              <a:rPr lang="it-IT" sz="3200" i="1" dirty="0">
                <a:latin typeface="Times New Roman" panose="02020603050405020304" pitchFamily="18" charset="0"/>
                <a:cs typeface="Times New Roman" panose="02020603050405020304" pitchFamily="18" charset="0"/>
              </a:rPr>
              <a:t>Etica animale. Una prospettiva cristiana</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Queriniana</a:t>
            </a:r>
            <a:r>
              <a:rPr lang="it-IT" sz="3200" dirty="0">
                <a:latin typeface="Times New Roman" panose="02020603050405020304" pitchFamily="18" charset="0"/>
                <a:cs typeface="Times New Roman" panose="02020603050405020304" pitchFamily="18" charset="0"/>
              </a:rPr>
              <a:t>, Brescia 2020)</a:t>
            </a:r>
          </a:p>
        </p:txBody>
      </p:sp>
      <p:pic>
        <p:nvPicPr>
          <p:cNvPr id="7" name="Segnaposto contenuto 6">
            <a:extLst>
              <a:ext uri="{FF2B5EF4-FFF2-40B4-BE49-F238E27FC236}">
                <a16:creationId xmlns:a16="http://schemas.microsoft.com/office/drawing/2014/main" id="{D62B35C3-651B-4B1A-B53A-00907129077D}"/>
              </a:ext>
            </a:extLst>
          </p:cNvPr>
          <p:cNvPicPr>
            <a:picLocks noGrp="1" noChangeAspect="1"/>
          </p:cNvPicPr>
          <p:nvPr>
            <p:ph sz="half" idx="1"/>
          </p:nvPr>
        </p:nvPicPr>
        <p:blipFill>
          <a:blip r:embed="rId2"/>
          <a:stretch>
            <a:fillRect/>
          </a:stretch>
        </p:blipFill>
        <p:spPr>
          <a:xfrm>
            <a:off x="688781" y="2646588"/>
            <a:ext cx="4392000" cy="3045122"/>
          </a:xfrm>
          <a:prstGeom prst="rect">
            <a:avLst/>
          </a:prstGeom>
        </p:spPr>
      </p:pic>
      <p:pic>
        <p:nvPicPr>
          <p:cNvPr id="8" name="Segnaposto contenuto 7">
            <a:extLst>
              <a:ext uri="{FF2B5EF4-FFF2-40B4-BE49-F238E27FC236}">
                <a16:creationId xmlns:a16="http://schemas.microsoft.com/office/drawing/2014/main" id="{E7A0D0D0-07F6-4A51-A6BE-2250B484330A}"/>
              </a:ext>
            </a:extLst>
          </p:cNvPr>
          <p:cNvPicPr>
            <a:picLocks noGrp="1" noChangeAspect="1"/>
          </p:cNvPicPr>
          <p:nvPr>
            <p:ph sz="half" idx="2"/>
          </p:nvPr>
        </p:nvPicPr>
        <p:blipFill>
          <a:blip r:embed="rId3"/>
          <a:stretch>
            <a:fillRect/>
          </a:stretch>
        </p:blipFill>
        <p:spPr>
          <a:xfrm>
            <a:off x="9391626" y="2097512"/>
            <a:ext cx="2555997" cy="3960000"/>
          </a:xfrm>
          <a:prstGeom prst="rect">
            <a:avLst/>
          </a:prstGeom>
        </p:spPr>
      </p:pic>
      <p:pic>
        <p:nvPicPr>
          <p:cNvPr id="9" name="Immagine 8">
            <a:extLst>
              <a:ext uri="{FF2B5EF4-FFF2-40B4-BE49-F238E27FC236}">
                <a16:creationId xmlns:a16="http://schemas.microsoft.com/office/drawing/2014/main" id="{2B6A3CCD-C2B4-4923-8B39-782FA7DBE3B9}"/>
              </a:ext>
            </a:extLst>
          </p:cNvPr>
          <p:cNvPicPr>
            <a:picLocks noChangeAspect="1"/>
          </p:cNvPicPr>
          <p:nvPr/>
        </p:nvPicPr>
        <p:blipFill>
          <a:blip r:embed="rId4"/>
          <a:stretch>
            <a:fillRect/>
          </a:stretch>
        </p:blipFill>
        <p:spPr>
          <a:xfrm>
            <a:off x="5328203" y="2169512"/>
            <a:ext cx="3816000" cy="3816000"/>
          </a:xfrm>
          <a:prstGeom prst="rect">
            <a:avLst/>
          </a:prstGeom>
        </p:spPr>
      </p:pic>
    </p:spTree>
    <p:extLst>
      <p:ext uri="{BB962C8B-B14F-4D97-AF65-F5344CB8AC3E}">
        <p14:creationId xmlns:p14="http://schemas.microsoft.com/office/powerpoint/2010/main" val="3777144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A3B8CB-BCAC-8A1C-1578-5FDC69B1CAF1}"/>
              </a:ext>
            </a:extLst>
          </p:cNvPr>
          <p:cNvSpPr>
            <a:spLocks noGrp="1"/>
          </p:cNvSpPr>
          <p:nvPr>
            <p:ph type="title"/>
          </p:nvPr>
        </p:nvSpPr>
        <p:spPr>
          <a:xfrm>
            <a:off x="914400" y="219351"/>
            <a:ext cx="10515600" cy="1325563"/>
          </a:xfrm>
        </p:spPr>
        <p:txBody>
          <a:bodyPr/>
          <a:lstStyle/>
          <a:p>
            <a:pPr algn="ctr"/>
            <a:r>
              <a:rPr lang="it-IT" b="1" dirty="0">
                <a:latin typeface="Times New Roman" panose="02020603050405020304" pitchFamily="18" charset="0"/>
                <a:cs typeface="Times New Roman" panose="02020603050405020304" pitchFamily="18" charset="0"/>
              </a:rPr>
              <a:t>Gli animali vanno in cielo?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(Christoph J. Amor)</a:t>
            </a:r>
          </a:p>
        </p:txBody>
      </p:sp>
      <p:sp>
        <p:nvSpPr>
          <p:cNvPr id="3" name="Segnaposto contenuto 2">
            <a:extLst>
              <a:ext uri="{FF2B5EF4-FFF2-40B4-BE49-F238E27FC236}">
                <a16:creationId xmlns:a16="http://schemas.microsoft.com/office/drawing/2014/main" id="{180FB069-C0A3-F682-7101-50C80C54535C}"/>
              </a:ext>
            </a:extLst>
          </p:cNvPr>
          <p:cNvSpPr>
            <a:spLocks noGrp="1"/>
          </p:cNvSpPr>
          <p:nvPr>
            <p:ph sz="half" idx="1"/>
          </p:nvPr>
        </p:nvSpPr>
        <p:spPr>
          <a:xfrm>
            <a:off x="331763" y="1825624"/>
            <a:ext cx="6336323" cy="4617379"/>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“Secondo le concezioni teologiche correnti, gli animali sono esclusi da questo «stato di felicità suprema e definitiva» (CCC 1024)” (260). Si argomenta che l’immortalità dell'anima separata (nello “stato intermedio” prima delle resurrezione”)  riguarderebbe il solo l'essere umano, “l'unico essere nel mondo che Dio abbia voluto per se stesso” (Giovanni Paolo II, </a:t>
            </a:r>
            <a:r>
              <a:rPr lang="it-IT" i="1" dirty="0" err="1">
                <a:latin typeface="Times New Roman" panose="02020603050405020304" pitchFamily="18" charset="0"/>
                <a:cs typeface="Times New Roman" panose="02020603050405020304" pitchFamily="18" charset="0"/>
              </a:rPr>
              <a:t>Mulieris</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Dignitatem</a:t>
            </a:r>
            <a:r>
              <a:rPr lang="it-IT" dirty="0">
                <a:latin typeface="Times New Roman" panose="02020603050405020304" pitchFamily="18" charset="0"/>
                <a:cs typeface="Times New Roman" panose="02020603050405020304" pitchFamily="18" charset="0"/>
              </a:rPr>
              <a:t>, 18).  </a:t>
            </a:r>
          </a:p>
          <a:p>
            <a:pPr algn="just"/>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Critiche (soprattutto nella teologia riformata) alla dottrina dell'immortalità dell'anima. Ma anche “Joseph Ratzinger [ha preso] posizione </a:t>
            </a:r>
            <a:r>
              <a:rPr lang="it-IT" i="1" dirty="0">
                <a:latin typeface="Times New Roman" panose="02020603050405020304" pitchFamily="18" charset="0"/>
                <a:cs typeface="Times New Roman" panose="02020603050405020304" pitchFamily="18" charset="0"/>
              </a:rPr>
              <a:t>contro una fondazione sostanzialistica</a:t>
            </a:r>
            <a:r>
              <a:rPr lang="it-IT" dirty="0">
                <a:latin typeface="Times New Roman" panose="02020603050405020304" pitchFamily="18" charset="0"/>
                <a:cs typeface="Times New Roman" panose="02020603050405020304" pitchFamily="18" charset="0"/>
              </a:rPr>
              <a:t> dell'immortalità dell'anima, sostenendo il </a:t>
            </a:r>
            <a:r>
              <a:rPr lang="it-IT" i="1" dirty="0">
                <a:latin typeface="Times New Roman" panose="02020603050405020304" pitchFamily="18" charset="0"/>
                <a:cs typeface="Times New Roman" panose="02020603050405020304" pitchFamily="18" charset="0"/>
              </a:rPr>
              <a:t>carattere dialogico dell'immortalità</a:t>
            </a:r>
            <a:r>
              <a:rPr lang="it-IT" dirty="0">
                <a:latin typeface="Times New Roman" panose="02020603050405020304" pitchFamily="18" charset="0"/>
                <a:cs typeface="Times New Roman" panose="02020603050405020304" pitchFamily="18" charset="0"/>
              </a:rPr>
              <a:t>: «Essendo Dio il Dio dei viventi, che chiama per nome la sua creatura, l'uomo, questa creatura non può perire» (</a:t>
            </a:r>
            <a:r>
              <a:rPr lang="it-IT" i="1" dirty="0">
                <a:latin typeface="Times New Roman" panose="02020603050405020304" pitchFamily="18" charset="0"/>
                <a:cs typeface="Times New Roman" panose="02020603050405020304" pitchFamily="18" charset="0"/>
              </a:rPr>
              <a:t>Escatologia. Morte e vita eterna</a:t>
            </a:r>
            <a:r>
              <a:rPr lang="it-IT" dirty="0">
                <a:latin typeface="Times New Roman" panose="02020603050405020304" pitchFamily="18" charset="0"/>
                <a:cs typeface="Times New Roman" panose="02020603050405020304" pitchFamily="18" charset="0"/>
              </a:rPr>
              <a:t>, 1979, p. 162) (266). </a:t>
            </a:r>
          </a:p>
          <a:p>
            <a:endParaRPr lang="it-IT" dirty="0"/>
          </a:p>
        </p:txBody>
      </p:sp>
      <p:pic>
        <p:nvPicPr>
          <p:cNvPr id="5" name="Segnaposto contenuto 4">
            <a:extLst>
              <a:ext uri="{FF2B5EF4-FFF2-40B4-BE49-F238E27FC236}">
                <a16:creationId xmlns:a16="http://schemas.microsoft.com/office/drawing/2014/main" id="{1ECBD98F-3949-B32A-536B-844250B6A90C}"/>
              </a:ext>
            </a:extLst>
          </p:cNvPr>
          <p:cNvPicPr>
            <a:picLocks noGrp="1" noChangeAspect="1"/>
          </p:cNvPicPr>
          <p:nvPr>
            <p:ph sz="half" idx="2"/>
          </p:nvPr>
        </p:nvPicPr>
        <p:blipFill>
          <a:blip r:embed="rId2"/>
          <a:stretch>
            <a:fillRect/>
          </a:stretch>
        </p:blipFill>
        <p:spPr>
          <a:xfrm>
            <a:off x="7180237" y="2610658"/>
            <a:ext cx="4680000" cy="2562860"/>
          </a:xfrm>
          <a:prstGeom prst="rect">
            <a:avLst/>
          </a:prstGeom>
        </p:spPr>
      </p:pic>
    </p:spTree>
    <p:extLst>
      <p:ext uri="{BB962C8B-B14F-4D97-AF65-F5344CB8AC3E}">
        <p14:creationId xmlns:p14="http://schemas.microsoft.com/office/powerpoint/2010/main" val="2482387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DB9F17-12E7-CF4F-CDB2-4EAC129E9B0C}"/>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Gli animali nell’alleanza con Dio</a:t>
            </a:r>
          </a:p>
        </p:txBody>
      </p:sp>
      <p:sp>
        <p:nvSpPr>
          <p:cNvPr id="3" name="Segnaposto contenuto 2">
            <a:extLst>
              <a:ext uri="{FF2B5EF4-FFF2-40B4-BE49-F238E27FC236}">
                <a16:creationId xmlns:a16="http://schemas.microsoft.com/office/drawing/2014/main" id="{FC0BF422-A270-90F3-F5DC-1326C4A11EF8}"/>
              </a:ext>
            </a:extLst>
          </p:cNvPr>
          <p:cNvSpPr>
            <a:spLocks noGrp="1"/>
          </p:cNvSpPr>
          <p:nvPr>
            <p:ph sz="half" idx="1"/>
          </p:nvPr>
        </p:nvSpPr>
        <p:spPr>
          <a:xfrm>
            <a:off x="304800" y="1825625"/>
            <a:ext cx="6042991" cy="4351338"/>
          </a:xfrm>
        </p:spPr>
        <p:txBody>
          <a:bodyPr>
            <a:normAutofit fontScale="85000" lnSpcReduction="10000"/>
          </a:bodyPr>
          <a:lstStyle/>
          <a:p>
            <a:pPr marL="0" indent="0" algn="just">
              <a:buNone/>
            </a:pPr>
            <a:r>
              <a:rPr lang="it-IT" dirty="0">
                <a:latin typeface="Times New Roman" panose="02020603050405020304" pitchFamily="18" charset="0"/>
                <a:cs typeface="Times New Roman" panose="02020603050405020304" pitchFamily="18" charset="0"/>
              </a:rPr>
              <a:t>Tuttavia, “dando </a:t>
            </a:r>
            <a:r>
              <a:rPr lang="it-IT" i="1" dirty="0">
                <a:latin typeface="Times New Roman" panose="02020603050405020304" pitchFamily="18" charset="0"/>
                <a:cs typeface="Times New Roman" panose="02020603050405020304" pitchFamily="18" charset="0"/>
              </a:rPr>
              <a:t>un nome agli animali </a:t>
            </a:r>
            <a:r>
              <a:rPr lang="it-IT" dirty="0">
                <a:latin typeface="Times New Roman" panose="02020603050405020304" pitchFamily="18" charset="0"/>
                <a:cs typeface="Times New Roman" panose="02020603050405020304" pitchFamily="18" charset="0"/>
              </a:rPr>
              <a:t>che Dio gli presenta, l'uomo li prende </a:t>
            </a:r>
            <a:r>
              <a:rPr lang="it-IT" i="1" dirty="0">
                <a:latin typeface="Times New Roman" panose="02020603050405020304" pitchFamily="18" charset="0"/>
                <a:cs typeface="Times New Roman" panose="02020603050405020304" pitchFamily="18" charset="0"/>
              </a:rPr>
              <a:t>all'interno del proprio mondo</a:t>
            </a:r>
            <a:r>
              <a:rPr lang="it-IT" dirty="0">
                <a:latin typeface="Times New Roman" panose="02020603050405020304" pitchFamily="18" charset="0"/>
                <a:cs typeface="Times New Roman" panose="02020603050405020304" pitchFamily="18" charset="0"/>
              </a:rPr>
              <a:t> […] Animali e uomini stanno insieme davanti a Dio”. “Essi sono anche partner dell'alleanza di Dio </a:t>
            </a:r>
            <a:r>
              <a:rPr lang="it-IT" i="1" dirty="0">
                <a:latin typeface="Times New Roman" panose="02020603050405020304" pitchFamily="18" charset="0"/>
                <a:cs typeface="Times New Roman" panose="02020603050405020304" pitchFamily="18" charset="0"/>
              </a:rPr>
              <a:t>nell'alleanza </a:t>
            </a:r>
            <a:r>
              <a:rPr lang="it-IT" i="1" dirty="0" err="1">
                <a:latin typeface="Times New Roman" panose="02020603050405020304" pitchFamily="18" charset="0"/>
                <a:cs typeface="Times New Roman" panose="02020603050405020304" pitchFamily="18" charset="0"/>
              </a:rPr>
              <a:t>noachica</a:t>
            </a:r>
            <a:r>
              <a:rPr lang="it-IT" dirty="0">
                <a:latin typeface="Times New Roman" panose="02020603050405020304" pitchFamily="18" charset="0"/>
                <a:cs typeface="Times New Roman" panose="02020603050405020304" pitchFamily="18" charset="0"/>
              </a:rPr>
              <a:t>” (cf. </a:t>
            </a:r>
            <a:r>
              <a:rPr lang="it-IT" dirty="0" err="1">
                <a:latin typeface="Times New Roman" panose="02020603050405020304" pitchFamily="18" charset="0"/>
                <a:cs typeface="Times New Roman" panose="02020603050405020304" pitchFamily="18" charset="0"/>
              </a:rPr>
              <a:t>Gen</a:t>
            </a:r>
            <a:r>
              <a:rPr lang="it-IT" dirty="0">
                <a:latin typeface="Times New Roman" panose="02020603050405020304" pitchFamily="18" charset="0"/>
                <a:cs typeface="Times New Roman" panose="02020603050405020304" pitchFamily="18" charset="0"/>
              </a:rPr>
              <a:t> 9,8-17). L'uomo “è </a:t>
            </a:r>
            <a:r>
              <a:rPr lang="it-IT" i="1" dirty="0" err="1">
                <a:latin typeface="Times New Roman" panose="02020603050405020304" pitchFamily="18" charset="0"/>
                <a:cs typeface="Times New Roman" panose="02020603050405020304" pitchFamily="18" charset="0"/>
              </a:rPr>
              <a:t>concreatura</a:t>
            </a:r>
            <a:r>
              <a:rPr lang="it-IT" dirty="0">
                <a:latin typeface="Times New Roman" panose="02020603050405020304" pitchFamily="18" charset="0"/>
                <a:cs typeface="Times New Roman" panose="02020603050405020304" pitchFamily="18" charset="0"/>
              </a:rPr>
              <a:t> ma ha «un posto speciale in mezzo  (non sopra!) al creato» (H. Kessler) ”(266-267).  </a:t>
            </a:r>
          </a:p>
          <a:p>
            <a:pPr marL="0" indent="0" algn="just">
              <a:buNone/>
            </a:pPr>
            <a:r>
              <a:rPr lang="it-IT" dirty="0">
                <a:latin typeface="Times New Roman" panose="02020603050405020304" pitchFamily="18" charset="0"/>
                <a:cs typeface="Times New Roman" panose="02020603050405020304" pitchFamily="18" charset="0"/>
              </a:rPr>
              <a:t>Dio ha creato tutto per amore. Ora “perché mai Dio dovrebbe chiamare all'esistenza qualcosa «che poi annienterà di nuovo [?] Anche Dio è come l'uomo in una società dell'usa e getta? No, Dio è il creatore, non l'annientatore. Ciò che lui crea, resta» (A. </a:t>
            </a:r>
            <a:r>
              <a:rPr lang="it-IT" dirty="0" err="1">
                <a:latin typeface="Times New Roman" panose="02020603050405020304" pitchFamily="18" charset="0"/>
                <a:cs typeface="Times New Roman" panose="02020603050405020304" pitchFamily="18" charset="0"/>
              </a:rPr>
              <a:t>Rotzetter</a:t>
            </a:r>
            <a:r>
              <a:rPr lang="it-IT" dirty="0">
                <a:latin typeface="Times New Roman" panose="02020603050405020304" pitchFamily="18" charset="0"/>
                <a:cs typeface="Times New Roman" panose="02020603050405020304" pitchFamily="18" charset="0"/>
              </a:rPr>
              <a:t>)” (269).  </a:t>
            </a:r>
          </a:p>
        </p:txBody>
      </p:sp>
      <p:pic>
        <p:nvPicPr>
          <p:cNvPr id="5" name="Segnaposto contenuto 4">
            <a:extLst>
              <a:ext uri="{FF2B5EF4-FFF2-40B4-BE49-F238E27FC236}">
                <a16:creationId xmlns:a16="http://schemas.microsoft.com/office/drawing/2014/main" id="{FF54D584-97C3-745F-9E03-4EA402D3FE67}"/>
              </a:ext>
            </a:extLst>
          </p:cNvPr>
          <p:cNvPicPr>
            <a:picLocks noGrp="1" noChangeAspect="1"/>
          </p:cNvPicPr>
          <p:nvPr>
            <p:ph sz="half" idx="2"/>
          </p:nvPr>
        </p:nvPicPr>
        <p:blipFill>
          <a:blip r:embed="rId2"/>
          <a:stretch>
            <a:fillRect/>
          </a:stretch>
        </p:blipFill>
        <p:spPr>
          <a:xfrm>
            <a:off x="6705600" y="2414771"/>
            <a:ext cx="5181600" cy="3454400"/>
          </a:xfrm>
          <a:prstGeom prst="rect">
            <a:avLst/>
          </a:prstGeom>
        </p:spPr>
      </p:pic>
    </p:spTree>
    <p:extLst>
      <p:ext uri="{BB962C8B-B14F-4D97-AF65-F5344CB8AC3E}">
        <p14:creationId xmlns:p14="http://schemas.microsoft.com/office/powerpoint/2010/main" val="1254193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45759A-9ADC-EAAC-9613-969AC3B2B66F}"/>
              </a:ext>
            </a:extLst>
          </p:cNvPr>
          <p:cNvSpPr>
            <a:spLocks noGrp="1"/>
          </p:cNvSpPr>
          <p:nvPr>
            <p:ph type="title"/>
          </p:nvPr>
        </p:nvSpPr>
        <p:spPr>
          <a:xfrm>
            <a:off x="838200" y="-99108"/>
            <a:ext cx="10515600" cy="1325563"/>
          </a:xfrm>
        </p:spPr>
        <p:txBody>
          <a:bodyPr>
            <a:normAutofit/>
          </a:bodyPr>
          <a:lstStyle/>
          <a:p>
            <a:pPr algn="ctr"/>
            <a:r>
              <a:rPr lang="it-IT" sz="4800" dirty="0">
                <a:latin typeface="Times New Roman" panose="02020603050405020304" pitchFamily="18" charset="0"/>
                <a:cs typeface="Times New Roman" panose="02020603050405020304" pitchFamily="18" charset="0"/>
              </a:rPr>
              <a:t>Prospettive escatologiche</a:t>
            </a:r>
          </a:p>
        </p:txBody>
      </p:sp>
      <p:sp>
        <p:nvSpPr>
          <p:cNvPr id="3" name="Segnaposto contenuto 2">
            <a:extLst>
              <a:ext uri="{FF2B5EF4-FFF2-40B4-BE49-F238E27FC236}">
                <a16:creationId xmlns:a16="http://schemas.microsoft.com/office/drawing/2014/main" id="{4CD136F9-D147-9B16-4C96-6DAC518D1124}"/>
              </a:ext>
            </a:extLst>
          </p:cNvPr>
          <p:cNvSpPr>
            <a:spLocks noGrp="1"/>
          </p:cNvSpPr>
          <p:nvPr>
            <p:ph sz="half" idx="1"/>
          </p:nvPr>
        </p:nvSpPr>
        <p:spPr>
          <a:xfrm>
            <a:off x="548640" y="1688123"/>
            <a:ext cx="6836898" cy="4488840"/>
          </a:xfrm>
        </p:spPr>
        <p:txBody>
          <a:bodyPr>
            <a:normAutofit fontScale="85000" lnSpcReduction="10000"/>
          </a:bodyPr>
          <a:lstStyle/>
          <a:p>
            <a:pPr marL="0" indent="0" algn="just">
              <a:buNone/>
            </a:pPr>
            <a:r>
              <a:rPr lang="it-IT" dirty="0">
                <a:latin typeface="Times New Roman" panose="02020603050405020304" pitchFamily="18" charset="0"/>
                <a:cs typeface="Times New Roman" panose="02020603050405020304" pitchFamily="18" charset="0"/>
              </a:rPr>
              <a:t>“La fede cristiana nella risurrezione dei morti possiede [...] un'</a:t>
            </a:r>
            <a:r>
              <a:rPr lang="it-IT" i="1" dirty="0">
                <a:latin typeface="Times New Roman" panose="02020603050405020304" pitchFamily="18" charset="0"/>
                <a:cs typeface="Times New Roman" panose="02020603050405020304" pitchFamily="18" charset="0"/>
              </a:rPr>
              <a:t>eccedenza di speranza che include gli animali</a:t>
            </a:r>
            <a:r>
              <a:rPr lang="it-IT" dirty="0">
                <a:latin typeface="Times New Roman" panose="02020603050405020304" pitchFamily="18" charset="0"/>
                <a:cs typeface="Times New Roman" panose="02020603050405020304" pitchFamily="18" charset="0"/>
              </a:rPr>
              <a:t>. […] </a:t>
            </a:r>
            <a:r>
              <a:rPr lang="it-IT" i="1" dirty="0">
                <a:latin typeface="Times New Roman" panose="02020603050405020304" pitchFamily="18" charset="0"/>
                <a:cs typeface="Times New Roman" panose="02020603050405020304" pitchFamily="18" charset="0"/>
              </a:rPr>
              <a:t>L'essere umano</a:t>
            </a:r>
            <a:r>
              <a:rPr lang="it-IT" dirty="0">
                <a:latin typeface="Times New Roman" panose="02020603050405020304" pitchFamily="18" charset="0"/>
                <a:cs typeface="Times New Roman" panose="02020603050405020304" pitchFamily="18" charset="0"/>
              </a:rPr>
              <a:t>, però, non viene </a:t>
            </a:r>
            <a:r>
              <a:rPr lang="it-IT" i="1" dirty="0">
                <a:latin typeface="Times New Roman" panose="02020603050405020304" pitchFamily="18" charset="0"/>
                <a:cs typeface="Times New Roman" panose="02020603050405020304" pitchFamily="18" charset="0"/>
              </a:rPr>
              <a:t>salvato</a:t>
            </a:r>
            <a:r>
              <a:rPr lang="it-IT" dirty="0">
                <a:latin typeface="Times New Roman" panose="02020603050405020304" pitchFamily="18" charset="0"/>
                <a:cs typeface="Times New Roman" panose="02020603050405020304" pitchFamily="18" charset="0"/>
              </a:rPr>
              <a:t> e accolto per sempre nella dimensione di Dio come monade isolata ma </a:t>
            </a:r>
            <a:r>
              <a:rPr lang="it-IT" i="1" dirty="0">
                <a:latin typeface="Times New Roman" panose="02020603050405020304" pitchFamily="18" charset="0"/>
                <a:cs typeface="Times New Roman" panose="02020603050405020304" pitchFamily="18" charset="0"/>
              </a:rPr>
              <a:t>come realtà relazionale</a:t>
            </a:r>
            <a:r>
              <a:rPr lang="it-IT" dirty="0">
                <a:latin typeface="Times New Roman" panose="02020603050405020304" pitchFamily="18" charset="0"/>
                <a:cs typeface="Times New Roman" panose="02020603050405020304" pitchFamily="18" charset="0"/>
              </a:rPr>
              <a:t>” (269-270), incluse le sue relazioni col mondo animale.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“Molte di queste domande devono restare aperte. Nessun occhio ha mai visto e nessun orecchio udito quelle cose che Dio prepara a coloro che lo amano (cf. 1 </a:t>
            </a:r>
            <a:r>
              <a:rPr lang="it-IT" dirty="0" err="1">
                <a:latin typeface="Times New Roman" panose="02020603050405020304" pitchFamily="18" charset="0"/>
                <a:cs typeface="Times New Roman" panose="02020603050405020304" pitchFamily="18" charset="0"/>
              </a:rPr>
              <a:t>Cor</a:t>
            </a:r>
            <a:r>
              <a:rPr lang="it-IT" dirty="0">
                <a:latin typeface="Times New Roman" panose="02020603050405020304" pitchFamily="18" charset="0"/>
                <a:cs typeface="Times New Roman" panose="02020603050405020304" pitchFamily="18" charset="0"/>
              </a:rPr>
              <a:t> 2,9). Eppure, i cristiani hanno buone ragioni per pensare che Dio, in una forma a loro adeguata, porterà anche gli animali al compimento” (271)</a:t>
            </a:r>
            <a:endParaRPr lang="it-IT" dirty="0"/>
          </a:p>
        </p:txBody>
      </p:sp>
      <p:pic>
        <p:nvPicPr>
          <p:cNvPr id="5" name="Segnaposto contenuto 4">
            <a:extLst>
              <a:ext uri="{FF2B5EF4-FFF2-40B4-BE49-F238E27FC236}">
                <a16:creationId xmlns:a16="http://schemas.microsoft.com/office/drawing/2014/main" id="{262F26C8-BBC7-0052-E777-D6CE822B6D61}"/>
              </a:ext>
            </a:extLst>
          </p:cNvPr>
          <p:cNvPicPr>
            <a:picLocks noGrp="1" noChangeAspect="1"/>
          </p:cNvPicPr>
          <p:nvPr>
            <p:ph sz="half" idx="2"/>
          </p:nvPr>
        </p:nvPicPr>
        <p:blipFill>
          <a:blip r:embed="rId2"/>
          <a:stretch>
            <a:fillRect/>
          </a:stretch>
        </p:blipFill>
        <p:spPr>
          <a:xfrm>
            <a:off x="8212967" y="2679588"/>
            <a:ext cx="3624584" cy="2412000"/>
          </a:xfrm>
          <a:prstGeom prst="rect">
            <a:avLst/>
          </a:prstGeom>
        </p:spPr>
      </p:pic>
    </p:spTree>
    <p:extLst>
      <p:ext uri="{BB962C8B-B14F-4D97-AF65-F5344CB8AC3E}">
        <p14:creationId xmlns:p14="http://schemas.microsoft.com/office/powerpoint/2010/main" val="3927831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F20AE4-448C-CEBE-6A66-43D78F1AC3C0}"/>
              </a:ext>
            </a:extLst>
          </p:cNvPr>
          <p:cNvSpPr>
            <a:spLocks noGrp="1"/>
          </p:cNvSpPr>
          <p:nvPr>
            <p:ph type="title"/>
          </p:nvPr>
        </p:nvSpPr>
        <p:spPr>
          <a:xfrm>
            <a:off x="914402" y="219351"/>
            <a:ext cx="10515600"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Etica animale: un “buco nero” nella storia dell'Occidente. La Chiesa e la teologia in debito</a:t>
            </a:r>
          </a:p>
        </p:txBody>
      </p:sp>
      <p:sp>
        <p:nvSpPr>
          <p:cNvPr id="3" name="Segnaposto contenuto 2">
            <a:extLst>
              <a:ext uri="{FF2B5EF4-FFF2-40B4-BE49-F238E27FC236}">
                <a16:creationId xmlns:a16="http://schemas.microsoft.com/office/drawing/2014/main" id="{4F29283E-5C96-4A05-AA01-6E0D39938D28}"/>
              </a:ext>
            </a:extLst>
          </p:cNvPr>
          <p:cNvSpPr>
            <a:spLocks noGrp="1"/>
          </p:cNvSpPr>
          <p:nvPr>
            <p:ph sz="half" idx="1"/>
          </p:nvPr>
        </p:nvSpPr>
        <p:spPr>
          <a:xfrm>
            <a:off x="652669" y="1971399"/>
            <a:ext cx="4926496" cy="4351338"/>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Insufficienze del </a:t>
            </a:r>
            <a:r>
              <a:rPr lang="it-IT" i="1" dirty="0">
                <a:latin typeface="Times New Roman" panose="02020603050405020304" pitchFamily="18" charset="0"/>
                <a:cs typeface="Times New Roman" panose="02020603050405020304" pitchFamily="18" charset="0"/>
              </a:rPr>
              <a:t>Catechismo della Chiesa Cattolica</a:t>
            </a:r>
            <a:r>
              <a:rPr lang="it-IT" dirty="0">
                <a:latin typeface="Times New Roman" panose="02020603050405020304" pitchFamily="18" charset="0"/>
                <a:cs typeface="Times New Roman" panose="02020603050405020304" pitchFamily="18" charset="0"/>
              </a:rPr>
              <a:t>: “Il tema degli animali viene toccato soltanto nel capitolo </a:t>
            </a:r>
            <a:r>
              <a:rPr lang="it-IT" i="1" dirty="0">
                <a:latin typeface="Times New Roman" panose="02020603050405020304" pitchFamily="18" charset="0"/>
                <a:cs typeface="Times New Roman" panose="02020603050405020304" pitchFamily="18" charset="0"/>
              </a:rPr>
              <a:t>Il rispetto delle persone e dei loro beni</a:t>
            </a:r>
            <a:r>
              <a:rPr lang="it-IT" dirty="0">
                <a:latin typeface="Times New Roman" panose="02020603050405020304" pitchFamily="18" charset="0"/>
                <a:cs typeface="Times New Roman" panose="02020603050405020304" pitchFamily="18" charset="0"/>
              </a:rPr>
              <a:t>, nel contesto della trattazione del settimo comandamento </a:t>
            </a:r>
            <a:r>
              <a:rPr lang="it-IT" i="1" dirty="0">
                <a:latin typeface="Times New Roman" panose="02020603050405020304" pitchFamily="18" charset="0"/>
                <a:cs typeface="Times New Roman" panose="02020603050405020304" pitchFamily="18" charset="0"/>
              </a:rPr>
              <a:t>Non rubare</a:t>
            </a:r>
            <a:r>
              <a:rPr lang="it-IT" dirty="0">
                <a:latin typeface="Times New Roman" panose="02020603050405020304" pitchFamily="18" charset="0"/>
                <a:cs typeface="Times New Roman" panose="02020603050405020304" pitchFamily="18" charset="0"/>
              </a:rPr>
              <a:t>”. </a:t>
            </a:r>
          </a:p>
          <a:p>
            <a:pPr marL="0" indent="0" algn="just">
              <a:buNone/>
            </a:pPr>
            <a:r>
              <a:rPr lang="it-IT" dirty="0">
                <a:latin typeface="Times New Roman" panose="02020603050405020304" pitchFamily="18" charset="0"/>
                <a:cs typeface="Times New Roman" panose="02020603050405020304" pitchFamily="18" charset="0"/>
              </a:rPr>
              <a:t>Prevale l’impostazione della “coperta troppo corta” (n. 2418). “La difesa animale, senza che ciò sia espresso, si sente in un certo modo obbligata a difendere se stessa di fronte all'impegno per la dignità dell'uomo […] come se queste due esigenze fossero in contrapposizione l'una con l'altra” (66-67)</a:t>
            </a:r>
          </a:p>
          <a:p>
            <a:endParaRPr lang="it-IT" dirty="0"/>
          </a:p>
        </p:txBody>
      </p:sp>
      <p:pic>
        <p:nvPicPr>
          <p:cNvPr id="5" name="Segnaposto contenuto 4">
            <a:extLst>
              <a:ext uri="{FF2B5EF4-FFF2-40B4-BE49-F238E27FC236}">
                <a16:creationId xmlns:a16="http://schemas.microsoft.com/office/drawing/2014/main" id="{6D03BFD9-DFDF-72C8-0E0A-55323CC0E21D}"/>
              </a:ext>
            </a:extLst>
          </p:cNvPr>
          <p:cNvPicPr>
            <a:picLocks noGrp="1" noChangeAspect="1"/>
          </p:cNvPicPr>
          <p:nvPr>
            <p:ph sz="half" idx="2"/>
          </p:nvPr>
        </p:nvPicPr>
        <p:blipFill>
          <a:blip r:embed="rId2"/>
          <a:stretch>
            <a:fillRect/>
          </a:stretch>
        </p:blipFill>
        <p:spPr>
          <a:xfrm>
            <a:off x="9497076" y="2183506"/>
            <a:ext cx="2448000" cy="3635575"/>
          </a:xfrm>
          <a:prstGeom prst="rect">
            <a:avLst/>
          </a:prstGeom>
        </p:spPr>
      </p:pic>
      <p:pic>
        <p:nvPicPr>
          <p:cNvPr id="6" name="Immagine 5">
            <a:extLst>
              <a:ext uri="{FF2B5EF4-FFF2-40B4-BE49-F238E27FC236}">
                <a16:creationId xmlns:a16="http://schemas.microsoft.com/office/drawing/2014/main" id="{923DF826-D088-7C9F-6E86-9D587D3F770E}"/>
              </a:ext>
            </a:extLst>
          </p:cNvPr>
          <p:cNvPicPr>
            <a:picLocks noChangeAspect="1"/>
          </p:cNvPicPr>
          <p:nvPr/>
        </p:nvPicPr>
        <p:blipFill>
          <a:blip r:embed="rId3"/>
          <a:stretch>
            <a:fillRect/>
          </a:stretch>
        </p:blipFill>
        <p:spPr>
          <a:xfrm>
            <a:off x="6172202" y="2337853"/>
            <a:ext cx="3132000" cy="3326880"/>
          </a:xfrm>
          <a:prstGeom prst="rect">
            <a:avLst/>
          </a:prstGeom>
        </p:spPr>
      </p:pic>
    </p:spTree>
    <p:extLst>
      <p:ext uri="{BB962C8B-B14F-4D97-AF65-F5344CB8AC3E}">
        <p14:creationId xmlns:p14="http://schemas.microsoft.com/office/powerpoint/2010/main" val="3890453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0F1948-3F4C-4F12-B8E5-4C87E315A583}"/>
              </a:ext>
            </a:extLst>
          </p:cNvPr>
          <p:cNvSpPr>
            <a:spLocks noGrp="1"/>
          </p:cNvSpPr>
          <p:nvPr>
            <p:ph type="title"/>
          </p:nvPr>
        </p:nvSpPr>
        <p:spPr>
          <a:xfrm>
            <a:off x="1007012" y="47949"/>
            <a:ext cx="10515600" cy="1325563"/>
          </a:xfrm>
        </p:spPr>
        <p:txBody>
          <a:bodyPr/>
          <a:lstStyle/>
          <a:p>
            <a:pPr algn="ctr"/>
            <a:r>
              <a:rPr lang="it-IT" dirty="0">
                <a:latin typeface="Times New Roman" panose="02020603050405020304" pitchFamily="18" charset="0"/>
                <a:cs typeface="Times New Roman" panose="02020603050405020304" pitchFamily="18" charset="0"/>
              </a:rPr>
              <a:t>Campi concreti di azione (139-235)</a:t>
            </a:r>
          </a:p>
        </p:txBody>
      </p:sp>
      <p:sp>
        <p:nvSpPr>
          <p:cNvPr id="3" name="Segnaposto contenuto 2">
            <a:extLst>
              <a:ext uri="{FF2B5EF4-FFF2-40B4-BE49-F238E27FC236}">
                <a16:creationId xmlns:a16="http://schemas.microsoft.com/office/drawing/2014/main" id="{3957A016-5E28-46D2-8E4D-A07602968FB7}"/>
              </a:ext>
            </a:extLst>
          </p:cNvPr>
          <p:cNvSpPr>
            <a:spLocks noGrp="1"/>
          </p:cNvSpPr>
          <p:nvPr>
            <p:ph sz="half" idx="1"/>
          </p:nvPr>
        </p:nvSpPr>
        <p:spPr>
          <a:xfrm>
            <a:off x="413460" y="1733550"/>
            <a:ext cx="5181600" cy="4351338"/>
          </a:xfrm>
        </p:spPr>
        <p:txBody>
          <a:bodyPr/>
          <a:lstStyle/>
          <a:p>
            <a:pPr marL="0" indent="0">
              <a:buNone/>
            </a:pPr>
            <a:r>
              <a:rPr lang="it-IT" dirty="0">
                <a:latin typeface="Times New Roman" panose="02020603050405020304" pitchFamily="18" charset="0"/>
                <a:cs typeface="Times New Roman" panose="02020603050405020304" pitchFamily="18" charset="0"/>
              </a:rPr>
              <a:t>- Allevamento di animali domestici e di utilità per l’uomo; circhi e zoo</a:t>
            </a:r>
          </a:p>
          <a:p>
            <a:pPr marL="0" indent="0">
              <a:buNone/>
            </a:pPr>
            <a:r>
              <a:rPr lang="it-IT" dirty="0">
                <a:latin typeface="Times New Roman" panose="02020603050405020304" pitchFamily="18" charset="0"/>
                <a:cs typeface="Times New Roman" panose="02020603050405020304" pitchFamily="18" charset="0"/>
              </a:rPr>
              <a:t>- Sperimentazione animale</a:t>
            </a:r>
          </a:p>
          <a:p>
            <a:pPr marL="0" indent="0">
              <a:buNone/>
            </a:pPr>
            <a:r>
              <a:rPr lang="it-IT" dirty="0">
                <a:latin typeface="Times New Roman" panose="02020603050405020304" pitchFamily="18" charset="0"/>
                <a:cs typeface="Times New Roman" panose="02020603050405020304" pitchFamily="18" charset="0"/>
              </a:rPr>
              <a:t>- Etica della caccia (</a:t>
            </a:r>
            <a:r>
              <a:rPr lang="it-IT" i="1" dirty="0">
                <a:latin typeface="Times New Roman" panose="02020603050405020304" pitchFamily="18" charset="0"/>
                <a:cs typeface="Times New Roman" panose="02020603050405020304" pitchFamily="18" charset="0"/>
              </a:rPr>
              <a:t>Markus </a:t>
            </a:r>
            <a:r>
              <a:rPr lang="it-IT" i="1" dirty="0" err="1">
                <a:latin typeface="Times New Roman" panose="02020603050405020304" pitchFamily="18" charset="0"/>
                <a:cs typeface="Times New Roman" panose="02020603050405020304" pitchFamily="18" charset="0"/>
              </a:rPr>
              <a:t>Moling</a:t>
            </a:r>
            <a:r>
              <a:rPr lang="it-IT" dirty="0">
                <a:latin typeface="Times New Roman" panose="02020603050405020304" pitchFamily="18" charset="0"/>
                <a:cs typeface="Times New Roman" panose="02020603050405020304" pitchFamily="18" charset="0"/>
              </a:rPr>
              <a:t>)</a:t>
            </a:r>
          </a:p>
          <a:p>
            <a:pPr marL="0" indent="0">
              <a:buNone/>
            </a:pPr>
            <a:r>
              <a:rPr lang="it-IT" dirty="0">
                <a:latin typeface="Times New Roman" panose="02020603050405020304" pitchFamily="18" charset="0"/>
                <a:cs typeface="Times New Roman" panose="02020603050405020304" pitchFamily="18" charset="0"/>
              </a:rPr>
              <a:t>- Il consumo di prodotto animali: orientamenti politici ed indicazioni etiche per il consumatore</a:t>
            </a:r>
          </a:p>
        </p:txBody>
      </p:sp>
      <p:pic>
        <p:nvPicPr>
          <p:cNvPr id="5" name="Segnaposto contenuto 4">
            <a:extLst>
              <a:ext uri="{FF2B5EF4-FFF2-40B4-BE49-F238E27FC236}">
                <a16:creationId xmlns:a16="http://schemas.microsoft.com/office/drawing/2014/main" id="{6A2E12F8-F5C6-E8A1-B0A4-B565A8549F2D}"/>
              </a:ext>
            </a:extLst>
          </p:cNvPr>
          <p:cNvPicPr>
            <a:picLocks noGrp="1" noChangeAspect="1"/>
          </p:cNvPicPr>
          <p:nvPr>
            <p:ph sz="half" idx="2"/>
          </p:nvPr>
        </p:nvPicPr>
        <p:blipFill>
          <a:blip r:embed="rId2"/>
          <a:stretch>
            <a:fillRect/>
          </a:stretch>
        </p:blipFill>
        <p:spPr>
          <a:xfrm>
            <a:off x="6019116" y="2050725"/>
            <a:ext cx="2695575" cy="1695450"/>
          </a:xfrm>
          <a:prstGeom prst="rect">
            <a:avLst/>
          </a:prstGeom>
        </p:spPr>
      </p:pic>
      <p:pic>
        <p:nvPicPr>
          <p:cNvPr id="6" name="Immagine 5">
            <a:extLst>
              <a:ext uri="{FF2B5EF4-FFF2-40B4-BE49-F238E27FC236}">
                <a16:creationId xmlns:a16="http://schemas.microsoft.com/office/drawing/2014/main" id="{7E006384-7930-CCD3-6558-390540D3D889}"/>
              </a:ext>
            </a:extLst>
          </p:cNvPr>
          <p:cNvPicPr>
            <a:picLocks noChangeAspect="1"/>
          </p:cNvPicPr>
          <p:nvPr/>
        </p:nvPicPr>
        <p:blipFill>
          <a:blip r:embed="rId3"/>
          <a:stretch>
            <a:fillRect/>
          </a:stretch>
        </p:blipFill>
        <p:spPr>
          <a:xfrm>
            <a:off x="9318748" y="1922098"/>
            <a:ext cx="2664000" cy="1810595"/>
          </a:xfrm>
          <a:prstGeom prst="rect">
            <a:avLst/>
          </a:prstGeom>
        </p:spPr>
      </p:pic>
      <p:pic>
        <p:nvPicPr>
          <p:cNvPr id="7" name="Immagine 6">
            <a:extLst>
              <a:ext uri="{FF2B5EF4-FFF2-40B4-BE49-F238E27FC236}">
                <a16:creationId xmlns:a16="http://schemas.microsoft.com/office/drawing/2014/main" id="{85EB2B45-E899-855C-7174-BAA234143F40}"/>
              </a:ext>
            </a:extLst>
          </p:cNvPr>
          <p:cNvPicPr>
            <a:picLocks noChangeAspect="1"/>
          </p:cNvPicPr>
          <p:nvPr/>
        </p:nvPicPr>
        <p:blipFill>
          <a:blip r:embed="rId4"/>
          <a:stretch>
            <a:fillRect/>
          </a:stretch>
        </p:blipFill>
        <p:spPr>
          <a:xfrm>
            <a:off x="6019116" y="4106213"/>
            <a:ext cx="2556000" cy="1917000"/>
          </a:xfrm>
          <a:prstGeom prst="rect">
            <a:avLst/>
          </a:prstGeom>
        </p:spPr>
      </p:pic>
      <p:pic>
        <p:nvPicPr>
          <p:cNvPr id="8" name="Immagine 7">
            <a:extLst>
              <a:ext uri="{FF2B5EF4-FFF2-40B4-BE49-F238E27FC236}">
                <a16:creationId xmlns:a16="http://schemas.microsoft.com/office/drawing/2014/main" id="{8E451BC4-8607-D5B9-B9F6-7C3392B24D5A}"/>
              </a:ext>
            </a:extLst>
          </p:cNvPr>
          <p:cNvPicPr>
            <a:picLocks noChangeAspect="1"/>
          </p:cNvPicPr>
          <p:nvPr/>
        </p:nvPicPr>
        <p:blipFill>
          <a:blip r:embed="rId5"/>
          <a:stretch>
            <a:fillRect/>
          </a:stretch>
        </p:blipFill>
        <p:spPr>
          <a:xfrm>
            <a:off x="9138748" y="4128682"/>
            <a:ext cx="2844000" cy="1894531"/>
          </a:xfrm>
          <a:prstGeom prst="rect">
            <a:avLst/>
          </a:prstGeom>
        </p:spPr>
      </p:pic>
    </p:spTree>
    <p:extLst>
      <p:ext uri="{BB962C8B-B14F-4D97-AF65-F5344CB8AC3E}">
        <p14:creationId xmlns:p14="http://schemas.microsoft.com/office/powerpoint/2010/main" val="672415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72099-C045-5BEB-52FC-5ADD1A5487C7}"/>
              </a:ext>
            </a:extLst>
          </p:cNvPr>
          <p:cNvSpPr>
            <a:spLocks noGrp="1"/>
          </p:cNvSpPr>
          <p:nvPr>
            <p:ph type="title"/>
          </p:nvPr>
        </p:nvSpPr>
        <p:spPr>
          <a:xfrm>
            <a:off x="838200" y="-155380"/>
            <a:ext cx="10515600" cy="1325563"/>
          </a:xfrm>
        </p:spPr>
        <p:txBody>
          <a:bodyPr/>
          <a:lstStyle/>
          <a:p>
            <a:pPr algn="ctr"/>
            <a:r>
              <a:rPr lang="it-IT" dirty="0">
                <a:latin typeface="Times New Roman" panose="02020603050405020304" pitchFamily="18" charset="0"/>
                <a:cs typeface="Times New Roman" panose="02020603050405020304" pitchFamily="18" charset="0"/>
              </a:rPr>
              <a:t>I temi del volume</a:t>
            </a:r>
          </a:p>
        </p:txBody>
      </p:sp>
      <p:sp>
        <p:nvSpPr>
          <p:cNvPr id="3" name="Segnaposto contenuto 2">
            <a:extLst>
              <a:ext uri="{FF2B5EF4-FFF2-40B4-BE49-F238E27FC236}">
                <a16:creationId xmlns:a16="http://schemas.microsoft.com/office/drawing/2014/main" id="{2C2E6A2A-1B0B-B809-35BD-ED8070E871D1}"/>
              </a:ext>
            </a:extLst>
          </p:cNvPr>
          <p:cNvSpPr>
            <a:spLocks noGrp="1"/>
          </p:cNvSpPr>
          <p:nvPr>
            <p:ph sz="half" idx="1"/>
          </p:nvPr>
        </p:nvSpPr>
        <p:spPr>
          <a:xfrm>
            <a:off x="492369" y="1041009"/>
            <a:ext cx="11057206" cy="5598942"/>
          </a:xfrm>
        </p:spPr>
        <p:txBody>
          <a:bodyPr>
            <a:normAutofit lnSpcReduction="10000"/>
          </a:bodyPr>
          <a:lstStyle/>
          <a:p>
            <a:pPr>
              <a:buFontTx/>
              <a:buChar char="-"/>
            </a:pPr>
            <a:endParaRPr lang="it-IT" b="1" dirty="0">
              <a:latin typeface="Times New Roman" panose="02020603050405020304" pitchFamily="18" charset="0"/>
              <a:cs typeface="Times New Roman" panose="02020603050405020304" pitchFamily="18" charset="0"/>
            </a:endParaRPr>
          </a:p>
          <a:p>
            <a:pPr>
              <a:buFontTx/>
              <a:buChar char="-"/>
            </a:pPr>
            <a:r>
              <a:rPr lang="it-IT" b="1" dirty="0">
                <a:latin typeface="Times New Roman" panose="02020603050405020304" pitchFamily="18" charset="0"/>
                <a:cs typeface="Times New Roman" panose="02020603050405020304" pitchFamily="18" charset="0"/>
              </a:rPr>
              <a:t>Questioni fondamentali sulla concezione della natura </a:t>
            </a:r>
            <a:r>
              <a:rPr lang="it-IT" dirty="0">
                <a:latin typeface="Times New Roman" panose="02020603050405020304" pitchFamily="18" charset="0"/>
                <a:cs typeface="Times New Roman" panose="02020603050405020304" pitchFamily="18" charset="0"/>
              </a:rPr>
              <a:t>(</a:t>
            </a:r>
            <a:r>
              <a:rPr lang="it-IT" i="1" dirty="0">
                <a:latin typeface="Times New Roman" panose="02020603050405020304" pitchFamily="18" charset="0"/>
                <a:cs typeface="Times New Roman" panose="02020603050405020304" pitchFamily="18" charset="0"/>
              </a:rPr>
              <a:t>L’essere umano – né culmine né centro della creazione. L’essere umano immagine di Dio alla luce dell’etica della responsabilità. Il problema del male e della sofferenza</a:t>
            </a:r>
            <a:r>
              <a:rPr lang="it-IT" dirty="0">
                <a:latin typeface="Times New Roman" panose="02020603050405020304" pitchFamily="18" charset="0"/>
                <a:cs typeface="Times New Roman" panose="02020603050405020304" pitchFamily="18" charset="0"/>
              </a:rPr>
              <a:t>).</a:t>
            </a:r>
          </a:p>
          <a:p>
            <a:pPr marL="0" indent="0">
              <a:buNone/>
            </a:pPr>
            <a:r>
              <a:rPr lang="it-IT" b="1" dirty="0">
                <a:latin typeface="Times New Roman" panose="02020603050405020304" pitchFamily="18" charset="0"/>
                <a:cs typeface="Times New Roman" panose="02020603050405020304" pitchFamily="18" charset="0"/>
              </a:rPr>
              <a:t> </a:t>
            </a:r>
          </a:p>
          <a:p>
            <a:pPr>
              <a:buFontTx/>
              <a:buChar char="-"/>
            </a:pPr>
            <a:r>
              <a:rPr lang="it-IT" b="1" dirty="0">
                <a:latin typeface="Times New Roman" panose="02020603050405020304" pitchFamily="18" charset="0"/>
                <a:cs typeface="Times New Roman" panose="02020603050405020304" pitchFamily="18" charset="0"/>
              </a:rPr>
              <a:t>Questione filosofiche fondamentali di etica animale </a:t>
            </a:r>
            <a:r>
              <a:rPr lang="it-IT" dirty="0">
                <a:latin typeface="Times New Roman" panose="02020603050405020304" pitchFamily="18" charset="0"/>
                <a:cs typeface="Times New Roman" panose="02020603050405020304" pitchFamily="18" charset="0"/>
              </a:rPr>
              <a:t>(</a:t>
            </a:r>
            <a:r>
              <a:rPr lang="it-IT" i="1" dirty="0">
                <a:latin typeface="Times New Roman" panose="02020603050405020304" pitchFamily="18" charset="0"/>
                <a:cs typeface="Times New Roman" panose="02020603050405020304" pitchFamily="18" charset="0"/>
              </a:rPr>
              <a:t>L’etica animale nella filosofia attuale. Un’etica animale secondo il principio etico della responsabilità. La dignità dell’animale</a:t>
            </a:r>
            <a:r>
              <a:rPr lang="it-IT" dirty="0">
                <a:latin typeface="Times New Roman" panose="02020603050405020304" pitchFamily="18" charset="0"/>
                <a:cs typeface="Times New Roman" panose="02020603050405020304" pitchFamily="18" charset="0"/>
              </a:rPr>
              <a:t>)</a:t>
            </a:r>
          </a:p>
          <a:p>
            <a:pPr marL="0" indent="0">
              <a:buNone/>
            </a:pPr>
            <a:endParaRPr lang="it-IT" dirty="0">
              <a:latin typeface="Times New Roman" panose="02020603050405020304" pitchFamily="18" charset="0"/>
              <a:cs typeface="Times New Roman" panose="02020603050405020304" pitchFamily="18" charset="0"/>
            </a:endParaRPr>
          </a:p>
          <a:p>
            <a:pPr marL="0" indent="0">
              <a:buNone/>
            </a:pP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Campi concreti di azione</a:t>
            </a:r>
          </a:p>
          <a:p>
            <a:pPr marL="0" indent="0">
              <a:buNone/>
            </a:pPr>
            <a:endParaRPr lang="it-IT" dirty="0">
              <a:latin typeface="Times New Roman" panose="02020603050405020304" pitchFamily="18" charset="0"/>
              <a:cs typeface="Times New Roman" panose="02020603050405020304" pitchFamily="18" charset="0"/>
            </a:endParaRPr>
          </a:p>
          <a:p>
            <a:pPr marL="0" indent="0">
              <a:buNone/>
            </a:pP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Etica della </a:t>
            </a:r>
            <a:r>
              <a:rPr lang="it-IT" b="1" dirty="0" err="1">
                <a:latin typeface="Times New Roman" panose="02020603050405020304" pitchFamily="18" charset="0"/>
                <a:cs typeface="Times New Roman" panose="02020603050405020304" pitchFamily="18" charset="0"/>
              </a:rPr>
              <a:t>concreaturalità</a:t>
            </a:r>
            <a:r>
              <a:rPr lang="it-IT"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26633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B4B9F2-765E-5468-B31A-CA9213B1043A}"/>
              </a:ext>
            </a:extLst>
          </p:cNvPr>
          <p:cNvSpPr>
            <a:spLocks noGrp="1"/>
          </p:cNvSpPr>
          <p:nvPr>
            <p:ph type="title"/>
          </p:nvPr>
        </p:nvSpPr>
        <p:spPr>
          <a:xfrm>
            <a:off x="1012874" y="-22690"/>
            <a:ext cx="10515600" cy="1325563"/>
          </a:xfrm>
        </p:spPr>
        <p:txBody>
          <a:bodyPr>
            <a:normAutofit/>
          </a:bodyPr>
          <a:lstStyle/>
          <a:p>
            <a:r>
              <a:rPr lang="it-IT" sz="4000" dirty="0">
                <a:latin typeface="Times New Roman" panose="02020603050405020304" pitchFamily="18" charset="0"/>
                <a:cs typeface="Times New Roman" panose="02020603050405020304" pitchFamily="18" charset="0"/>
              </a:rPr>
              <a:t>Aspetti etici del consumo di prodotti animali </a:t>
            </a:r>
          </a:p>
        </p:txBody>
      </p:sp>
      <p:sp>
        <p:nvSpPr>
          <p:cNvPr id="3" name="Segnaposto contenuto 2">
            <a:extLst>
              <a:ext uri="{FF2B5EF4-FFF2-40B4-BE49-F238E27FC236}">
                <a16:creationId xmlns:a16="http://schemas.microsoft.com/office/drawing/2014/main" id="{7567A72C-1A45-D7E6-77E6-E86A34EDEFF4}"/>
              </a:ext>
            </a:extLst>
          </p:cNvPr>
          <p:cNvSpPr>
            <a:spLocks noGrp="1"/>
          </p:cNvSpPr>
          <p:nvPr>
            <p:ph sz="half" idx="1"/>
          </p:nvPr>
        </p:nvSpPr>
        <p:spPr>
          <a:xfrm>
            <a:off x="367329" y="1302873"/>
            <a:ext cx="8088922" cy="5373786"/>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Come destreggiarsi tra </a:t>
            </a:r>
            <a:r>
              <a:rPr lang="it-IT" i="1" dirty="0">
                <a:latin typeface="Times New Roman" panose="02020603050405020304" pitchFamily="18" charset="0"/>
                <a:cs typeface="Times New Roman" panose="02020603050405020304" pitchFamily="18" charset="0"/>
              </a:rPr>
              <a:t>vegani, vegetariani, </a:t>
            </a:r>
            <a:r>
              <a:rPr lang="it-IT" i="1" dirty="0" err="1">
                <a:latin typeface="Times New Roman" panose="02020603050405020304" pitchFamily="18" charset="0"/>
                <a:cs typeface="Times New Roman" panose="02020603050405020304" pitchFamily="18" charset="0"/>
              </a:rPr>
              <a:t>lacto</a:t>
            </a:r>
            <a:r>
              <a:rPr lang="it-IT" i="1" dirty="0">
                <a:latin typeface="Times New Roman" panose="02020603050405020304" pitchFamily="18" charset="0"/>
                <a:cs typeface="Times New Roman" panose="02020603050405020304" pitchFamily="18" charset="0"/>
              </a:rPr>
              <a:t>-vegetariani, ovo-vegetariani, pescetariani, </a:t>
            </a:r>
            <a:r>
              <a:rPr lang="it-IT" i="1" dirty="0" err="1">
                <a:latin typeface="Times New Roman" panose="02020603050405020304" pitchFamily="18" charset="0"/>
                <a:cs typeface="Times New Roman" panose="02020603050405020304" pitchFamily="18" charset="0"/>
              </a:rPr>
              <a:t>freegani</a:t>
            </a:r>
            <a:r>
              <a:rPr lang="it-IT" i="1" dirty="0">
                <a:latin typeface="Times New Roman" panose="02020603050405020304" pitchFamily="18" charset="0"/>
                <a:cs typeface="Times New Roman" panose="02020603050405020304" pitchFamily="18" charset="0"/>
              </a:rPr>
              <a:t>, fruttariani</a:t>
            </a:r>
            <a:r>
              <a:rPr lang="it-IT" dirty="0">
                <a:latin typeface="Times New Roman" panose="02020603050405020304" pitchFamily="18" charset="0"/>
                <a:cs typeface="Times New Roman" panose="02020603050405020304" pitchFamily="18" charset="0"/>
              </a:rPr>
              <a:t>? Nella questione dell’alimentazione sono in gioco interessi economici, tradizioni alimentari, ma anche la crudeltà verso gli animali e un grave impatto sociale e ambientale.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“L'allevamento e l'alimentazione di animali richiede un utilizzo elevato di diverse risorse energetiche, in particolare di acqua, di mangimi vegetali e corrente elettrica. I mangimi vegetali contengono grano, mais, orzo, avena ed altri cereali, e poi anche soia, rape, semi di girasole, olio di palma e di altro genere” (223)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“In modo particolare il boom della soia e dell'olio di palma provoca in molte regioni una diminuzione drastica della pluralità delle specie regionali e ha influsso sul clima a causa del disboscamento di vaste zone boschive e dell'emissione di gas serra attraverso la trasformazione dei biotopi naturali” (224)</a:t>
            </a:r>
          </a:p>
        </p:txBody>
      </p:sp>
      <p:pic>
        <p:nvPicPr>
          <p:cNvPr id="5" name="Immagine 4">
            <a:extLst>
              <a:ext uri="{FF2B5EF4-FFF2-40B4-BE49-F238E27FC236}">
                <a16:creationId xmlns:a16="http://schemas.microsoft.com/office/drawing/2014/main" id="{63DD86E3-EBC1-BA99-E255-8E31650902A6}"/>
              </a:ext>
            </a:extLst>
          </p:cNvPr>
          <p:cNvPicPr>
            <a:picLocks noChangeAspect="1"/>
          </p:cNvPicPr>
          <p:nvPr/>
        </p:nvPicPr>
        <p:blipFill>
          <a:blip r:embed="rId2"/>
          <a:stretch>
            <a:fillRect/>
          </a:stretch>
        </p:blipFill>
        <p:spPr>
          <a:xfrm>
            <a:off x="9623474" y="1480135"/>
            <a:ext cx="1905000" cy="2857500"/>
          </a:xfrm>
          <a:prstGeom prst="rect">
            <a:avLst/>
          </a:prstGeom>
        </p:spPr>
      </p:pic>
      <p:pic>
        <p:nvPicPr>
          <p:cNvPr id="6" name="Immagine 5">
            <a:extLst>
              <a:ext uri="{FF2B5EF4-FFF2-40B4-BE49-F238E27FC236}">
                <a16:creationId xmlns:a16="http://schemas.microsoft.com/office/drawing/2014/main" id="{8A0B004A-0F33-AB3C-01D1-2598CE950C74}"/>
              </a:ext>
            </a:extLst>
          </p:cNvPr>
          <p:cNvPicPr>
            <a:picLocks noChangeAspect="1"/>
          </p:cNvPicPr>
          <p:nvPr/>
        </p:nvPicPr>
        <p:blipFill>
          <a:blip r:embed="rId3"/>
          <a:stretch>
            <a:fillRect/>
          </a:stretch>
        </p:blipFill>
        <p:spPr>
          <a:xfrm>
            <a:off x="8764671" y="4514897"/>
            <a:ext cx="3060000" cy="2161762"/>
          </a:xfrm>
          <a:prstGeom prst="rect">
            <a:avLst/>
          </a:prstGeom>
        </p:spPr>
      </p:pic>
    </p:spTree>
    <p:extLst>
      <p:ext uri="{BB962C8B-B14F-4D97-AF65-F5344CB8AC3E}">
        <p14:creationId xmlns:p14="http://schemas.microsoft.com/office/powerpoint/2010/main" val="1838591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976825-D19A-673B-69F6-3AA24980854D}"/>
              </a:ext>
            </a:extLst>
          </p:cNvPr>
          <p:cNvSpPr>
            <a:spLocks noGrp="1"/>
          </p:cNvSpPr>
          <p:nvPr>
            <p:ph type="title"/>
          </p:nvPr>
        </p:nvSpPr>
        <p:spPr>
          <a:xfrm>
            <a:off x="838200" y="125975"/>
            <a:ext cx="10515600" cy="1325563"/>
          </a:xfrm>
        </p:spPr>
        <p:txBody>
          <a:bodyPr/>
          <a:lstStyle/>
          <a:p>
            <a:pPr algn="ctr"/>
            <a:r>
              <a:rPr lang="it-IT" dirty="0">
                <a:latin typeface="Times New Roman" panose="02020603050405020304" pitchFamily="18" charset="0"/>
                <a:cs typeface="Times New Roman" panose="02020603050405020304" pitchFamily="18" charset="0"/>
              </a:rPr>
              <a:t>Aspetti sociali e ambientali?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Non </a:t>
            </a:r>
            <a:r>
              <a:rPr lang="it-IT" i="1" dirty="0">
                <a:latin typeface="Times New Roman" panose="02020603050405020304" pitchFamily="18" charset="0"/>
                <a:cs typeface="Times New Roman" panose="02020603050405020304" pitchFamily="18" charset="0"/>
              </a:rPr>
              <a:t>tutte</a:t>
            </a:r>
            <a:r>
              <a:rPr lang="it-IT" dirty="0">
                <a:latin typeface="Times New Roman" panose="02020603050405020304" pitchFamily="18" charset="0"/>
                <a:cs typeface="Times New Roman" panose="02020603050405020304" pitchFamily="18" charset="0"/>
              </a:rPr>
              <a:t> le mucche ‘‘killer del clima</a:t>
            </a:r>
            <a:r>
              <a:rPr lang="it-IT" dirty="0"/>
              <a:t>’’</a:t>
            </a:r>
          </a:p>
        </p:txBody>
      </p:sp>
      <p:sp>
        <p:nvSpPr>
          <p:cNvPr id="3" name="Segnaposto contenuto 2">
            <a:extLst>
              <a:ext uri="{FF2B5EF4-FFF2-40B4-BE49-F238E27FC236}">
                <a16:creationId xmlns:a16="http://schemas.microsoft.com/office/drawing/2014/main" id="{04085281-749C-1940-0C29-025F1247F1E4}"/>
              </a:ext>
            </a:extLst>
          </p:cNvPr>
          <p:cNvSpPr>
            <a:spLocks noGrp="1"/>
          </p:cNvSpPr>
          <p:nvPr>
            <p:ph sz="half" idx="1"/>
          </p:nvPr>
        </p:nvSpPr>
        <p:spPr>
          <a:xfrm>
            <a:off x="225083" y="1631852"/>
            <a:ext cx="7047914" cy="5087284"/>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Un bovino fino alla macellazione consuma enormi quantità di cereali, foraggio secco e acqua. “Molte materie prime per la produzione di mangimi o carburanti sono commercializzate da imprese multinazionali e sono importate da paesi dove vengono coltivate sottraendo suolo e terreni alle popolazioni locali” (224-225)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“L'allevamento di massa […] rappresenta un fattore determinante del cambiamento climatico a motivo della alte emissioni di gas serra, come metano, ossido d'azoto […] e biossido di carbonio” (225)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Il pascolo all'aperto è molto più sostenibile e in certe condizioni soddisfa i requisiti dell'economia circolare (concimazione del suolo da parte dei bovini): “La mucca non è un'assassina del clima” (A. </a:t>
            </a:r>
            <a:r>
              <a:rPr lang="it-IT" dirty="0" err="1">
                <a:latin typeface="Times New Roman" panose="02020603050405020304" pitchFamily="18" charset="0"/>
                <a:cs typeface="Times New Roman" panose="02020603050405020304" pitchFamily="18" charset="0"/>
              </a:rPr>
              <a:t>Idel</a:t>
            </a:r>
            <a:r>
              <a:rPr lang="it-IT" dirty="0">
                <a:latin typeface="Times New Roman" panose="02020603050405020304" pitchFamily="18" charset="0"/>
                <a:cs typeface="Times New Roman" panose="02020603050405020304" pitchFamily="18" charset="0"/>
              </a:rPr>
              <a:t>)</a:t>
            </a:r>
            <a:endParaRPr lang="it-IT" dirty="0"/>
          </a:p>
        </p:txBody>
      </p:sp>
      <p:pic>
        <p:nvPicPr>
          <p:cNvPr id="5" name="Segnaposto contenuto 4">
            <a:extLst>
              <a:ext uri="{FF2B5EF4-FFF2-40B4-BE49-F238E27FC236}">
                <a16:creationId xmlns:a16="http://schemas.microsoft.com/office/drawing/2014/main" id="{ACE19259-9FFC-3A20-A4F4-B95645AEE3C2}"/>
              </a:ext>
            </a:extLst>
          </p:cNvPr>
          <p:cNvPicPr>
            <a:picLocks noGrp="1" noChangeAspect="1"/>
          </p:cNvPicPr>
          <p:nvPr>
            <p:ph sz="half" idx="2"/>
          </p:nvPr>
        </p:nvPicPr>
        <p:blipFill>
          <a:blip r:embed="rId2"/>
          <a:stretch>
            <a:fillRect/>
          </a:stretch>
        </p:blipFill>
        <p:spPr>
          <a:xfrm>
            <a:off x="8605846" y="1451538"/>
            <a:ext cx="2018153" cy="3024000"/>
          </a:xfrm>
          <a:prstGeom prst="rect">
            <a:avLst/>
          </a:prstGeom>
        </p:spPr>
      </p:pic>
      <p:pic>
        <p:nvPicPr>
          <p:cNvPr id="4" name="Immagine 3">
            <a:extLst>
              <a:ext uri="{FF2B5EF4-FFF2-40B4-BE49-F238E27FC236}">
                <a16:creationId xmlns:a16="http://schemas.microsoft.com/office/drawing/2014/main" id="{D93A1984-8F24-877B-5750-99A3F1225554}"/>
              </a:ext>
            </a:extLst>
          </p:cNvPr>
          <p:cNvPicPr>
            <a:picLocks noChangeAspect="1"/>
          </p:cNvPicPr>
          <p:nvPr/>
        </p:nvPicPr>
        <p:blipFill>
          <a:blip r:embed="rId3"/>
          <a:stretch>
            <a:fillRect/>
          </a:stretch>
        </p:blipFill>
        <p:spPr>
          <a:xfrm>
            <a:off x="8241194" y="4617174"/>
            <a:ext cx="2952000" cy="1968000"/>
          </a:xfrm>
          <a:prstGeom prst="rect">
            <a:avLst/>
          </a:prstGeom>
        </p:spPr>
      </p:pic>
    </p:spTree>
    <p:extLst>
      <p:ext uri="{BB962C8B-B14F-4D97-AF65-F5344CB8AC3E}">
        <p14:creationId xmlns:p14="http://schemas.microsoft.com/office/powerpoint/2010/main" val="2685340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3E3B2F-2CF5-C9C8-5E07-743B94BFF8CB}"/>
              </a:ext>
            </a:extLst>
          </p:cNvPr>
          <p:cNvSpPr>
            <a:spLocks noGrp="1"/>
          </p:cNvSpPr>
          <p:nvPr>
            <p:ph type="title"/>
          </p:nvPr>
        </p:nvSpPr>
        <p:spPr>
          <a:xfrm>
            <a:off x="838200" y="267288"/>
            <a:ext cx="10515600" cy="1325563"/>
          </a:xfrm>
        </p:spPr>
        <p:txBody>
          <a:bodyPr/>
          <a:lstStyle/>
          <a:p>
            <a:pPr algn="ctr"/>
            <a:r>
              <a:rPr lang="it-IT" dirty="0">
                <a:latin typeface="Times New Roman" panose="02020603050405020304" pitchFamily="18" charset="0"/>
                <a:cs typeface="Times New Roman" panose="02020603050405020304" pitchFamily="18" charset="0"/>
              </a:rPr>
              <a:t>Un chiarimento sui principi: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la </a:t>
            </a:r>
            <a:r>
              <a:rPr lang="it-IT" i="1" dirty="0" err="1">
                <a:latin typeface="Times New Roman" panose="02020603050405020304" pitchFamily="18" charset="0"/>
                <a:cs typeface="Times New Roman" panose="02020603050405020304" pitchFamily="18" charset="0"/>
              </a:rPr>
              <a:t>cooperatio</a:t>
            </a:r>
            <a:r>
              <a:rPr lang="it-IT" i="1" dirty="0">
                <a:latin typeface="Times New Roman" panose="02020603050405020304" pitchFamily="18" charset="0"/>
                <a:cs typeface="Times New Roman" panose="02020603050405020304" pitchFamily="18" charset="0"/>
              </a:rPr>
              <a:t> ad </a:t>
            </a:r>
            <a:r>
              <a:rPr lang="it-IT" i="1" dirty="0" err="1">
                <a:latin typeface="Times New Roman" panose="02020603050405020304" pitchFamily="18" charset="0"/>
                <a:cs typeface="Times New Roman" panose="02020603050405020304" pitchFamily="18" charset="0"/>
              </a:rPr>
              <a:t>malum</a:t>
            </a:r>
            <a:endParaRPr lang="it-IT" i="1" dirty="0">
              <a:latin typeface="Times New Roman" panose="020206030504050203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A2658AB3-05FA-DE84-C1CD-C03C4513F64F}"/>
              </a:ext>
            </a:extLst>
          </p:cNvPr>
          <p:cNvSpPr>
            <a:spLocks noGrp="1"/>
          </p:cNvSpPr>
          <p:nvPr>
            <p:ph sz="half" idx="1"/>
          </p:nvPr>
        </p:nvSpPr>
        <p:spPr>
          <a:xfrm>
            <a:off x="601912" y="1825624"/>
            <a:ext cx="7064980" cy="4842461"/>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Secondo la tradizione morale, non  è </a:t>
            </a:r>
            <a:r>
              <a:rPr lang="it-IT" i="1" dirty="0">
                <a:latin typeface="Times New Roman" panose="02020603050405020304" pitchFamily="18" charset="0"/>
                <a:cs typeface="Times New Roman" panose="02020603050405020304" pitchFamily="18" charset="0"/>
              </a:rPr>
              <a:t>mai</a:t>
            </a:r>
            <a:r>
              <a:rPr lang="it-IT" dirty="0">
                <a:latin typeface="Times New Roman" panose="02020603050405020304" pitchFamily="18" charset="0"/>
                <a:cs typeface="Times New Roman" panose="02020603050405020304" pitchFamily="18" charset="0"/>
              </a:rPr>
              <a:t> lecita la </a:t>
            </a:r>
            <a:r>
              <a:rPr lang="it-IT" i="1" dirty="0">
                <a:latin typeface="Times New Roman" panose="02020603050405020304" pitchFamily="18" charset="0"/>
                <a:cs typeface="Times New Roman" panose="02020603050405020304" pitchFamily="18" charset="0"/>
              </a:rPr>
              <a:t>cooperazione formale </a:t>
            </a:r>
            <a:r>
              <a:rPr lang="it-IT" dirty="0">
                <a:latin typeface="Times New Roman" panose="02020603050405020304" pitchFamily="18" charset="0"/>
                <a:cs typeface="Times New Roman" panose="02020603050405020304" pitchFamily="18" charset="0"/>
              </a:rPr>
              <a:t>( con approvazione, esplicita o implicita) ad un’azione ingiusta.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Un esempio: i piumini d’oca (ricavati dal piumaggio di oche spennate vive) e il </a:t>
            </a:r>
            <a:r>
              <a:rPr lang="it-IT" i="1" dirty="0">
                <a:latin typeface="Times New Roman" panose="02020603050405020304" pitchFamily="18" charset="0"/>
                <a:cs typeface="Times New Roman" panose="02020603050405020304" pitchFamily="18" charset="0"/>
              </a:rPr>
              <a:t>pâté de fois </a:t>
            </a:r>
            <a:r>
              <a:rPr lang="it-IT" i="1" dirty="0" err="1">
                <a:latin typeface="Times New Roman" panose="02020603050405020304" pitchFamily="18" charset="0"/>
                <a:cs typeface="Times New Roman" panose="02020603050405020304" pitchFamily="18" charset="0"/>
              </a:rPr>
              <a:t>gras</a:t>
            </a:r>
            <a:r>
              <a:rPr lang="it-IT" dirty="0">
                <a:latin typeface="Times New Roman" panose="02020603050405020304" pitchFamily="18" charset="0"/>
                <a:cs typeface="Times New Roman" panose="02020603050405020304" pitchFamily="18" charset="0"/>
              </a:rPr>
              <a:t> “patrimonio nazionale e culturale gastronomico francese” (2005). Il consumatore si muove in questi casi nella zona grigia della </a:t>
            </a:r>
            <a:r>
              <a:rPr lang="it-IT" i="1" dirty="0">
                <a:latin typeface="Times New Roman" panose="02020603050405020304" pitchFamily="18" charset="0"/>
                <a:cs typeface="Times New Roman" panose="02020603050405020304" pitchFamily="18" charset="0"/>
              </a:rPr>
              <a:t>cooperazione materiale </a:t>
            </a:r>
            <a:r>
              <a:rPr lang="it-IT" dirty="0">
                <a:latin typeface="Times New Roman" panose="02020603050405020304" pitchFamily="18" charset="0"/>
                <a:cs typeface="Times New Roman" panose="02020603050405020304" pitchFamily="18" charset="0"/>
              </a:rPr>
              <a:t>(</a:t>
            </a:r>
            <a:r>
              <a:rPr lang="it-IT" i="1" dirty="0">
                <a:latin typeface="Times New Roman" panose="02020603050405020304" pitchFamily="18" charset="0"/>
                <a:cs typeface="Times New Roman" panose="02020603050405020304" pitchFamily="18" charset="0"/>
              </a:rPr>
              <a:t>immediata o mediata; prossima o remota; necessaria o contingente</a:t>
            </a:r>
            <a:r>
              <a:rPr lang="it-IT" dirty="0">
                <a:latin typeface="Times New Roman" panose="02020603050405020304" pitchFamily="18" charset="0"/>
                <a:cs typeface="Times New Roman" panose="02020603050405020304" pitchFamily="18" charset="0"/>
              </a:rPr>
              <a:t>)</a:t>
            </a:r>
          </a:p>
          <a:p>
            <a:pPr marL="0" indent="0" algn="just">
              <a:buNone/>
            </a:pPr>
            <a:endParaRPr lang="it-IT" u="sng" dirty="0">
              <a:latin typeface="Times New Roman" panose="02020603050405020304" pitchFamily="18" charset="0"/>
              <a:cs typeface="Times New Roman" panose="02020603050405020304" pitchFamily="18" charset="0"/>
            </a:endParaRPr>
          </a:p>
          <a:p>
            <a:pPr marL="0" indent="0" algn="just">
              <a:buNone/>
            </a:pPr>
            <a:r>
              <a:rPr lang="it-IT" u="sng" dirty="0">
                <a:latin typeface="Times New Roman" panose="02020603050405020304" pitchFamily="18" charset="0"/>
                <a:cs typeface="Times New Roman" panose="02020603050405020304" pitchFamily="18" charset="0"/>
              </a:rPr>
              <a:t>Non vale </a:t>
            </a:r>
            <a:r>
              <a:rPr lang="it-IT" dirty="0">
                <a:latin typeface="Times New Roman" panose="02020603050405020304" pitchFamily="18" charset="0"/>
                <a:cs typeface="Times New Roman" panose="02020603050405020304" pitchFamily="18" charset="0"/>
              </a:rPr>
              <a:t>l’obiezione che l’azione ingiusta è già stata compiuta: la </a:t>
            </a:r>
            <a:r>
              <a:rPr lang="it-IT" i="1" dirty="0">
                <a:latin typeface="Times New Roman" panose="02020603050405020304" pitchFamily="18" charset="0"/>
                <a:cs typeface="Times New Roman" panose="02020603050405020304" pitchFamily="18" charset="0"/>
              </a:rPr>
              <a:t>domanda</a:t>
            </a:r>
            <a:r>
              <a:rPr lang="it-IT" dirty="0">
                <a:latin typeface="Times New Roman" panose="02020603050405020304" pitchFamily="18" charset="0"/>
                <a:cs typeface="Times New Roman" panose="02020603050405020304" pitchFamily="18" charset="0"/>
              </a:rPr>
              <a:t> del consumatore ne alimenta il compimento</a:t>
            </a:r>
            <a:r>
              <a:rPr lang="it-IT" dirty="0"/>
              <a:t>. </a:t>
            </a:r>
          </a:p>
          <a:p>
            <a:pPr marL="0" indent="0">
              <a:buNone/>
            </a:pPr>
            <a:endParaRPr lang="it-IT" dirty="0"/>
          </a:p>
          <a:p>
            <a:pPr marL="0" indent="0">
              <a:buNone/>
            </a:pPr>
            <a:endParaRPr lang="it-IT" dirty="0"/>
          </a:p>
        </p:txBody>
      </p:sp>
      <p:pic>
        <p:nvPicPr>
          <p:cNvPr id="5" name="Segnaposto contenuto 4">
            <a:extLst>
              <a:ext uri="{FF2B5EF4-FFF2-40B4-BE49-F238E27FC236}">
                <a16:creationId xmlns:a16="http://schemas.microsoft.com/office/drawing/2014/main" id="{E7E09C5D-DDF4-0A9F-065F-7D8F94DE0298}"/>
              </a:ext>
            </a:extLst>
          </p:cNvPr>
          <p:cNvPicPr>
            <a:picLocks noGrp="1" noChangeAspect="1"/>
          </p:cNvPicPr>
          <p:nvPr>
            <p:ph sz="half" idx="2"/>
          </p:nvPr>
        </p:nvPicPr>
        <p:blipFill>
          <a:blip r:embed="rId2"/>
          <a:stretch>
            <a:fillRect/>
          </a:stretch>
        </p:blipFill>
        <p:spPr>
          <a:xfrm>
            <a:off x="8688736" y="4472085"/>
            <a:ext cx="2428380" cy="2196000"/>
          </a:xfrm>
          <a:prstGeom prst="rect">
            <a:avLst/>
          </a:prstGeom>
        </p:spPr>
      </p:pic>
      <p:pic>
        <p:nvPicPr>
          <p:cNvPr id="6" name="Immagine 5">
            <a:extLst>
              <a:ext uri="{FF2B5EF4-FFF2-40B4-BE49-F238E27FC236}">
                <a16:creationId xmlns:a16="http://schemas.microsoft.com/office/drawing/2014/main" id="{AA49344B-363D-FDB9-48BB-D77E448B3429}"/>
              </a:ext>
            </a:extLst>
          </p:cNvPr>
          <p:cNvPicPr>
            <a:picLocks noChangeAspect="1"/>
          </p:cNvPicPr>
          <p:nvPr/>
        </p:nvPicPr>
        <p:blipFill>
          <a:blip r:embed="rId3"/>
          <a:stretch>
            <a:fillRect/>
          </a:stretch>
        </p:blipFill>
        <p:spPr>
          <a:xfrm>
            <a:off x="8741116" y="1713083"/>
            <a:ext cx="2376000" cy="2376000"/>
          </a:xfrm>
          <a:prstGeom prst="rect">
            <a:avLst/>
          </a:prstGeom>
        </p:spPr>
      </p:pic>
    </p:spTree>
    <p:extLst>
      <p:ext uri="{BB962C8B-B14F-4D97-AF65-F5344CB8AC3E}">
        <p14:creationId xmlns:p14="http://schemas.microsoft.com/office/powerpoint/2010/main" val="164076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42F257-2C01-9193-2EF1-7833D7EF9D76}"/>
              </a:ext>
            </a:extLst>
          </p:cNvPr>
          <p:cNvSpPr>
            <a:spLocks noGrp="1"/>
          </p:cNvSpPr>
          <p:nvPr>
            <p:ph type="title"/>
          </p:nvPr>
        </p:nvSpPr>
        <p:spPr>
          <a:xfrm>
            <a:off x="838200" y="15903"/>
            <a:ext cx="10515600" cy="1325563"/>
          </a:xfrm>
        </p:spPr>
        <p:txBody>
          <a:bodyPr>
            <a:normAutofit fontScale="90000"/>
          </a:bodyPr>
          <a:lstStyle/>
          <a:p>
            <a:pPr algn="ctr" rtl="0"/>
            <a:br>
              <a:rPr lang="it-IT" b="0" i="0" dirty="0">
                <a:effectLst/>
              </a:rPr>
            </a:br>
            <a:r>
              <a:rPr lang="it-IT" b="0" i="0" dirty="0">
                <a:effectLst/>
                <a:latin typeface="Times New Roman" panose="02020603050405020304" pitchFamily="18" charset="0"/>
                <a:cs typeface="Times New Roman" panose="02020603050405020304" pitchFamily="18" charset="0"/>
              </a:rPr>
              <a:t>Potere e impotenza del consumatore. </a:t>
            </a:r>
            <a:br>
              <a:rPr lang="it-IT" b="0" i="0" dirty="0">
                <a:effectLst/>
                <a:latin typeface="Times New Roman" panose="02020603050405020304" pitchFamily="18" charset="0"/>
                <a:cs typeface="Times New Roman" panose="02020603050405020304" pitchFamily="18" charset="0"/>
              </a:rPr>
            </a:br>
            <a:r>
              <a:rPr lang="it-IT" b="0" i="0" dirty="0">
                <a:effectLst/>
                <a:latin typeface="Times New Roman" panose="02020603050405020304" pitchFamily="18" charset="0"/>
                <a:cs typeface="Times New Roman" panose="02020603050405020304" pitchFamily="18" charset="0"/>
              </a:rPr>
              <a:t>La dimensione politica</a:t>
            </a:r>
            <a:br>
              <a:rPr lang="it-IT" b="0" i="0" dirty="0">
                <a:effectLst/>
                <a:latin typeface="Times New Roman" panose="02020603050405020304" pitchFamily="18" charset="0"/>
                <a:cs typeface="Times New Roman" panose="02020603050405020304" pitchFamily="18" charset="0"/>
              </a:rPr>
            </a:br>
            <a:endParaRPr lang="it-IT" dirty="0">
              <a:latin typeface="Times New Roman" panose="020206030504050203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F35F4770-D633-0101-92C3-567A7A97ED48}"/>
              </a:ext>
            </a:extLst>
          </p:cNvPr>
          <p:cNvSpPr>
            <a:spLocks noGrp="1"/>
          </p:cNvSpPr>
          <p:nvPr>
            <p:ph sz="half" idx="1"/>
          </p:nvPr>
        </p:nvSpPr>
        <p:spPr>
          <a:xfrm>
            <a:off x="548640" y="1674055"/>
            <a:ext cx="6499274" cy="4818820"/>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Si può e si deve agire a </a:t>
            </a:r>
            <a:r>
              <a:rPr lang="it-IT" i="1" dirty="0">
                <a:latin typeface="Times New Roman" panose="02020603050405020304" pitchFamily="18" charset="0"/>
                <a:cs typeface="Times New Roman" panose="02020603050405020304" pitchFamily="18" charset="0"/>
              </a:rPr>
              <a:t>diversi livelli</a:t>
            </a:r>
            <a:r>
              <a:rPr lang="it-IT" dirty="0">
                <a:latin typeface="Times New Roman" panose="02020603050405020304" pitchFamily="18" charset="0"/>
                <a:cs typeface="Times New Roman" panose="02020603050405020304" pitchFamily="18" charset="0"/>
              </a:rPr>
              <a:t>. L'importanza della </a:t>
            </a:r>
            <a:r>
              <a:rPr lang="it-IT" b="1" dirty="0">
                <a:latin typeface="Times New Roman" panose="02020603050405020304" pitchFamily="18" charset="0"/>
                <a:cs typeface="Times New Roman" panose="02020603050405020304" pitchFamily="18" charset="0"/>
              </a:rPr>
              <a:t>politica</a:t>
            </a:r>
            <a:r>
              <a:rPr lang="it-IT" dirty="0">
                <a:latin typeface="Times New Roman" panose="02020603050405020304" pitchFamily="18" charset="0"/>
                <a:cs typeface="Times New Roman" panose="02020603050405020304" pitchFamily="18" charset="0"/>
              </a:rPr>
              <a:t>: “gli incentivi all'agricoltura devono essere vincolati a condizioni non solo di tutela ambientale, ma conseguentemente anche di tutela animale”, per contrastare la crudeltà degli allevamenti intensivi.  Rendere i </a:t>
            </a:r>
            <a:r>
              <a:rPr lang="it-IT" i="1" dirty="0">
                <a:latin typeface="Times New Roman" panose="02020603050405020304" pitchFamily="18" charset="0"/>
                <a:cs typeface="Times New Roman" panose="02020603050405020304" pitchFamily="18" charset="0"/>
              </a:rPr>
              <a:t>prodotti animali trasparenti</a:t>
            </a:r>
            <a:r>
              <a:rPr lang="it-IT" dirty="0">
                <a:latin typeface="Times New Roman" panose="02020603050405020304" pitchFamily="18" charset="0"/>
                <a:cs typeface="Times New Roman" panose="02020603050405020304" pitchFamily="18" charset="0"/>
              </a:rPr>
              <a:t> per il </a:t>
            </a:r>
            <a:r>
              <a:rPr lang="it-IT" i="1" dirty="0">
                <a:latin typeface="Times New Roman" panose="02020603050405020304" pitchFamily="18" charset="0"/>
                <a:cs typeface="Times New Roman" panose="02020603050405020304" pitchFamily="18" charset="0"/>
              </a:rPr>
              <a:t>consumatore</a:t>
            </a:r>
            <a:r>
              <a:rPr lang="it-IT" dirty="0">
                <a:latin typeface="Times New Roman" panose="02020603050405020304" pitchFamily="18" charset="0"/>
                <a:cs typeface="Times New Roman" panose="02020603050405020304" pitchFamily="18" charset="0"/>
              </a:rPr>
              <a:t> anche in relazione al benessere animale (es. etichettatura uova).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b="1" dirty="0">
                <a:latin typeface="Times New Roman" panose="02020603050405020304" pitchFamily="18" charset="0"/>
                <a:cs typeface="Times New Roman" panose="02020603050405020304" pitchFamily="18" charset="0"/>
              </a:rPr>
              <a:t>Chi inquina paga</a:t>
            </a:r>
            <a:r>
              <a:rPr lang="it-IT" dirty="0">
                <a:latin typeface="Times New Roman" panose="02020603050405020304" pitchFamily="18" charset="0"/>
                <a:cs typeface="Times New Roman" panose="02020603050405020304" pitchFamily="18" charset="0"/>
              </a:rPr>
              <a:t>: fare pagare il danno ambientale agli allevamenti intensivi. “L'applicazione consequenziale di questo principio  porterebbe un aumento dei costi dell'allevamento intensivo dannoso per l'ambiente e un rincaro dei beni da esso prodotti” (233) Dovremmo dunque avere “meno carne, ma più buona” (e relativamente più costosa) </a:t>
            </a:r>
          </a:p>
        </p:txBody>
      </p:sp>
      <p:pic>
        <p:nvPicPr>
          <p:cNvPr id="5" name="Segnaposto contenuto 4">
            <a:extLst>
              <a:ext uri="{FF2B5EF4-FFF2-40B4-BE49-F238E27FC236}">
                <a16:creationId xmlns:a16="http://schemas.microsoft.com/office/drawing/2014/main" id="{61011309-8BEE-428D-7FEB-B85ADAAD272F}"/>
              </a:ext>
            </a:extLst>
          </p:cNvPr>
          <p:cNvPicPr>
            <a:picLocks noGrp="1" noChangeAspect="1"/>
          </p:cNvPicPr>
          <p:nvPr>
            <p:ph sz="half" idx="2"/>
          </p:nvPr>
        </p:nvPicPr>
        <p:blipFill>
          <a:blip r:embed="rId2"/>
          <a:stretch>
            <a:fillRect/>
          </a:stretch>
        </p:blipFill>
        <p:spPr>
          <a:xfrm>
            <a:off x="7480496" y="2486054"/>
            <a:ext cx="4392000" cy="3030480"/>
          </a:xfrm>
          <a:prstGeom prst="rect">
            <a:avLst/>
          </a:prstGeom>
        </p:spPr>
      </p:pic>
    </p:spTree>
    <p:extLst>
      <p:ext uri="{BB962C8B-B14F-4D97-AF65-F5344CB8AC3E}">
        <p14:creationId xmlns:p14="http://schemas.microsoft.com/office/powerpoint/2010/main" val="3627837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786FD3-7151-B777-F8E3-75ACEE81FB35}"/>
              </a:ext>
            </a:extLst>
          </p:cNvPr>
          <p:cNvSpPr>
            <a:spLocks noGrp="1"/>
          </p:cNvSpPr>
          <p:nvPr>
            <p:ph type="title"/>
          </p:nvPr>
        </p:nvSpPr>
        <p:spPr>
          <a:xfrm>
            <a:off x="838200" y="-17582"/>
            <a:ext cx="10515600" cy="1325563"/>
          </a:xfrm>
        </p:spPr>
        <p:txBody>
          <a:bodyPr>
            <a:normAutofit/>
          </a:bodyPr>
          <a:lstStyle/>
          <a:p>
            <a:pPr algn="ctr"/>
            <a:r>
              <a:rPr lang="it-IT" sz="4800" dirty="0">
                <a:latin typeface="Times New Roman" panose="02020603050405020304" pitchFamily="18" charset="0"/>
                <a:cs typeface="Times New Roman" panose="02020603050405020304" pitchFamily="18" charset="0"/>
              </a:rPr>
              <a:t>La politica con il carrello della spesa </a:t>
            </a:r>
          </a:p>
        </p:txBody>
      </p:sp>
      <p:sp>
        <p:nvSpPr>
          <p:cNvPr id="3" name="Segnaposto contenuto 2">
            <a:extLst>
              <a:ext uri="{FF2B5EF4-FFF2-40B4-BE49-F238E27FC236}">
                <a16:creationId xmlns:a16="http://schemas.microsoft.com/office/drawing/2014/main" id="{B5A4FADF-8EFF-4A32-CF1C-655809E918E2}"/>
              </a:ext>
            </a:extLst>
          </p:cNvPr>
          <p:cNvSpPr>
            <a:spLocks noGrp="1"/>
          </p:cNvSpPr>
          <p:nvPr>
            <p:ph sz="half" idx="1"/>
          </p:nvPr>
        </p:nvSpPr>
        <p:spPr>
          <a:xfrm>
            <a:off x="253217" y="1451538"/>
            <a:ext cx="7767325" cy="4963330"/>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Il consumo di </a:t>
            </a:r>
            <a:r>
              <a:rPr lang="it-IT" i="1" dirty="0">
                <a:latin typeface="Times New Roman" panose="02020603050405020304" pitchFamily="18" charset="0"/>
                <a:cs typeface="Times New Roman" panose="02020603050405020304" pitchFamily="18" charset="0"/>
              </a:rPr>
              <a:t>prodotti regionali </a:t>
            </a:r>
            <a:r>
              <a:rPr lang="it-IT" dirty="0">
                <a:latin typeface="Times New Roman" panose="02020603050405020304" pitchFamily="18" charset="0"/>
                <a:cs typeface="Times New Roman" panose="02020603050405020304" pitchFamily="18" charset="0"/>
              </a:rPr>
              <a:t>è preferibile per la maggiore tracciabilità/controllabilità e la riduzione dei trasporti.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Esiste il </a:t>
            </a:r>
            <a:r>
              <a:rPr lang="it-IT" i="1" dirty="0">
                <a:latin typeface="Times New Roman" panose="02020603050405020304" pitchFamily="18" charset="0"/>
                <a:cs typeface="Times New Roman" panose="02020603050405020304" pitchFamily="18" charset="0"/>
              </a:rPr>
              <a:t>dovere morale di informarsi </a:t>
            </a:r>
            <a:r>
              <a:rPr lang="it-IT" dirty="0">
                <a:latin typeface="Times New Roman" panose="02020603050405020304" pitchFamily="18" charset="0"/>
                <a:cs typeface="Times New Roman" panose="02020603050405020304" pitchFamily="18" charset="0"/>
              </a:rPr>
              <a:t>(anche tramite un uso consapevole di Internet).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Sostituire le </a:t>
            </a:r>
            <a:r>
              <a:rPr lang="it-IT" i="1" dirty="0">
                <a:latin typeface="Times New Roman" panose="02020603050405020304" pitchFamily="18" charset="0"/>
                <a:cs typeface="Times New Roman" panose="02020603050405020304" pitchFamily="18" charset="0"/>
              </a:rPr>
              <a:t>pellicce </a:t>
            </a:r>
            <a:r>
              <a:rPr lang="it-IT" dirty="0">
                <a:latin typeface="Times New Roman" panose="02020603050405020304" pitchFamily="18" charset="0"/>
                <a:cs typeface="Times New Roman" panose="02020603050405020304" pitchFamily="18" charset="0"/>
              </a:rPr>
              <a:t>con surrogati sintetici. </a:t>
            </a:r>
          </a:p>
          <a:p>
            <a:pPr marL="0" indent="0" algn="just">
              <a:buNone/>
            </a:pPr>
            <a:endParaRPr lang="it-IT" i="1" dirty="0">
              <a:latin typeface="Times New Roman" panose="02020603050405020304" pitchFamily="18" charset="0"/>
              <a:cs typeface="Times New Roman" panose="02020603050405020304" pitchFamily="18" charset="0"/>
            </a:endParaRPr>
          </a:p>
          <a:p>
            <a:pPr marL="0" indent="0" algn="just">
              <a:buNone/>
            </a:pPr>
            <a:r>
              <a:rPr lang="it-IT" i="1" dirty="0">
                <a:latin typeface="Times New Roman" panose="02020603050405020304" pitchFamily="18" charset="0"/>
                <a:cs typeface="Times New Roman" panose="02020603050405020304" pitchFamily="18" charset="0"/>
              </a:rPr>
              <a:t>Ridurre il consumo di carne</a:t>
            </a:r>
            <a:r>
              <a:rPr lang="it-IT" dirty="0">
                <a:latin typeface="Times New Roman" panose="02020603050405020304" pitchFamily="18" charset="0"/>
                <a:cs typeface="Times New Roman" panose="02020603050405020304" pitchFamily="18" charset="0"/>
              </a:rPr>
              <a:t>: un terzo del consumo attuale sarebbe assolutamente sufficiente (</a:t>
            </a:r>
            <a:r>
              <a:rPr lang="it-IT" i="1" dirty="0">
                <a:latin typeface="Times New Roman" panose="02020603050405020304" pitchFamily="18" charset="0"/>
                <a:cs typeface="Times New Roman" panose="02020603050405020304" pitchFamily="18" charset="0"/>
              </a:rPr>
              <a:t>Società tedesca per l'alimentazione</a:t>
            </a:r>
            <a:r>
              <a:rPr lang="it-IT" dirty="0">
                <a:latin typeface="Times New Roman" panose="02020603050405020304" pitchFamily="18" charset="0"/>
                <a:cs typeface="Times New Roman" panose="02020603050405020304" pitchFamily="18" charset="0"/>
              </a:rPr>
              <a:t>) </a:t>
            </a:r>
          </a:p>
          <a:p>
            <a:pPr algn="just"/>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Un'interessante prospettiva del futuro: la </a:t>
            </a:r>
            <a:r>
              <a:rPr lang="it-IT" i="1" dirty="0">
                <a:latin typeface="Times New Roman" panose="02020603050405020304" pitchFamily="18" charset="0"/>
                <a:cs typeface="Times New Roman" panose="02020603050405020304" pitchFamily="18" charset="0"/>
              </a:rPr>
              <a:t>carne “sintetica” </a:t>
            </a:r>
            <a:r>
              <a:rPr lang="it-IT" dirty="0">
                <a:latin typeface="Times New Roman" panose="02020603050405020304" pitchFamily="18" charset="0"/>
                <a:cs typeface="Times New Roman" panose="02020603050405020304" pitchFamily="18" charset="0"/>
              </a:rPr>
              <a:t>coltivata da cellule staminali. Il progresso tecnico potrebbe rendere obsoleti gli allevamenti intensivi? </a:t>
            </a:r>
          </a:p>
        </p:txBody>
      </p:sp>
      <p:pic>
        <p:nvPicPr>
          <p:cNvPr id="5" name="Segnaposto contenuto 4">
            <a:extLst>
              <a:ext uri="{FF2B5EF4-FFF2-40B4-BE49-F238E27FC236}">
                <a16:creationId xmlns:a16="http://schemas.microsoft.com/office/drawing/2014/main" id="{B0ECADDC-1A8F-E334-4E08-B1A89F4F00FA}"/>
              </a:ext>
            </a:extLst>
          </p:cNvPr>
          <p:cNvPicPr>
            <a:picLocks noGrp="1" noChangeAspect="1"/>
          </p:cNvPicPr>
          <p:nvPr>
            <p:ph sz="half" idx="2"/>
          </p:nvPr>
        </p:nvPicPr>
        <p:blipFill>
          <a:blip r:embed="rId2"/>
          <a:stretch>
            <a:fillRect/>
          </a:stretch>
        </p:blipFill>
        <p:spPr>
          <a:xfrm>
            <a:off x="8194783" y="2950403"/>
            <a:ext cx="3744000" cy="1965600"/>
          </a:xfrm>
          <a:prstGeom prst="rect">
            <a:avLst/>
          </a:prstGeom>
        </p:spPr>
      </p:pic>
    </p:spTree>
    <p:extLst>
      <p:ext uri="{BB962C8B-B14F-4D97-AF65-F5344CB8AC3E}">
        <p14:creationId xmlns:p14="http://schemas.microsoft.com/office/powerpoint/2010/main" val="322999935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1335</Words>
  <Application>Microsoft Office PowerPoint</Application>
  <PresentationFormat>Widescreen</PresentationFormat>
  <Paragraphs>61</Paragraphs>
  <Slides>12</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12</vt:i4>
      </vt:variant>
    </vt:vector>
  </HeadingPairs>
  <TitlesOfParts>
    <vt:vector size="17" baseType="lpstr">
      <vt:lpstr>Arial</vt:lpstr>
      <vt:lpstr>Calibri</vt:lpstr>
      <vt:lpstr>Calibri Light</vt:lpstr>
      <vt:lpstr>Times New Roman</vt:lpstr>
      <vt:lpstr>Tema di Office</vt:lpstr>
      <vt:lpstr>Martin M. Lintner o.s.m. (Aldein / Aldino 1972), teologo morale.    Etica animale. Una prospettiva cristiana, Queriniana, Brescia 2020)</vt:lpstr>
      <vt:lpstr>Etica animale: un “buco nero” nella storia dell'Occidente. La Chiesa e la teologia in debito</vt:lpstr>
      <vt:lpstr>Campi concreti di azione (139-235)</vt:lpstr>
      <vt:lpstr>I temi del volume</vt:lpstr>
      <vt:lpstr>Aspetti etici del consumo di prodotti animali </vt:lpstr>
      <vt:lpstr>Aspetti sociali e ambientali?  Non tutte le mucche ‘‘killer del clima’’</vt:lpstr>
      <vt:lpstr>Un chiarimento sui principi:  la cooperatio ad malum</vt:lpstr>
      <vt:lpstr> Potere e impotenza del consumatore.  La dimensione politica </vt:lpstr>
      <vt:lpstr>La politica con il carrello della spesa </vt:lpstr>
      <vt:lpstr>Gli animali vanno in cielo?  (Christoph J. Amor)</vt:lpstr>
      <vt:lpstr>Gli animali nell’alleanza con Dio</vt:lpstr>
      <vt:lpstr>Prospettive escatologiche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Giuseppe Ferrari</dc:creator>
  <cp:lastModifiedBy>Giuseppe Ferrari</cp:lastModifiedBy>
  <cp:revision>18</cp:revision>
  <dcterms:created xsi:type="dcterms:W3CDTF">2022-04-21T19:56:56Z</dcterms:created>
  <dcterms:modified xsi:type="dcterms:W3CDTF">2022-05-03T10:06:03Z</dcterms:modified>
</cp:coreProperties>
</file>