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F29B54-C179-75BD-C07C-AE0CA7641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A9C5C06-50E6-2B1E-0506-B02DAFDBE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5289A8-21BE-ECB7-E894-B751AE5D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3D3466-A196-B5AA-213E-5C1B607B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A403E5-08E7-F394-808D-548E7743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85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37FD8E-E8B7-ECB5-9E37-3752B8FA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6AEDC3-EBD2-2ED4-14A3-A30830F2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5AD263-F82B-286D-5280-6EBF3D82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A0572F-90A6-6EF4-DF79-8280A6BD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74E834-DEED-2571-3E13-A10D8393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49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42FD655-F8EF-AC40-7AB4-C54B58B2E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6AA588-EDB5-97A1-9485-86275DBC3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F42011-4E8D-D07B-6015-3258BDA6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F0D449-F537-2C66-D9CD-929FDBC5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A017E3-7A48-2629-6A75-047410FD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32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D1AFB-540C-1855-CB80-8FAC37B4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86ABB4-9347-40E6-7086-FE71F487C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BFB75D-C14B-878D-A142-B17D9B84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D53E12-FD8E-D2BE-ADF9-B3CE10E2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E3A1C3-7E7F-DA09-8A32-682CDE71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52028-4B3D-642E-A897-1048FF3C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8EA1DA-E6B4-08C4-EAC2-6AE42B44F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CC9739-C2FF-637E-0C0F-151A9CB4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19BF51-3654-1FD1-BDFD-D54DBE8E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6EAEAF-C573-9711-3948-DB81DCC2E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40FB88-3379-6ACF-43DE-05E39C382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A924E1-5CF8-76E2-DB07-80BE5CC67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49BD0D7-FD47-DA1E-E995-6D86378F0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DCF3DA-8AEC-29EC-A65F-03B319DB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E6BC3E-0873-C887-E70C-DAB78897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C5B622-FAEA-270B-FD8C-44524B4A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47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4C4DBF-D95B-3B89-4774-E55D96B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8F1231-6A39-EA33-BA7E-CA0EA36FF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0EDCFBF-102D-5D7C-DC7B-2D51E2B00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6CD23C-C6DD-82BF-C231-5A2D070EF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20B0496-CD6D-CB56-C2F9-EB0D87A9B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A07941F-AE78-ED6D-3E00-A8C9F8AFF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564F642-9687-F2E8-BE9D-1557DC31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58B384F-C0CA-12EE-EEF5-9C73EF9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04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1F00A-41A1-1378-1B63-37CD3DFB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B6BDB85-02E0-A3A2-FD7C-A64030FE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C612F0-3B90-CE54-E5F9-8B10F744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1B67C4-2A5D-453F-264C-6C4EEEA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17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7F1701F-B2F8-44DD-41BC-89EAC313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978F04B-7BFE-B9D7-A635-DD614B26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AE571D-0261-653F-47E9-B0B14ECB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51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8D85BC-BCD3-206A-C5B9-6990E4D4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79124B-05E4-C244-E890-C77AAFB0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7203A6-69F8-8F9D-89D5-71787D2E7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01DE42-F178-25C1-B513-1107459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531CE8-3A7A-2C63-4B1C-164A5951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47075C-C96A-E4D6-EACD-118F9734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3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56338D-2D6F-A7A7-06B8-875A7826F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61F0F05-A80F-9365-89FF-F672D98AC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3B52E0-F427-C911-13FC-295E0BE56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3494E1-EA5D-160F-2650-923DE7BF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3AE3DB-20D4-32CC-D227-43769FAD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C24760-A918-E12B-659F-BD277F39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8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0B23C8-7AF4-FC2E-0834-705375C97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DEA178-5AD0-3DAB-E7FA-11E95B8F3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981FAC-929A-F9C7-B0D1-DF4FAB711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5A90D-2700-45BA-9A69-34D0F1AA662D}" type="datetimeFigureOut">
              <a:rPr lang="it-IT" smtClean="0"/>
              <a:pPr/>
              <a:t>01/03/2024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EB121F-F9A3-7C48-038E-0268AC558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60F762-3D60-591E-5C24-49EF4EED6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247AD-8561-486D-8B1F-DFC561157B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54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6B9F0-FA87-C7CA-65BE-1005FFB3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82" y="116199"/>
            <a:ext cx="11489925" cy="190800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svolta illuministica: nuovi impulsi e contraddizioni. Il ‘‘femminismo liberale’’</a:t>
            </a:r>
            <a:endParaRPr lang="it-IT" sz="4800" b="1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06D136-CA37-2926-6C75-49F1736F8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43053" y="1835389"/>
            <a:ext cx="4849381" cy="4695288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Nicolas de Condorcet (1743-1794)</a:t>
            </a:r>
          </a:p>
        </p:txBody>
      </p:sp>
      <p:pic>
        <p:nvPicPr>
          <p:cNvPr id="5" name="Picture 4" descr="Nicolas de Condorcet - Wikipedia">
            <a:extLst>
              <a:ext uri="{FF2B5EF4-FFF2-40B4-BE49-F238E27FC236}">
                <a16:creationId xmlns:a16="http://schemas.microsoft.com/office/drawing/2014/main" id="{C2B386D4-B288-E755-86ED-963A282C8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49" y="2762191"/>
            <a:ext cx="1944871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2C06FE43-9C1E-002C-BF6D-9EC0DDE8E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7222" y="2228847"/>
            <a:ext cx="4318602" cy="4351338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Jean-Jacques Rousseau (1712-1778)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D74D726-2876-019D-18E0-6CC36D0302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14394" y="2670469"/>
            <a:ext cx="1593822" cy="270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0686826-64A6-DB4C-4D08-9FC2F399FF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8765" y="2850469"/>
            <a:ext cx="1720546" cy="2484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B1C1425-9328-5301-8D51-EC4A83A796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3853" y="2814469"/>
            <a:ext cx="2035677" cy="2556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79063D6-6504-C792-50EB-2C63563425C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4966" y="2228847"/>
            <a:ext cx="2802374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6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F4D5498-9DC6-7523-D550-83DB9E49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1859"/>
            <a:ext cx="10515600" cy="1325563"/>
          </a:xfrm>
        </p:spPr>
        <p:txBody>
          <a:bodyPr/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21" name="Segnaposto contenuto 20">
            <a:extLst>
              <a:ext uri="{FF2B5EF4-FFF2-40B4-BE49-F238E27FC236}">
                <a16:creationId xmlns:a16="http://schemas.microsoft.com/office/drawing/2014/main" id="{72213A60-3231-F76D-42B3-01BFE8DF1D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5563" y="450000"/>
            <a:ext cx="7540080" cy="6408000"/>
          </a:xfrm>
        </p:spPr>
      </p:pic>
      <p:sp>
        <p:nvSpPr>
          <p:cNvPr id="23" name="Segnaposto contenuto 22">
            <a:extLst>
              <a:ext uri="{FF2B5EF4-FFF2-40B4-BE49-F238E27FC236}">
                <a16:creationId xmlns:a16="http://schemas.microsoft.com/office/drawing/2014/main" id="{F0316AC3-EC9B-F04C-7D92-980BA2318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5643" y="3654000"/>
            <a:ext cx="4140793" cy="2769406"/>
          </a:xfrm>
        </p:spPr>
        <p:txBody>
          <a:bodyPr>
            <a:normAutofit fontScale="62500" lnSpcReduction="2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lvl="1"/>
            <a:endParaRPr lang="it-IT" dirty="0"/>
          </a:p>
          <a:p>
            <a:endParaRPr lang="it-IT" dirty="0"/>
          </a:p>
          <a:p>
            <a:pPr marL="0" indent="0" algn="just">
              <a:buNone/>
            </a:pP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[Dalla </a:t>
            </a:r>
            <a:r>
              <a:rPr 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Difesa dei diritti della donna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Franco Restaino, Adriana </a:t>
            </a:r>
            <a:r>
              <a:rPr lang="it-IT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Cavarero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filosofie femministe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Paravia, Torino 1999, pp. 167-170</a:t>
            </a:r>
            <a:r>
              <a:rPr lang="it-IT" sz="3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01999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557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latin typeface="Times New Roman" pitchFamily="18" charset="0"/>
                <a:cs typeface="Times New Roman" pitchFamily="18" charset="0"/>
              </a:rPr>
              <a:t>Jane </a:t>
            </a:r>
            <a:r>
              <a:rPr lang="it-IT" b="1" dirty="0" err="1">
                <a:latin typeface="Times New Roman" pitchFamily="18" charset="0"/>
                <a:cs typeface="Times New Roman" pitchFamily="18" charset="0"/>
              </a:rPr>
              <a:t>Austen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(1775-1817): non ancora “femminismo”, ma trapela un’alternativa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0E342E8-43BE-0C9E-6BAA-A0E44E8B4C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3259" y="1507808"/>
            <a:ext cx="3072000" cy="2304000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15264" y="1847279"/>
            <a:ext cx="5335172" cy="435133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   - Obiettivo essenziale femminile resta il 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matrimonio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(felice); ma non 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contro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il 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sentimento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e la 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volontà individuale</a:t>
            </a:r>
          </a:p>
          <a:p>
            <a:pPr algn="just">
              <a:buNone/>
            </a:pPr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   - Emerge una nuova 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soggettività femminile: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battaglie di eroine isolate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scelta 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morale</a:t>
            </a:r>
          </a:p>
          <a:p>
            <a:pPr algn="just">
              <a:buNone/>
            </a:pPr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   - Jane Austin “aristotelica” e “cristiana” nella sua concezione della “virtù” in modo particolare femminile (A. MacIntyre</a:t>
            </a:r>
            <a:r>
              <a:rPr lang="it-IT" dirty="0"/>
              <a:t>)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A67C4B4-3663-A865-E728-3EE900ED10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6678" y="3946192"/>
            <a:ext cx="1718216" cy="280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6A6994A-E407-288B-981A-9CA4AA2B5C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6308" y="4022948"/>
            <a:ext cx="1620000" cy="26544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0B2F2-BC5C-A4DA-9868-59AA80C3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Stuart Mill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(1806-1873)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L’asservimento delle donne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(1869)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71B53E2-6350-5C78-E122-8AA879C29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60721" y="1966302"/>
            <a:ext cx="3526418" cy="4392000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FC5B28B-15FC-ED41-94CC-37D42B9484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22180" y="2006964"/>
            <a:ext cx="2902342" cy="435133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AC41787-0159-D83B-4006-97D3411792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4495" y="2006964"/>
            <a:ext cx="23812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043EB8-6601-CEC0-8ECE-37149927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Harriet Taylor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(1807-1858).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L’emancipazione delle donne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(1851)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DC096A7-F4D0-D4B5-B1FD-1B8570AD93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19219" y="2141537"/>
            <a:ext cx="3572448" cy="4351338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ADA2717-DCFE-31D0-E2F3-69211A19F0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521443" y="2141537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5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B44DF-7D81-0438-555A-78DE5326E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234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diagnosi della situazione presente </a:t>
            </a: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(Gran Bretagna 1869)</a:t>
            </a: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AB1FDD-4B7D-CA2A-0296-6EACD32F4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565" y="1690688"/>
            <a:ext cx="9263270" cy="44862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Mill considera pregiudizio irrazionale quanto ai più appariva ancora un dato indiscutibile e ovvio: l' inferiorità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“naturale”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della donna, che giustificava la sua subordinazione nella famiglia e nella società. L'emancipazione femminile, in quanto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inusuale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viene erroneamente giudicata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innaturale.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realtà a prevalere sulle esigenze della  giustizia e della razionalità sono il «costume universale» e «un sentimento popolare tanto preponderante». </a:t>
            </a:r>
          </a:p>
          <a:p>
            <a:pPr marL="0" indent="0" algn="just">
              <a:buNone/>
            </a:pP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La perdurante sottomissione femminile è in contrasto con la tendenza generale del progresso umano, che spinge al superamento del dominio della forza bruta e all'estensione della libertà e dell'autodeterminazione individuale.  Analogie e differenze con la condizione degli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schiavi.</a:t>
            </a:r>
            <a:endParaRPr lang="it-IT" i="1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A647AA-7DC7-E961-C606-DE535B7186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846205" y="2306089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7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E4AE1F-17C3-7981-53CF-4F4026A7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88" y="98474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Critiche al matrimonio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nell’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Inghilterra vittoriana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B3AD42-2C83-98EC-EAF6-5FF364E49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7440" y="1547446"/>
            <a:ext cx="9439422" cy="505030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it-I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 Mill </a:t>
            </a:r>
            <a:r>
              <a:rPr lang="it-I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forma contemporanea del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matrimonio sarebbe, nella sua essenza giuridica, una schiavitù legalizzata, in quanto sancisce la totale subordinazione economica e legale della donna. Questo stato di cose </a:t>
            </a:r>
            <a:r>
              <a:rPr lang="it-I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impedisce lo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svilupp</a:t>
            </a:r>
            <a:r>
              <a:rPr lang="it-I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di 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it-IT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idem velle/idem </a:t>
            </a:r>
            <a:r>
              <a:rPr lang="it-IT" sz="31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nolle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ovvero di una relazione di vera stima reciproca e amicizia tra i coniugi. In questo contesto di profonda ineguaglianza, la società alimenta l’ideale femminile</a:t>
            </a:r>
            <a:r>
              <a:rPr lang="it-IT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dell'abnegazione totale di sé 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nell'</a:t>
            </a:r>
            <a:r>
              <a:rPr lang="it-IT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esclusivo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orizzonte degli </a:t>
            </a:r>
            <a:r>
              <a:rPr lang="it-IT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affetti familiari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it-IT" sz="31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Contraddittorio è poi l'atteggiamento della società (a dominio maschile) verso la funzione materna: da una parte essa è considerata </a:t>
            </a:r>
            <a:r>
              <a:rPr lang="it-IT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naturale </a:t>
            </a:r>
            <a:r>
              <a:rPr lang="it-IT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si ritiene venga spontaneamente scelta dalla donne;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dall'altra viene loro </a:t>
            </a:r>
            <a:r>
              <a:rPr lang="it-IT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imposta 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come </a:t>
            </a:r>
            <a:r>
              <a:rPr lang="it-IT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unica 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opzione</a:t>
            </a:r>
            <a:r>
              <a:rPr lang="it-IT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impedendo  ad esse l’accesso a qualunque attività extrafamiliare socialmente rilevante. Il quadro critico è completato dal riferimento agli “obblighi” sessuali, alla non rara violenza domestica, ai pesanti doveri sociali e di rappresentanza che gravano sulle donne di classe media e superiore. Il fatto che </a:t>
            </a:r>
            <a:r>
              <a:rPr lang="it-I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presso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queste ultime sia praticata una certa “uguaglianza” </a:t>
            </a:r>
            <a:r>
              <a:rPr lang="it-IT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 fatto</a:t>
            </a:r>
            <a:r>
              <a:rPr lang="it-IT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nei rapporti  familiari, non cancella, anzi occulta  e dissimula</a:t>
            </a:r>
            <a:r>
              <a:rPr lang="it-I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reale squilibrio che permane sul piano sostanziale e giuridico. </a:t>
            </a:r>
            <a:r>
              <a:rPr lang="it-IT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E63871A-55F0-ADAE-C016-3CD57CCE3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0472" y="1943308"/>
            <a:ext cx="2065032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55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18453-CE9A-76B8-A67C-862EA35F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8" y="365125"/>
            <a:ext cx="119850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Argomentazioni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utilitariste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(nel senso storico-filosofico del termine!) contro l’asservimento delle donne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ED58D4-0EAE-701F-F72F-847483D39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29" y="1825625"/>
            <a:ext cx="6490253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Secondo Mill l'asservimento della donna degrada profondamente anche l’uomo (il marito, i figli, l'opinione pubblica maschile) legittimando l'idea di un potere non fondato sulla virtù e sul merito, ma sul mero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privilegio della nascita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Per questo costituisce il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paradigma di ogni dominazione sociale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Escludendo le donne dall'accesso alle professioni, alla politica, alla scienza e ad ogni altra attività sociale extrafamiliare,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società si priva della metà del suo capitale umano e intellettuale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In tale modo anche per gli uomini viene meno un salutare elemento di stimolo e di sana competizione, utile al progresso generale. 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C831673-14AC-88EC-75A7-32C6872E5C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170280" y="1825625"/>
            <a:ext cx="28153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69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CC6E3-95D3-592A-BAD4-337E72EF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03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si costruisce una ‘‘donna’’ 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(1869,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upper class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067057-4027-6D6F-BCB0-3416F7A5C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97487" cy="435133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La “donna” odierna (1869) secondo Mill non è un prodotto della natura, ma piuttosto una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costruzione sociale artificiale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il codice comportamentale dominante induce nelle donne caratteristici vizi (servilismo, dissimulazione, assenza di interessi sociali) che si ripercuotono sullo stesso uomo (il marito). </a:t>
            </a:r>
          </a:p>
          <a:p>
            <a:pPr marL="0" indent="0" algn="just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Spesso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questa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donna finisce per essere nei confronti del coniuge una sorta di “freno” che lo distoglie dalle attività più nobili (impegno sociale disinteressato, anticonformismo politico). Anche “sentimentalismo” e “nervosismo”, a torto giudicati tratti o debolezze “naturali” femminili, sono in realtà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tteggiamenti socialmente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indotti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nelle donne delle classi superiori. 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ADDB354-A713-AEA2-5C99-28F70B3CE5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08164" y="2197601"/>
            <a:ext cx="2167848" cy="327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06E595-C8EA-973B-04EF-4BA3050E66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5819" y="2269601"/>
            <a:ext cx="2092212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6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545CE-6820-0817-CA9B-0DE293B8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365125"/>
            <a:ext cx="1092973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Nessuna prova razionale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dell’inferiorità delle donne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8EE416-9FE3-5664-A7D1-BAC0570A2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825625"/>
            <a:ext cx="6785113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Non vi è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alcuna prova della presunta inferiorità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della donna. In numerosi campi intellettuali e sociali le donne non sono sinora emerse, solo perché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 poste in condizioni di mettersi alla prova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 confinate a ruoli marginali o “dilettanteschi”. Nei settori invece in cui hanno potuto dimostrare le proprie capacità (ad es. le rare donne capo di stato, o la recitazione) abbiamo abbondanza di prove dei loro talenti. </a:t>
            </a:r>
          </a:p>
          <a:p>
            <a:pPr marL="0" indent="0" algn="just">
              <a:buNone/>
            </a:pP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Gli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uomini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 trovano invece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favoriti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nelle attività sociali, culturali e professionali  per il fatto di godere di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più tempo libero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oltre che per l’'accettazione sociale, nel sesso maschile, dell'«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avidità di celebrità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e della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dedizione totale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 sono richieste per raggiungere l'eccellenza in qualunque campo. </a:t>
            </a: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B45C0A-A6DA-603E-2F2E-840741439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131247" y="1825625"/>
            <a:ext cx="34511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2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37712-B578-0E31-144C-332993389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8" y="491986"/>
            <a:ext cx="1120802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Uno “specifico” femminile?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‘‘Natura’’ o costruzione sociale? Opinioni di J. S. Mill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01ADC4-FF11-8EAF-6B40-F81F46B4C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355712"/>
            <a:ext cx="6132443" cy="4351338"/>
          </a:xfrm>
        </p:spPr>
        <p:txBody>
          <a:bodyPr>
            <a:normAutofit fontScale="85000" lnSpcReduction="10000"/>
          </a:bodyPr>
          <a:lstStyle/>
          <a:p>
            <a:pPr marL="0" indent="0" algn="just" rtl="0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Affermata con forza l'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uguaglianza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delle facoltà intellettuali e morali tra uomini e donne, </a:t>
            </a:r>
            <a:r>
              <a:rPr lang="it-IT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in attesa di chiarimenti scientifici di natura psicologica, ipotizza l'esistenza di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talenti e inclinazioni virtuose specificamente femminili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l'intuizione, la concretezza, la parsimonia, la capacità di gestire le relazioni, l'elasticità mentale, l'avversione alla guerra, la filantropia. </a:t>
            </a:r>
          </a:p>
          <a:p>
            <a:pPr marL="0" indent="0" algn="just" rtl="0">
              <a:buNone/>
            </a:pP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Cenni al carattere di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costruzione sociale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queste inclinazioni.</a:t>
            </a:r>
          </a:p>
          <a:p>
            <a:pPr marL="0" indent="0" rtl="0">
              <a:buNone/>
            </a:pPr>
            <a:br>
              <a:rPr lang="it-IT" dirty="0">
                <a:effectLst/>
              </a:rPr>
            </a:br>
            <a:endParaRPr lang="it-IT" dirty="0">
              <a:effectLst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C82241F-0A09-F21C-BE13-E2275B902A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069773" y="2014676"/>
            <a:ext cx="32840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0108D4-6C4A-48CD-251C-31DBEBCF3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20" y="242059"/>
            <a:ext cx="12295162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Olympe de Gouges (1748-1793): 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Dichiarazione </a:t>
            </a:r>
            <a:b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 diritti della donna e della cittadina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(1791)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B5FA559-0094-A530-ED8B-CE5D9DB62D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63135" y="2209159"/>
            <a:ext cx="2532865" cy="3744000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9D4D97A-57FF-C013-B5EE-3AD3D23C26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3367" y="2281159"/>
            <a:ext cx="2892404" cy="3672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4CB6BC-D455-B20D-81F6-B93D3D95C0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2453" y="1690688"/>
            <a:ext cx="257861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86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984074-48D2-712E-5F6B-C3731F3C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 contributo del cristianesimo </a:t>
            </a: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all'emancipazione femminile: luci e contraddizioni</a:t>
            </a:r>
            <a:br>
              <a:rPr lang="it-IT" dirty="0">
                <a:effectLst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ED0776-C0DB-D483-398F-E7B2D3056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130" y="1960561"/>
            <a:ext cx="6914322" cy="4532313"/>
          </a:xfrm>
        </p:spPr>
        <p:txBody>
          <a:bodyPr>
            <a:normAutofit fontScale="77500" lnSpcReduction="20000"/>
          </a:bodyPr>
          <a:lstStyle/>
          <a:p>
            <a:pPr marL="0" indent="0" algn="just" rtl="0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Mill ricorda le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radici cristiane dei movimenti moderni di emancipazione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tra cui quello per l’abolizione della schiavitù. «La legge della giustizia è la legge del cristianesimo». La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cristianizzazione del mondo germanico e l'ingentilimento di quello feudale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sarebbero anche un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merito delle donne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l'ideale cortese, che celebra la donna, ha contributo in modo rilevante alla civiltà morale europea. </a:t>
            </a:r>
          </a:p>
          <a:p>
            <a:pPr marL="0" indent="0" algn="just" rtl="0">
              <a:buNone/>
            </a:pP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Critica della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giustificazione religiosa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della sottomissione della donna.  Ambiguità sociale e morale della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charity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praticata dalle donne delle classi privilegiate. Il cristianesimo a confronto con altre religioni giudicate “immobiliste “ (Islam, Induismo). </a:t>
            </a:r>
          </a:p>
          <a:p>
            <a:pPr marL="0" indent="0" algn="just" rtl="0">
              <a:buNone/>
            </a:pPr>
            <a:b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2050" name="Picture 2" descr="Uncle Tom's Cabin: With Original 1852 Illustrations by Hammett Billings :  Stowe, Harriet Beecher: Amazon.it: Libri">
            <a:extLst>
              <a:ext uri="{FF2B5EF4-FFF2-40B4-BE49-F238E27FC236}">
                <a16:creationId xmlns:a16="http://schemas.microsoft.com/office/drawing/2014/main" id="{7FC36442-3A7D-5F2D-CE87-64A678AFE4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174" y="1960561"/>
            <a:ext cx="2128535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DA86882-3456-B1A1-591E-42444AA7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201" y="2266561"/>
            <a:ext cx="2095223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1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8B1B2-C30B-E84C-534D-4545B4CB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Oltre la (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maternità: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libero accesso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tutte le funzioni sociali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04063D-C993-854F-1A89-D90D7A0A5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634" y="1891886"/>
            <a:ext cx="7735958" cy="4667250"/>
          </a:xfrm>
        </p:spPr>
        <p:txBody>
          <a:bodyPr>
            <a:normAutofit fontScale="77500" lnSpcReduction="20000"/>
          </a:bodyPr>
          <a:lstStyle/>
          <a:p>
            <a:pPr marL="0" indent="0" algn="just" rtl="0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Battaglia per il libero accesso delle donne a tutti i ruoli sociali e professionali e al suffragio. Mill è per altro convinto che la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maggioranza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delle donne in una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certa fase della vita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desideri dedicarsi prevalentemente alla famiglia (figli, cura della casa, amministrazione familiare), ma ritiene che questo debba essere frutto di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libera scelta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non trattato come un “destino biologico”. </a:t>
            </a:r>
          </a:p>
          <a:p>
            <a:pPr marL="0" indent="0" algn="just" rtl="0">
              <a:buNone/>
            </a:pP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Non si dovrebbe dunque porre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alcun ostacolo giuridico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alle donne che desiderano dedicarsi ad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altre attività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sociali, politiche, culturali. La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funzione materna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infatti, per quanto caratteristicamente femminile,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esaurisce le potenzialità della donna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considerata sia la varietà di inclinazioni tra diverse donne, sia la diversità delle fasi della vita di ogni singola donna. </a:t>
            </a:r>
          </a:p>
          <a:p>
            <a:pPr marL="0" indent="0" algn="just" rtl="0">
              <a:buNone/>
            </a:pP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1081A2D-63C3-FD0B-EE8B-8D5D2ED7D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641789" y="2072898"/>
            <a:ext cx="2951162" cy="35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9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EC3BC8-48C9-A107-E89A-7FB55969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14" y="-28429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L’inizio di un lungo cammino….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C126E9-3CB0-DA21-D331-A2C4DD61E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19203" cy="4351338"/>
          </a:xfrm>
        </p:spPr>
        <p:txBody>
          <a:bodyPr>
            <a:normAutofit fontScale="85000" lnSpcReduction="20000"/>
          </a:bodyPr>
          <a:lstStyle/>
          <a:p>
            <a:pPr marL="0" indent="0" algn="just" rtl="0">
              <a:buNone/>
            </a:pP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Siamo dunque all'inizio di una lunga lotta per l'emancipazione femminile, che prende avvio con la protesta di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alcune 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donne, inizialmente contro i soli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abusi ed eccessi 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 potere maschile. </a:t>
            </a:r>
          </a:p>
          <a:p>
            <a:pPr marL="0" indent="0" algn="just" rtl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endParaRPr lang="it-IT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Ma l'impegno a superare questa moderna tirannia dovrà proseguire, dandosi diversi mezzi e obiettivi (petizioni, proteste organizzate; la richiesta del suffragio). Decisivo</a:t>
            </a:r>
            <a: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secondo Mill, sarà anche il sostegno di uomini illuminati!</a:t>
            </a:r>
          </a:p>
          <a:p>
            <a:pPr marL="0" indent="0" algn="just" rtl="0">
              <a:buNone/>
            </a:pPr>
            <a:br>
              <a:rPr lang="it-IT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1026" name="Picture 2" descr="A night scene with Tom Nero apprehended in a church-yard before the  murdered body of a pregnant maidservant. Engraving by William Hogarth,  1751. | Wellcome Collection">
            <a:extLst>
              <a:ext uri="{FF2B5EF4-FFF2-40B4-BE49-F238E27FC236}">
                <a16:creationId xmlns:a16="http://schemas.microsoft.com/office/drawing/2014/main" id="{05CC0DCE-5EF4-B0BD-BE1D-A727EFAFCB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86" y="732826"/>
            <a:ext cx="24334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1F46AC-9A07-AA10-F399-E7D12BB82A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4754" y="3866045"/>
            <a:ext cx="3993577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7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287AA8-C681-C27C-8A16-EBA7C614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39097" cy="1325563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L’asservimento delle donne,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1F77981-7BD5-9AE4-5CE6-49C1B1D873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3831" y="1690688"/>
            <a:ext cx="5287834" cy="496800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354822B-4D58-9350-05C7-1DBC840024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25551" y="199312"/>
            <a:ext cx="6020419" cy="6459376"/>
          </a:xfrm>
        </p:spPr>
      </p:pic>
    </p:spTree>
    <p:extLst>
      <p:ext uri="{BB962C8B-B14F-4D97-AF65-F5344CB8AC3E}">
        <p14:creationId xmlns:p14="http://schemas.microsoft.com/office/powerpoint/2010/main" val="4081180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14185-9989-5DC5-D8C8-05065DBD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144" y="365125"/>
            <a:ext cx="5712655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14721855-8799-A0FB-8C55-FA67B876B5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3627" y="401565"/>
            <a:ext cx="5181600" cy="6091310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7BC48B75-7AA7-A563-739D-0D5894C82D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55900" y="1867828"/>
            <a:ext cx="5053816" cy="4351338"/>
          </a:xfrm>
        </p:spPr>
      </p:pic>
    </p:spTree>
    <p:extLst>
      <p:ext uri="{BB962C8B-B14F-4D97-AF65-F5344CB8AC3E}">
        <p14:creationId xmlns:p14="http://schemas.microsoft.com/office/powerpoint/2010/main" val="163598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7963A78-FFC6-DE6A-A69B-57F79E26E8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9317" y="379510"/>
            <a:ext cx="11057206" cy="6098980"/>
          </a:xfrm>
        </p:spPr>
      </p:pic>
    </p:spTree>
    <p:extLst>
      <p:ext uri="{BB962C8B-B14F-4D97-AF65-F5344CB8AC3E}">
        <p14:creationId xmlns:p14="http://schemas.microsoft.com/office/powerpoint/2010/main" val="4072789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13ECEEB-4157-36DF-FCCB-3DE822ACB8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23028" y="872198"/>
            <a:ext cx="5703286" cy="5620678"/>
          </a:xfrm>
        </p:spPr>
      </p:pic>
    </p:spTree>
    <p:extLst>
      <p:ext uri="{BB962C8B-B14F-4D97-AF65-F5344CB8AC3E}">
        <p14:creationId xmlns:p14="http://schemas.microsoft.com/office/powerpoint/2010/main" val="2188443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FF995C-4458-4652-FD29-90A73E14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36" y="262451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sinossi delle due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Dichiarazioni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D04C58-0970-07EA-EE36-9A67C96A9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9928" y="1644392"/>
            <a:ext cx="5616083" cy="484848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Prefazione 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(5 settembre 1791)</a:t>
            </a:r>
          </a:p>
          <a:p>
            <a:pPr algn="just">
              <a:buNone/>
            </a:pPr>
            <a:r>
              <a:rPr lang="it-IT" sz="22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Le madri, le figlie, le sorelle, rappresentanti della nazione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chiedono di costituirsi in assemblea nazionale. Considerando che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l'ignoranza, l'oblio o il disprezzo dei diritti della donna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sono le sole cause delle disgrazie pubbliche e della corruzione dei governi, hanno deciso di esporre in una dichiarazione solenne i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diritti naturali inalienabili e sacri della donna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affinché tale dichiarazione, costantemente presente a tutti i membri del corpo sociale, ricordi loro senza posa i loro doveri, affinché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gli atti del potere delle donne e quelli del potere degli uomini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potendo essere in ogni momento comparati con il fine di ogni istituzione politica, ne siano più rispettati, affinché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 reclami delle cittadine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fondati ormai su principi semplici e incontestabili, si volgano sempre al mantenimento della costituzione, dei buoni costumi, e alla felicità di tutti. Di conseguenza,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il sesso superiore in bellezza come in coraggio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nelle sofferenze materne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riconosce e dichiara, </a:t>
            </a:r>
            <a:r>
              <a:rPr lang="it-IT" sz="2200" kern="150" dirty="0">
                <a:solidFill>
                  <a:srgbClr val="FF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in presenza e sotto gli auspici dell'Essere supremo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 seguenti diritti della donna e della cittadina.</a:t>
            </a:r>
            <a:endParaRPr lang="it-IT" sz="22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C8D83D-DF45-BB6F-5D3B-16A6CE7A4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152" y="1693817"/>
            <a:ext cx="5616084" cy="4799057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it-IT" sz="18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it-IT" sz="22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Preambolo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(26 agosto 1789)  </a:t>
            </a:r>
          </a:p>
          <a:p>
            <a:pPr algn="just">
              <a:buNone/>
            </a:pPr>
            <a:r>
              <a:rPr lang="it-IT" sz="22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 I Rappresentanti del Popolo Francese costituiti in Assemblea Nazionale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considerando che </a:t>
            </a:r>
            <a:r>
              <a:rPr lang="it-IT" sz="22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l’ignoranza, l’oblio o il disprezzo dei diritti dell’uomo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sono le uniche cause delle sciagure pubbliche e della corruzione dei governi, hanno stabilito di esporre, in una solenne dichiarazione,</a:t>
            </a:r>
            <a:r>
              <a:rPr lang="it-IT" sz="22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i diritti naturali, inalienabili e sacri dell’uomo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affinché questa dichiarazione, costantemente presente a tutti i membri del corpo sociale, rammenti loro incessantemente i loro diritti e i loro doveri; affinché maggior rispetto ritraggano </a:t>
            </a:r>
            <a:r>
              <a:rPr lang="it-IT" sz="22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gli atti del Potere legislativo e quelli del Potere esecutivo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dal poter essere in ogni istante paragonati con il fine di ogni istituzione politica; affinché </a:t>
            </a:r>
            <a:r>
              <a:rPr lang="it-IT" sz="22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 reclami dei cittadini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fondati d’ora innanzi su dei princìpi semplici e incontestabili, abbiano sempre per risultato il mantenimento della Costituzione e la felicità di tutti. In conseguenza, </a:t>
            </a:r>
            <a:r>
              <a:rPr lang="it-IT" sz="22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l’Assemblea Nazionale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riconosce e dichiara, </a:t>
            </a:r>
            <a:r>
              <a:rPr lang="it-IT" sz="2200" kern="150" dirty="0">
                <a:solidFill>
                  <a:srgbClr val="FF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in presenza e sotto gli auspici dell’Essere Supremo</a:t>
            </a:r>
            <a:r>
              <a:rPr lang="it-IT" sz="22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it-IT" sz="22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 seguenti diritti dell’uomo e del cittadino.</a:t>
            </a:r>
            <a:endParaRPr lang="it-IT" sz="22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6D9963-1076-E0A9-35BE-C4294E5670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90069" y="365126"/>
            <a:ext cx="1476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02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19B59B-C04D-D383-ADEF-B15F23BEA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3385"/>
            <a:ext cx="10795782" cy="60069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it-IT" sz="2400" b="1" kern="1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Articolo primo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La donna nasce libera ed è eguale all'uomo nei diritti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Le distinzioni sociali non possono essere fondate che sull'utilità comune. </a:t>
            </a:r>
          </a:p>
          <a:p>
            <a:pPr algn="just">
              <a:buNone/>
            </a:pPr>
            <a:r>
              <a:rPr lang="it-IT" sz="24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it-IT" sz="2400" kern="1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II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 Lo scopo di ogni associazione politica è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la conservazione dei diritti naturali e imprescrittibili della donna e dell'uomo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: tali diritti sono la libertà, la proprietà, la sicurezza,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e soprattutto la resistenza all'oppressione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algn="just">
              <a:buNone/>
            </a:pPr>
            <a:r>
              <a:rPr lang="it-IT" sz="24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it-IT" sz="2400" kern="1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III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Il principio di ogni sovranità risiede essenzialmente nella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Nazione, che non è altro che la riunione della donna e dell‘uomo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: nessun corpo, nessun individuo può esercitare una autorità che non ne derivi espressamente. </a:t>
            </a:r>
          </a:p>
          <a:p>
            <a:pPr algn="just">
              <a:buNone/>
            </a:pPr>
            <a:r>
              <a:rPr lang="it-IT" sz="24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it-IT" sz="2400" kern="1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IV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La libertà e la giustizia consistono nel rendere tutto quello che appartiene agli altri; così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l'esercizio dei diritti naturali della donna non ha limiti se non la tirannia perpetua che l'uomo </a:t>
            </a:r>
            <a:r>
              <a:rPr lang="it-IT" sz="24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le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oppone; questi limiti devono essere riformati dalle leggi della natura e della ragione.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just">
              <a:buNone/>
            </a:pPr>
            <a:r>
              <a:rPr lang="it-IT" sz="2400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it-IT" sz="2400" kern="1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Le leggi della natura e della ragione vietano tutte le azioni nocive alla società: tutto quello che non è vietato da queste leggi, sagge e divine, non può essere impedito, e nessuno può essere costretto a fare quello che tali leggi non ordinano. 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003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80E20-913F-E947-8AC6-CBF4B0DD5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2369"/>
            <a:ext cx="10515600" cy="568459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VI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La Legge deve essere l'espressione della volontà generale;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tutte le cittadine e i cittadini devono concorrere, personalmente o tramite loro rappresentanti, alla sua formazione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; la legge deve essere eguale per tutti: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tutte le cittadine e tutti i cittadini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essendo eguali ai suoi occhi, devono essere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egualmente ammissibili ad ogni dignità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, posto e impiego pubblico, secondo le proprie capacità; e senza altra distinzione che non sia quella delle loro virtù e dei loro talenti. 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VII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Per nessuna donna si farà eccezione: la donna è accusata, arrestata, e detenuta nei casi determinati dalla Legge. Le donne obbediscono come gli uomini a tale Legge rigorosa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VIII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La Legge deve stabilire solo pene strettamente ed evidentemente necessarie, e nessuno può essere punito se non in virtù d'una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Legge stabilita e promulgata anteriormente al delitto e legalmente applicata alle donne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IX.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Nel caso di ogni donna dichiarata colpevole la Legge eserciterà ogni rigore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X. 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Nessuno deve essere infastidito per le proprie opinioni, anche fondamentali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 La donna ha il diritto di salire sul patibolo; deve avere egualmente quello di salire sulla tribuna</a:t>
            </a:r>
            <a:r>
              <a:rPr lang="it-IT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; purché le sue manifestazioni non turbino l'ordine pubblico stabilito dalla Legge.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1592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3A4F8-942F-F6BB-7467-43CC3DDB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357808"/>
            <a:ext cx="11357113" cy="6188765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it-IT" b="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lang="it-IT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b="1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La libera comunicazione dei pensieri e delle opinioni è uno dei diritti più preziosi della donna poiché questa libertà assicura la legittimità dei padri verso i figli. Ogni cittadina può dunque dire liberamente: «</a:t>
            </a:r>
            <a:r>
              <a:rPr lang="it-IT" b="1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it-IT" b="1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o sono la madre di un figlio vostro» senza che un pregiudizio barbaro la forzi a nascondere la verità, salvo a rispondere dell'abuso di questa libertà nei casi stabiliti dalla Legge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it-IT" b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. È necessario garantire maggiormente </a:t>
            </a:r>
            <a:r>
              <a:rPr lang="it-IT" b="1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i diritti della donna e della cittadina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; questa garanzia deve essere istituita a vantaggio di tutti e non solo di quelle cui è affidata.</a:t>
            </a:r>
          </a:p>
          <a:p>
            <a:pPr algn="just">
              <a:buNone/>
            </a:pP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it-IT" b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XIII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b="1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Per il mantenimento della forza pubblica e per le spese di amministrazione, i contributi della donna e dell'uomo sono uguali; essa partecipa a tutti i lavori ingrati, a tutte le fatiche, deve quindi partecipare anche alla distribuzione dei posti, degli impieghi, delle cariche, delle dignità e dell’industria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it-IT" dirty="0">
              <a:solidFill>
                <a:srgbClr val="2021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it-IT" b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XIV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b="1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b="1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it-IT" b="1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ittadine e i cittadini </a:t>
            </a:r>
            <a:r>
              <a:rPr lang="it-IT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hanno il diritto di constatare, da sé o tramite i loro rappresentanti, la necessità del contributo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. Le cittadine possono aderirvi soltanto con l’ammissione di un'uguale divisione, non solo nella fortuna, ma anche nell'amministrazione pubblica, e determinare la quantità, l’imponibile, la riscossione e la durata dell’imposta.</a:t>
            </a:r>
          </a:p>
          <a:p>
            <a:pPr algn="just">
              <a:buNone/>
            </a:pP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it-IT" b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XV</a:t>
            </a:r>
            <a:r>
              <a:rPr lang="it-IT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La massa delle donne, coalizzata con gli uomini per la tassazione, ha il diritto di chiedere conto della sua amministrazione a ogni agente pubblico</a:t>
            </a:r>
            <a:r>
              <a:rPr lang="it-IT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it-IT" b="1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b="1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Ogni società in cui la garanzia dei diritti non sia assicurata e non sia determinata la separazione dei poteri, è priva di una Costituzione; la Costituzione è nulla se la maggioranza degli individui che compongono la Nazione non ha cooperato alla sua redazione.</a:t>
            </a:r>
          </a:p>
          <a:p>
            <a:pPr algn="just">
              <a:buNone/>
            </a:pP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it-IT" b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it-IT" b="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Le proprietà sono di tutti i sessi riuniti o separati</a:t>
            </a:r>
            <a:r>
              <a:rPr lang="it-IT" b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; esse hanno per ciascuno un diritto inviolabile e sacro; nessuno può esserne privato come vero patrimonio della natura, se non quando la necessità pubblica, legalmente constatata, lo esiga in modo evidente e a condizione di una giusta e preliminare indennità.</a:t>
            </a:r>
          </a:p>
          <a:p>
            <a:pPr>
              <a:buNone/>
            </a:pPr>
            <a:br>
              <a:rPr lang="it-IT" i="1" dirty="0">
                <a:latin typeface="Times New Roman" pitchFamily="18" charset="0"/>
                <a:cs typeface="Times New Roman" pitchFamily="18" charset="0"/>
              </a:rPr>
            </a:br>
            <a:endParaRPr lang="it-IT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6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81354" y="153121"/>
            <a:ext cx="116909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itchFamily="18" charset="0"/>
                <a:cs typeface="Times New Roman" pitchFamily="18" charset="0"/>
              </a:rPr>
              <a:t>Mary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Wollstonecraft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(1759-1797). </a:t>
            </a:r>
            <a:br>
              <a:rPr lang="it-IT" dirty="0">
                <a:latin typeface="Times New Roman" pitchFamily="18" charset="0"/>
                <a:cs typeface="Times New Roman" pitchFamily="18" charset="0"/>
              </a:rPr>
            </a:br>
            <a:r>
              <a:rPr lang="it-IT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Rivendicazione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difesa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 dei diritti della donna 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(1792)</a:t>
            </a:r>
          </a:p>
        </p:txBody>
      </p:sp>
      <p:pic>
        <p:nvPicPr>
          <p:cNvPr id="9" name="Segnaposto contenuto 8" descr="undefined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489" y="2138096"/>
            <a:ext cx="3008063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egnaposto contenuto 9" descr="A Vindication of the Rights of Woman - Wikipedia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3026" y="1985595"/>
            <a:ext cx="2744262" cy="44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A Vindication of the Rights of Brutes by Thomas Taylor | Goodread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14236" y="2462096"/>
            <a:ext cx="1858056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A Vindication of the Rights of Men, in a Letter to the Right Honourable  Edmund Burke; occasioned by his Reflections on the Revolution in France. By  Mary Wollstonecraft. by WOLLSTONECRAFT, MARY - 1790.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0111" y="1890638"/>
            <a:ext cx="2702356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461A62-7921-4B56-017B-E179D127F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147" y="740084"/>
            <a:ext cx="8882576" cy="6274190"/>
          </a:xfrm>
        </p:spPr>
        <p:txBody>
          <a:bodyPr>
            <a:normAutofit fontScale="47500" lnSpcReduction="20000"/>
          </a:bodyPr>
          <a:lstStyle/>
          <a:p>
            <a:pPr marL="0" indent="0" algn="just" rtl="0">
              <a:buNone/>
            </a:pP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- Un'autodidatta di idee illuministe. Iniziative educative. Simpatia per la Rivoluzione </a:t>
            </a:r>
          </a:p>
          <a:p>
            <a:pPr marL="0" indent="0" algn="just" rtl="0">
              <a:buNone/>
            </a:pPr>
            <a:endParaRPr lang="it-IT" sz="5100" b="0" i="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rtl="0">
              <a:buNone/>
            </a:pP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- Si rivolge alle donne di </a:t>
            </a:r>
            <a:r>
              <a:rPr lang="it-IT" sz="5100" b="0" i="1" dirty="0">
                <a:effectLst/>
                <a:latin typeface="Times New Roman" pitchFamily="18" charset="0"/>
                <a:cs typeface="Times New Roman" pitchFamily="18" charset="0"/>
              </a:rPr>
              <a:t>classe media</a:t>
            </a: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 e agli </a:t>
            </a:r>
            <a:r>
              <a:rPr lang="it-IT" sz="5100" b="0" i="1" dirty="0">
                <a:effectLst/>
                <a:latin typeface="Times New Roman" pitchFamily="18" charset="0"/>
                <a:cs typeface="Times New Roman" pitchFamily="18" charset="0"/>
              </a:rPr>
              <a:t>uomini</a:t>
            </a: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. Una proposta di </a:t>
            </a:r>
            <a:r>
              <a:rPr lang="it-IT" sz="5100" b="0" i="1" dirty="0">
                <a:effectLst/>
                <a:latin typeface="Times New Roman" pitchFamily="18" charset="0"/>
                <a:cs typeface="Times New Roman" pitchFamily="18" charset="0"/>
              </a:rPr>
              <a:t>riforma</a:t>
            </a:r>
            <a:r>
              <a:rPr lang="it-IT" sz="5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dell'</a:t>
            </a:r>
            <a:r>
              <a:rPr lang="it-IT" sz="5100" b="0" i="1" dirty="0">
                <a:effectLst/>
                <a:latin typeface="Times New Roman" pitchFamily="18" charset="0"/>
                <a:cs typeface="Times New Roman" pitchFamily="18" charset="0"/>
              </a:rPr>
              <a:t>educazione</a:t>
            </a: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 (senza implicazioni direttamente politiche).</a:t>
            </a:r>
            <a:b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it-IT" sz="5100" b="0" i="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rtl="0">
              <a:buNone/>
            </a:pP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- Enfasi </a:t>
            </a:r>
            <a:r>
              <a:rPr lang="it-IT" sz="5100" b="0" i="1" dirty="0">
                <a:effectLst/>
                <a:latin typeface="Times New Roman" pitchFamily="18" charset="0"/>
                <a:cs typeface="Times New Roman" pitchFamily="18" charset="0"/>
              </a:rPr>
              <a:t>egualitaria</a:t>
            </a: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 e sulla comune </a:t>
            </a:r>
            <a:r>
              <a:rPr lang="it-IT" sz="5100" b="0" i="1" dirty="0">
                <a:effectLst/>
                <a:latin typeface="Times New Roman" pitchFamily="18" charset="0"/>
                <a:cs typeface="Times New Roman" pitchFamily="18" charset="0"/>
              </a:rPr>
              <a:t>razionalità</a:t>
            </a: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. I guasti dell'educazione a «rendersi piacevoli»</a:t>
            </a:r>
          </a:p>
          <a:p>
            <a:pPr marL="0" indent="0" algn="just" rtl="0">
              <a:buNone/>
            </a:pPr>
            <a:endParaRPr lang="it-IT" sz="5100" b="0" i="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rtl="0">
              <a:buNone/>
            </a:pP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- «È ora di effettuare una rivoluzione nei modi di vivere delle donne – è ora di restituire la loro dignità perduta – e di far sì che esse, come parte della specie umana, operino, riformando se stesse, per riformare il mondo»</a:t>
            </a:r>
          </a:p>
          <a:p>
            <a:pPr marL="0" indent="0" algn="just" rtl="0">
              <a:buNone/>
            </a:pPr>
            <a:endParaRPr lang="it-IT" sz="5100" b="0" i="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rtl="0">
              <a:buNone/>
            </a:pP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- Scandalo,</a:t>
            </a:r>
            <a:r>
              <a:rPr lang="it-IT" sz="5100" b="0" i="1" dirty="0">
                <a:effectLst/>
                <a:latin typeface="Times New Roman" pitchFamily="18" charset="0"/>
                <a:cs typeface="Times New Roman" pitchFamily="18" charset="0"/>
              </a:rPr>
              <a:t> damnatio memoriae</a:t>
            </a:r>
            <a:r>
              <a:rPr lang="it-IT" sz="5100" b="0" i="0" dirty="0">
                <a:effectLst/>
                <a:latin typeface="Times New Roman" pitchFamily="18" charset="0"/>
                <a:cs typeface="Times New Roman" pitchFamily="18" charset="0"/>
              </a:rPr>
              <a:t> e rivalutazione contemporanea di Mary </a:t>
            </a:r>
            <a:r>
              <a:rPr lang="it-IT" sz="5100" b="0" i="0" dirty="0" err="1">
                <a:effectLst/>
                <a:latin typeface="Times New Roman" pitchFamily="18" charset="0"/>
                <a:cs typeface="Times New Roman" pitchFamily="18" charset="0"/>
              </a:rPr>
              <a:t>Wollstonecraft</a:t>
            </a:r>
            <a:endParaRPr lang="it-IT" sz="5100" b="0" i="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rtl="0">
              <a:buNone/>
            </a:pPr>
            <a:br>
              <a:rPr lang="it-IT" sz="5100" b="0" i="0" dirty="0">
                <a:effectLst/>
              </a:rPr>
            </a:br>
            <a:br>
              <a:rPr lang="it-IT" sz="4400" b="0" i="0" dirty="0">
                <a:effectLst/>
              </a:rPr>
            </a:br>
            <a:endParaRPr lang="it-IT" sz="4400" b="0" i="0" dirty="0">
              <a:effectLst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5231576-EF6A-A216-9145-61F327686C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533186" y="1283272"/>
            <a:ext cx="2570076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6D65BF-C99D-132E-8B2F-296E2EFF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1446" y="2827606"/>
            <a:ext cx="1500554" cy="64237"/>
          </a:xfrm>
        </p:spPr>
        <p:txBody>
          <a:bodyPr>
            <a:no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E001A8E-27BE-6AFA-8C1D-C8DAEC4F9C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0505" y="1083212"/>
            <a:ext cx="5697415" cy="5318834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1A428D8-1968-71A3-8C7C-3AA818FDBC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77353" y="724505"/>
            <a:ext cx="5317588" cy="1596647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A4428FC-BE5C-4912-C4B5-2E4D7B4CE5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1792" y="3742629"/>
            <a:ext cx="5549703" cy="23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5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2658</Words>
  <Application>Microsoft Office PowerPoint</Application>
  <PresentationFormat>Widescreen</PresentationFormat>
  <Paragraphs>116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Tema di Office</vt:lpstr>
      <vt:lpstr>La svolta illuministica: nuovi impulsi e contraddizioni. Il ‘‘femminismo liberale’’</vt:lpstr>
      <vt:lpstr>Olympe de Gouges (1748-1793): la Dichiarazione  dei diritti della donna e della cittadina (1791)</vt:lpstr>
      <vt:lpstr>Una sinossi delle due Dichiarazioni</vt:lpstr>
      <vt:lpstr>Presentazione standard di PowerPoint</vt:lpstr>
      <vt:lpstr>Presentazione standard di PowerPoint</vt:lpstr>
      <vt:lpstr>Presentazione standard di PowerPoint</vt:lpstr>
      <vt:lpstr>Mary Wollstonecraft (1759-1797).  La Rivendicazione [difesa] dei diritti della donna (1792)</vt:lpstr>
      <vt:lpstr>Presentazione standard di PowerPoint</vt:lpstr>
      <vt:lpstr>[…]</vt:lpstr>
      <vt:lpstr> </vt:lpstr>
      <vt:lpstr>Jane Austen (1775-1817): non ancora “femminismo”, ma trapela un’alternativa </vt:lpstr>
      <vt:lpstr>John Stuart Mill (1806-1873) L’asservimento delle donne (1869)</vt:lpstr>
      <vt:lpstr>Harriet Taylor (1807-1858).  L’emancipazione delle donne (1851)</vt:lpstr>
      <vt:lpstr>La diagnosi della situazione presente  (Gran Bretagna 1869) </vt:lpstr>
      <vt:lpstr>Critiche al matrimonio  nell’Inghilterra vittoriana</vt:lpstr>
      <vt:lpstr>Argomentazioni utilitariste (nel senso storico-filosofico del termine!) contro l’asservimento delle donne </vt:lpstr>
      <vt:lpstr>Come si costruisce una ‘‘donna’’   (1869, middle e  upper class)</vt:lpstr>
      <vt:lpstr>Nessuna prova razionale  dell’inferiorità delle donne</vt:lpstr>
      <vt:lpstr>Uno “specifico” femminile?  ‘‘Natura’’ o costruzione sociale? Opinioni di J. S. Mill</vt:lpstr>
      <vt:lpstr>Il contributo del cristianesimo  all'emancipazione femminile: luci e contraddizioni </vt:lpstr>
      <vt:lpstr>Oltre la (sola) maternità: libero accesso a tutte le funzioni sociali</vt:lpstr>
      <vt:lpstr>L’inizio di un lungo cammino….</vt:lpstr>
      <vt:lpstr>Da L’asservimento delle donne, c.I</vt:lpstr>
      <vt:lpstr>[…]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svolta illuministica: nuovi impulsi e contraddizioni. Il femminismo liberale</dc:title>
  <dc:creator>Giuseppe Ferrari</dc:creator>
  <cp:lastModifiedBy>Giuseppe Ferrari</cp:lastModifiedBy>
  <cp:revision>41</cp:revision>
  <dcterms:created xsi:type="dcterms:W3CDTF">2024-02-22T16:41:22Z</dcterms:created>
  <dcterms:modified xsi:type="dcterms:W3CDTF">2024-03-01T15:42:46Z</dcterms:modified>
</cp:coreProperties>
</file>