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91" d="100"/>
          <a:sy n="91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1F4B7-B51E-4590-8293-7AC8A46653B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9B7C85-9474-4678-8A86-9C98284E7552}">
      <dgm:prSet/>
      <dgm:spPr/>
      <dgm:t>
        <a:bodyPr/>
        <a:lstStyle/>
        <a:p>
          <a:r>
            <a:rPr lang="it-IT" b="0" i="0"/>
            <a:t>Lettura ebraica delle Scritture</a:t>
          </a:r>
          <a:endParaRPr lang="en-US"/>
        </a:p>
      </dgm:t>
    </dgm:pt>
    <dgm:pt modelId="{329E3E3E-0B83-41C2-815F-8FD15A3378E1}" type="parTrans" cxnId="{83553FB3-3BB9-41D4-BFE0-163B8A5D805F}">
      <dgm:prSet/>
      <dgm:spPr/>
      <dgm:t>
        <a:bodyPr/>
        <a:lstStyle/>
        <a:p>
          <a:endParaRPr lang="en-US"/>
        </a:p>
      </dgm:t>
    </dgm:pt>
    <dgm:pt modelId="{6FEB452B-C7A3-41D4-A1AC-A85A24B5AEBB}" type="sibTrans" cxnId="{83553FB3-3BB9-41D4-BFE0-163B8A5D805F}">
      <dgm:prSet/>
      <dgm:spPr/>
      <dgm:t>
        <a:bodyPr/>
        <a:lstStyle/>
        <a:p>
          <a:endParaRPr lang="en-US"/>
        </a:p>
      </dgm:t>
    </dgm:pt>
    <dgm:pt modelId="{99DA6546-52AC-402E-9FFC-E0F8ABB024FD}">
      <dgm:prSet/>
      <dgm:spPr/>
      <dgm:t>
        <a:bodyPr/>
        <a:lstStyle/>
        <a:p>
          <a:r>
            <a:rPr lang="it-IT" b="0" i="0"/>
            <a:t>Letture cristologica (senso spirituale)</a:t>
          </a:r>
          <a:endParaRPr lang="en-US"/>
        </a:p>
      </dgm:t>
    </dgm:pt>
    <dgm:pt modelId="{5B6A9A23-5300-475F-A8C5-E34B1BC14179}" type="parTrans" cxnId="{EFE0B1D8-FF1B-42FD-AB75-DD4ACC274522}">
      <dgm:prSet/>
      <dgm:spPr/>
      <dgm:t>
        <a:bodyPr/>
        <a:lstStyle/>
        <a:p>
          <a:endParaRPr lang="en-US"/>
        </a:p>
      </dgm:t>
    </dgm:pt>
    <dgm:pt modelId="{54933C5D-15CA-4D71-BE4C-57253DD1F213}" type="sibTrans" cxnId="{EFE0B1D8-FF1B-42FD-AB75-DD4ACC274522}">
      <dgm:prSet/>
      <dgm:spPr/>
      <dgm:t>
        <a:bodyPr/>
        <a:lstStyle/>
        <a:p>
          <a:endParaRPr lang="en-US"/>
        </a:p>
      </dgm:t>
    </dgm:pt>
    <dgm:pt modelId="{376334CB-60F3-5B40-99A5-1DE130790717}" type="pres">
      <dgm:prSet presAssocID="{E8D1F4B7-B51E-4590-8293-7AC8A46653B5}" presName="diagram" presStyleCnt="0">
        <dgm:presLayoutVars>
          <dgm:dir/>
          <dgm:resizeHandles val="exact"/>
        </dgm:presLayoutVars>
      </dgm:prSet>
      <dgm:spPr/>
    </dgm:pt>
    <dgm:pt modelId="{B858F695-D8D7-E94A-B6E8-A62047861251}" type="pres">
      <dgm:prSet presAssocID="{079B7C85-9474-4678-8A86-9C98284E7552}" presName="node" presStyleLbl="node1" presStyleIdx="0" presStyleCnt="2">
        <dgm:presLayoutVars>
          <dgm:bulletEnabled val="1"/>
        </dgm:presLayoutVars>
      </dgm:prSet>
      <dgm:spPr/>
    </dgm:pt>
    <dgm:pt modelId="{EB8BB3EB-3C69-004B-916E-107FBD5419C5}" type="pres">
      <dgm:prSet presAssocID="{6FEB452B-C7A3-41D4-A1AC-A85A24B5AEBB}" presName="sibTrans" presStyleCnt="0"/>
      <dgm:spPr/>
    </dgm:pt>
    <dgm:pt modelId="{04835D6C-19D2-9D42-AFDF-1C95078DF440}" type="pres">
      <dgm:prSet presAssocID="{99DA6546-52AC-402E-9FFC-E0F8ABB024FD}" presName="node" presStyleLbl="node1" presStyleIdx="1" presStyleCnt="2">
        <dgm:presLayoutVars>
          <dgm:bulletEnabled val="1"/>
        </dgm:presLayoutVars>
      </dgm:prSet>
      <dgm:spPr/>
    </dgm:pt>
  </dgm:ptLst>
  <dgm:cxnLst>
    <dgm:cxn modelId="{0D43A712-3867-4646-95ED-25CE297D857B}" type="presOf" srcId="{079B7C85-9474-4678-8A86-9C98284E7552}" destId="{B858F695-D8D7-E94A-B6E8-A62047861251}" srcOrd="0" destOrd="0" presId="urn:microsoft.com/office/officeart/2005/8/layout/default"/>
    <dgm:cxn modelId="{83553FB3-3BB9-41D4-BFE0-163B8A5D805F}" srcId="{E8D1F4B7-B51E-4590-8293-7AC8A46653B5}" destId="{079B7C85-9474-4678-8A86-9C98284E7552}" srcOrd="0" destOrd="0" parTransId="{329E3E3E-0B83-41C2-815F-8FD15A3378E1}" sibTransId="{6FEB452B-C7A3-41D4-A1AC-A85A24B5AEBB}"/>
    <dgm:cxn modelId="{579B98B4-3CA3-954E-ACB7-093A380BD18C}" type="presOf" srcId="{E8D1F4B7-B51E-4590-8293-7AC8A46653B5}" destId="{376334CB-60F3-5B40-99A5-1DE130790717}" srcOrd="0" destOrd="0" presId="urn:microsoft.com/office/officeart/2005/8/layout/default"/>
    <dgm:cxn modelId="{EFE0B1D8-FF1B-42FD-AB75-DD4ACC274522}" srcId="{E8D1F4B7-B51E-4590-8293-7AC8A46653B5}" destId="{99DA6546-52AC-402E-9FFC-E0F8ABB024FD}" srcOrd="1" destOrd="0" parTransId="{5B6A9A23-5300-475F-A8C5-E34B1BC14179}" sibTransId="{54933C5D-15CA-4D71-BE4C-57253DD1F213}"/>
    <dgm:cxn modelId="{1B95D2DB-4729-5441-A896-C5EABC43FDEA}" type="presOf" srcId="{99DA6546-52AC-402E-9FFC-E0F8ABB024FD}" destId="{04835D6C-19D2-9D42-AFDF-1C95078DF440}" srcOrd="0" destOrd="0" presId="urn:microsoft.com/office/officeart/2005/8/layout/default"/>
    <dgm:cxn modelId="{B4A93A4F-3D21-8A4E-A314-B8477D95D60D}" type="presParOf" srcId="{376334CB-60F3-5B40-99A5-1DE130790717}" destId="{B858F695-D8D7-E94A-B6E8-A62047861251}" srcOrd="0" destOrd="0" presId="urn:microsoft.com/office/officeart/2005/8/layout/default"/>
    <dgm:cxn modelId="{9B520ED5-31D8-0B4C-B8F8-50FEC3EEAA50}" type="presParOf" srcId="{376334CB-60F3-5B40-99A5-1DE130790717}" destId="{EB8BB3EB-3C69-004B-916E-107FBD5419C5}" srcOrd="1" destOrd="0" presId="urn:microsoft.com/office/officeart/2005/8/layout/default"/>
    <dgm:cxn modelId="{752A52C1-AB18-454B-AA1D-365E024B8148}" type="presParOf" srcId="{376334CB-60F3-5B40-99A5-1DE130790717}" destId="{04835D6C-19D2-9D42-AFDF-1C95078DF44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B591B-6A96-4F5E-8CEA-162CC061DC2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AFEF0A-1B7F-488E-81D1-D9BD155B41F0}">
      <dgm:prSet/>
      <dgm:spPr/>
      <dgm:t>
        <a:bodyPr/>
        <a:lstStyle/>
        <a:p>
          <a:r>
            <a:rPr lang="it-IT" b="0" i="0"/>
            <a:t>Senso letterale = intenzione dell’autore umano</a:t>
          </a:r>
          <a:endParaRPr lang="en-US"/>
        </a:p>
      </dgm:t>
    </dgm:pt>
    <dgm:pt modelId="{1F2B2E31-2E55-4C5A-8DAD-3FA90A87B973}" type="parTrans" cxnId="{73FBBD9D-D795-493C-AAF3-78661B50C035}">
      <dgm:prSet/>
      <dgm:spPr/>
      <dgm:t>
        <a:bodyPr/>
        <a:lstStyle/>
        <a:p>
          <a:endParaRPr lang="en-US"/>
        </a:p>
      </dgm:t>
    </dgm:pt>
    <dgm:pt modelId="{6370C5D2-7E52-4D58-949D-7F2870CE4AB3}" type="sibTrans" cxnId="{73FBBD9D-D795-493C-AAF3-78661B50C035}">
      <dgm:prSet/>
      <dgm:spPr/>
      <dgm:t>
        <a:bodyPr/>
        <a:lstStyle/>
        <a:p>
          <a:endParaRPr lang="en-US"/>
        </a:p>
      </dgm:t>
    </dgm:pt>
    <dgm:pt modelId="{A04178BB-1FAD-48D4-9201-A46F105F1136}">
      <dgm:prSet/>
      <dgm:spPr/>
      <dgm:t>
        <a:bodyPr/>
        <a:lstStyle/>
        <a:p>
          <a:r>
            <a:rPr lang="it-IT" b="0" i="0"/>
            <a:t>Senso spirituale = interpretazione del testo alla luce del Mistero Pasquale di Cristo </a:t>
          </a:r>
          <a:endParaRPr lang="en-US"/>
        </a:p>
      </dgm:t>
    </dgm:pt>
    <dgm:pt modelId="{DEFFB004-15C3-4F3C-988C-9F55FC108D77}" type="parTrans" cxnId="{3A7C68FC-251E-4ED0-BCD0-A76F14DF714D}">
      <dgm:prSet/>
      <dgm:spPr/>
      <dgm:t>
        <a:bodyPr/>
        <a:lstStyle/>
        <a:p>
          <a:endParaRPr lang="en-US"/>
        </a:p>
      </dgm:t>
    </dgm:pt>
    <dgm:pt modelId="{1815624E-5C05-4095-9D07-21B413E7A80F}" type="sibTrans" cxnId="{3A7C68FC-251E-4ED0-BCD0-A76F14DF714D}">
      <dgm:prSet/>
      <dgm:spPr/>
      <dgm:t>
        <a:bodyPr/>
        <a:lstStyle/>
        <a:p>
          <a:endParaRPr lang="en-US"/>
        </a:p>
      </dgm:t>
    </dgm:pt>
    <dgm:pt modelId="{FE250D99-82D3-8C4C-83DD-0C052F56D7B2}" type="pres">
      <dgm:prSet presAssocID="{05DB591B-6A96-4F5E-8CEA-162CC061DC27}" presName="linear" presStyleCnt="0">
        <dgm:presLayoutVars>
          <dgm:animLvl val="lvl"/>
          <dgm:resizeHandles val="exact"/>
        </dgm:presLayoutVars>
      </dgm:prSet>
      <dgm:spPr/>
    </dgm:pt>
    <dgm:pt modelId="{D1613801-3BC7-7F47-A7F2-67C907D0DE8E}" type="pres">
      <dgm:prSet presAssocID="{08AFEF0A-1B7F-488E-81D1-D9BD155B41F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82A637B-3FC4-8B45-97D4-6E9826AEB405}" type="pres">
      <dgm:prSet presAssocID="{6370C5D2-7E52-4D58-949D-7F2870CE4AB3}" presName="spacer" presStyleCnt="0"/>
      <dgm:spPr/>
    </dgm:pt>
    <dgm:pt modelId="{05232CA9-C519-A24B-B881-7DF460C92669}" type="pres">
      <dgm:prSet presAssocID="{A04178BB-1FAD-48D4-9201-A46F105F113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97EB389-E187-144B-876F-E7ED704CA0AA}" type="presOf" srcId="{08AFEF0A-1B7F-488E-81D1-D9BD155B41F0}" destId="{D1613801-3BC7-7F47-A7F2-67C907D0DE8E}" srcOrd="0" destOrd="0" presId="urn:microsoft.com/office/officeart/2005/8/layout/vList2"/>
    <dgm:cxn modelId="{65302796-0C1E-884E-8D42-874112F40CC6}" type="presOf" srcId="{A04178BB-1FAD-48D4-9201-A46F105F1136}" destId="{05232CA9-C519-A24B-B881-7DF460C92669}" srcOrd="0" destOrd="0" presId="urn:microsoft.com/office/officeart/2005/8/layout/vList2"/>
    <dgm:cxn modelId="{73FBBD9D-D795-493C-AAF3-78661B50C035}" srcId="{05DB591B-6A96-4F5E-8CEA-162CC061DC27}" destId="{08AFEF0A-1B7F-488E-81D1-D9BD155B41F0}" srcOrd="0" destOrd="0" parTransId="{1F2B2E31-2E55-4C5A-8DAD-3FA90A87B973}" sibTransId="{6370C5D2-7E52-4D58-949D-7F2870CE4AB3}"/>
    <dgm:cxn modelId="{3A7C68FC-251E-4ED0-BCD0-A76F14DF714D}" srcId="{05DB591B-6A96-4F5E-8CEA-162CC061DC27}" destId="{A04178BB-1FAD-48D4-9201-A46F105F1136}" srcOrd="1" destOrd="0" parTransId="{DEFFB004-15C3-4F3C-988C-9F55FC108D77}" sibTransId="{1815624E-5C05-4095-9D07-21B413E7A80F}"/>
    <dgm:cxn modelId="{25A399FF-5756-AD45-BF19-5F3C17BFEA33}" type="presOf" srcId="{05DB591B-6A96-4F5E-8CEA-162CC061DC27}" destId="{FE250D99-82D3-8C4C-83DD-0C052F56D7B2}" srcOrd="0" destOrd="0" presId="urn:microsoft.com/office/officeart/2005/8/layout/vList2"/>
    <dgm:cxn modelId="{2B43EB16-4C86-7C4E-A835-049E512E3089}" type="presParOf" srcId="{FE250D99-82D3-8C4C-83DD-0C052F56D7B2}" destId="{D1613801-3BC7-7F47-A7F2-67C907D0DE8E}" srcOrd="0" destOrd="0" presId="urn:microsoft.com/office/officeart/2005/8/layout/vList2"/>
    <dgm:cxn modelId="{49D98C09-679F-F04B-A414-56E29D8327B0}" type="presParOf" srcId="{FE250D99-82D3-8C4C-83DD-0C052F56D7B2}" destId="{582A637B-3FC4-8B45-97D4-6E9826AEB405}" srcOrd="1" destOrd="0" presId="urn:microsoft.com/office/officeart/2005/8/layout/vList2"/>
    <dgm:cxn modelId="{125996F2-8B2F-584D-B092-0C019AD60085}" type="presParOf" srcId="{FE250D99-82D3-8C4C-83DD-0C052F56D7B2}" destId="{05232CA9-C519-A24B-B881-7DF460C9266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8F695-D8D7-E94A-B6E8-A62047861251}">
      <dsp:nvSpPr>
        <dsp:cNvPr id="0" name=""/>
        <dsp:cNvSpPr/>
      </dsp:nvSpPr>
      <dsp:spPr>
        <a:xfrm>
          <a:off x="1330" y="146037"/>
          <a:ext cx="5187004" cy="31122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b="0" i="0" kern="1200"/>
            <a:t>Lettura ebraica delle Scritture</a:t>
          </a:r>
          <a:endParaRPr lang="en-US" sz="4800" kern="1200"/>
        </a:p>
      </dsp:txBody>
      <dsp:txXfrm>
        <a:off x="1330" y="146037"/>
        <a:ext cx="5187004" cy="3112202"/>
      </dsp:txXfrm>
    </dsp:sp>
    <dsp:sp modelId="{04835D6C-19D2-9D42-AFDF-1C95078DF440}">
      <dsp:nvSpPr>
        <dsp:cNvPr id="0" name=""/>
        <dsp:cNvSpPr/>
      </dsp:nvSpPr>
      <dsp:spPr>
        <a:xfrm>
          <a:off x="5707035" y="146037"/>
          <a:ext cx="5187004" cy="311220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b="0" i="0" kern="1200"/>
            <a:t>Letture cristologica (senso spirituale)</a:t>
          </a:r>
          <a:endParaRPr lang="en-US" sz="4800" kern="1200"/>
        </a:p>
      </dsp:txBody>
      <dsp:txXfrm>
        <a:off x="5707035" y="146037"/>
        <a:ext cx="5187004" cy="3112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13801-3BC7-7F47-A7F2-67C907D0DE8E}">
      <dsp:nvSpPr>
        <dsp:cNvPr id="0" name=""/>
        <dsp:cNvSpPr/>
      </dsp:nvSpPr>
      <dsp:spPr>
        <a:xfrm>
          <a:off x="0" y="44758"/>
          <a:ext cx="6496050" cy="21966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0" i="0" kern="1200"/>
            <a:t>Senso letterale = intenzione dell’autore umano</a:t>
          </a:r>
          <a:endParaRPr lang="en-US" sz="3100" kern="1200"/>
        </a:p>
      </dsp:txBody>
      <dsp:txXfrm>
        <a:off x="107229" y="151987"/>
        <a:ext cx="6281592" cy="1982143"/>
      </dsp:txXfrm>
    </dsp:sp>
    <dsp:sp modelId="{05232CA9-C519-A24B-B881-7DF460C92669}">
      <dsp:nvSpPr>
        <dsp:cNvPr id="0" name=""/>
        <dsp:cNvSpPr/>
      </dsp:nvSpPr>
      <dsp:spPr>
        <a:xfrm>
          <a:off x="0" y="2330640"/>
          <a:ext cx="6496050" cy="2196601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b="0" i="0" kern="1200"/>
            <a:t>Senso spirituale = interpretazione del testo alla luce del Mistero Pasquale di Cristo </a:t>
          </a:r>
          <a:endParaRPr lang="en-US" sz="3100" kern="1200"/>
        </a:p>
      </dsp:txBody>
      <dsp:txXfrm>
        <a:off x="107229" y="2437869"/>
        <a:ext cx="6281592" cy="1982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2A1BD5D-BE67-4AE2-AA45-1A4D386A2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974911" cy="861420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tx1">
                    <a:lumMod val="85000"/>
                    <a:lumOff val="15000"/>
                  </a:schemeClr>
                </a:solidFill>
              </a:rPr>
              <a:t>Gen 22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E7C3C4-4131-4E79-9607-F3ED48B60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97491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5600"/>
              <a:t>V lezione: Abramo e Isacco a immagine di Dio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1120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4E8EE7-8792-414C-B72E-1001CA5A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Come si rivela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DEFDB1-5CB5-42FA-9098-A35262258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700" dirty="0"/>
              <a:t>Sul monte il Signore </a:t>
            </a:r>
            <a:r>
              <a:rPr lang="it-IT" sz="1700" b="1" dirty="0"/>
              <a:t>si fa vedere </a:t>
            </a:r>
            <a:r>
              <a:rPr lang="it-IT" sz="1700" dirty="0"/>
              <a:t>(</a:t>
            </a:r>
            <a:r>
              <a:rPr lang="it-IT" sz="1700" dirty="0" err="1"/>
              <a:t>ra’ah</a:t>
            </a:r>
            <a:r>
              <a:rPr lang="it-IT" sz="1700" dirty="0"/>
              <a:t>, v. 14), ossia si rivela all’uomo come il Dio della vita.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7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700" dirty="0" err="1"/>
              <a:t>vv</a:t>
            </a:r>
            <a:r>
              <a:rPr lang="it-IT" sz="1700" dirty="0"/>
              <a:t>. 15-18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1700" baseline="30000" dirty="0"/>
              <a:t>15</a:t>
            </a:r>
            <a:r>
              <a:rPr lang="it-IT" sz="1700" dirty="0"/>
              <a:t>L'angelo del Signore chiamò dal cielo Abramo per la seconda volta</a:t>
            </a:r>
            <a:r>
              <a:rPr lang="it-IT" sz="1700" baseline="30000" dirty="0"/>
              <a:t>16</a:t>
            </a:r>
            <a:r>
              <a:rPr lang="it-IT" sz="1700" dirty="0"/>
              <a:t>e disse: «Giuro per me stesso, oracolo del Signore: perché tu hai fatto questo e non hai risparmiato tuo figlio, il tuo unigenito, </a:t>
            </a:r>
            <a:r>
              <a:rPr lang="it-IT" sz="1700" baseline="30000" dirty="0"/>
              <a:t>17</a:t>
            </a:r>
            <a:r>
              <a:rPr lang="it-IT" sz="1700" dirty="0"/>
              <a:t>io ti colmerò di benedizioni e renderò molto numerosa la tua discendenza, come le stelle del cielo e come la sabbia che è sul lido del mare; la tua discendenza si impadronirà delle città dei nemici. </a:t>
            </a:r>
            <a:r>
              <a:rPr lang="it-IT" sz="1700" baseline="30000" dirty="0"/>
              <a:t>18</a:t>
            </a:r>
            <a:r>
              <a:rPr lang="it-IT" sz="1700" dirty="0"/>
              <a:t>Si diranno benedette nella tua discendenza tutte le nazioni della terra, perché tu hai obbedito alla mia voce».</a:t>
            </a:r>
          </a:p>
        </p:txBody>
      </p:sp>
    </p:spTree>
    <p:extLst>
      <p:ext uri="{BB962C8B-B14F-4D97-AF65-F5344CB8AC3E}">
        <p14:creationId xmlns:p14="http://schemas.microsoft.com/office/powerpoint/2010/main" val="1490843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4D594E-F40E-4945-8BFD-5E8EE8F3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La legatura di Isacco (Aqedah)</a:t>
            </a:r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57A114C-8E88-4005-B426-F4951B980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3854" y="1077269"/>
            <a:ext cx="6270662" cy="470299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24897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2CD164-3A07-46C2-8D3B-18CF6930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Mc 1,11 – Gen 22,2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A4FE54-65DA-4BDA-B814-C805EC46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it-IT" dirty="0"/>
              <a:t>«Tu sei il Figlio mio, l’amato (</a:t>
            </a:r>
            <a:r>
              <a:rPr lang="it-IT" i="1" dirty="0" err="1"/>
              <a:t>agapetòs</a:t>
            </a:r>
            <a:r>
              <a:rPr lang="it-IT" dirty="0"/>
              <a:t>): in te ho posto il mio compiacimento».</a:t>
            </a:r>
          </a:p>
          <a:p>
            <a:r>
              <a:rPr lang="it-IT" dirty="0"/>
              <a:t>Prendi il tuo figlio, il tuo unigenito che ami (</a:t>
            </a:r>
            <a:r>
              <a:rPr lang="it-IT" i="1" dirty="0" err="1"/>
              <a:t>agapetòs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592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766340-8F83-9C4A-B207-1E8780D1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EBEBEB"/>
                </a:solidFill>
              </a:rPr>
              <a:t>Letture dell’AT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0112C97-91B2-A354-CF65-E200E355A7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664239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5728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A21707-F40E-6049-9E67-04B92A38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it-IT" sz="3200">
                <a:solidFill>
                  <a:srgbClr val="F2F2F2"/>
                </a:solidFill>
              </a:rPr>
              <a:t>Senso spirituale e senso letterale delle Scritture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A282A38-5557-CFD9-814F-6B678FCA8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9868701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4653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FE40CF-63E5-4F90-AD23-7C08E48E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Il sospetto su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EFA0B7-0847-4A87-9E5E-61A03C955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 dirty="0"/>
              <a:t>Nel cuore di ogni uomo c’è il sospetto che Dio sia un padrone che gioca da una posizione di forza con l’uomo</a:t>
            </a:r>
          </a:p>
          <a:p>
            <a:r>
              <a:rPr lang="it-IT" dirty="0"/>
              <a:t>Il racconto di </a:t>
            </a:r>
            <a:r>
              <a:rPr lang="it-IT" dirty="0" err="1"/>
              <a:t>Gen</a:t>
            </a:r>
            <a:r>
              <a:rPr lang="it-IT" dirty="0"/>
              <a:t> 22,1-18 provoca il lettore a confrontarsi con le proprie immagini di Dio.</a:t>
            </a:r>
          </a:p>
        </p:txBody>
      </p:sp>
    </p:spTree>
    <p:extLst>
      <p:ext uri="{BB962C8B-B14F-4D97-AF65-F5344CB8AC3E}">
        <p14:creationId xmlns:p14="http://schemas.microsoft.com/office/powerpoint/2010/main" val="315066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15AAEDC-2F43-42EC-8155-8FC1C82D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Un racconto arcaico?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B55505-34E2-49A1-8880-CA8B79AA0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it-IT" dirty="0"/>
              <a:t>Alcune esegesi parlano del passaggio dal sacrificio umano al sacrificio animale nelle culture antiche. </a:t>
            </a:r>
          </a:p>
          <a:p>
            <a:r>
              <a:rPr lang="it-IT" dirty="0"/>
              <a:t>Il racconto sembra dunque appartenere ad una mentalità molto antica e diversa dalla nostra.</a:t>
            </a:r>
          </a:p>
          <a:p>
            <a:r>
              <a:rPr lang="it-IT" dirty="0"/>
              <a:t>In realtà l’intenzione dell’autore è condurre il lettore di ogni tempo e di ogni luogo attraverso la prova. </a:t>
            </a:r>
          </a:p>
        </p:txBody>
      </p:sp>
    </p:spTree>
    <p:extLst>
      <p:ext uri="{BB962C8B-B14F-4D97-AF65-F5344CB8AC3E}">
        <p14:creationId xmlns:p14="http://schemas.microsoft.com/office/powerpoint/2010/main" val="4095038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3008609-524A-4279-BC90-B2C95DBB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La prova: </a:t>
            </a:r>
            <a:r>
              <a:rPr lang="it-IT" i="1">
                <a:solidFill>
                  <a:srgbClr val="FFFFFF"/>
                </a:solidFill>
              </a:rPr>
              <a:t>nsh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A84B77-32E3-4721-94EA-E850066A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1900"/>
              <a:t>Il verbo </a:t>
            </a:r>
            <a:r>
              <a:rPr lang="it-IT" sz="1900" i="1" err="1"/>
              <a:t>nsh</a:t>
            </a:r>
            <a:r>
              <a:rPr lang="it-IT" sz="1900" i="1"/>
              <a:t>:</a:t>
            </a:r>
          </a:p>
          <a:p>
            <a:pPr>
              <a:lnSpc>
                <a:spcPct val="90000"/>
              </a:lnSpc>
            </a:pPr>
            <a:r>
              <a:rPr lang="it-IT" sz="1900"/>
              <a:t>Dio manifesta le qualità positive dell’uomo: Es 20,20: «Non abbiate timore: Dio è venuto per </a:t>
            </a:r>
            <a:r>
              <a:rPr lang="it-IT" sz="1900" b="1"/>
              <a:t>mettervi alla prova</a:t>
            </a:r>
            <a:r>
              <a:rPr lang="it-IT" sz="1900"/>
              <a:t> e perché il suo timore sia sempre su di voi e non pecchiate». </a:t>
            </a:r>
          </a:p>
          <a:p>
            <a:pPr>
              <a:lnSpc>
                <a:spcPct val="90000"/>
              </a:lnSpc>
            </a:pPr>
            <a:r>
              <a:rPr lang="it-IT" sz="1900"/>
              <a:t>Dio manifesta sé stesso con prove: </a:t>
            </a:r>
            <a:r>
              <a:rPr lang="it-IT" sz="1900" err="1"/>
              <a:t>Dt</a:t>
            </a:r>
            <a:r>
              <a:rPr lang="it-IT" sz="1900"/>
              <a:t> 4,34: «Hai mai tentato un Dio di andare a scegliersi una nazione in mezzo ad un’altra con </a:t>
            </a:r>
            <a:r>
              <a:rPr lang="it-IT" sz="1900" b="1"/>
              <a:t>prove</a:t>
            </a:r>
            <a:r>
              <a:rPr lang="it-IT" sz="1900"/>
              <a:t>, segni e prodigi e battaglie, con mano potente e braccio teso e grandi terrori, come fece per voi il Signore vostro Dio, in Egitto, sotto i tuoi occhi?»</a:t>
            </a:r>
          </a:p>
          <a:p>
            <a:pPr>
              <a:lnSpc>
                <a:spcPct val="90000"/>
              </a:lnSpc>
            </a:pPr>
            <a:r>
              <a:rPr lang="it-IT" sz="1900"/>
              <a:t>Dio «mette alla prova» Abramo per rivelargli sé stesso e manifestare la fede di Abramo.  </a:t>
            </a:r>
          </a:p>
        </p:txBody>
      </p:sp>
    </p:spTree>
    <p:extLst>
      <p:ext uri="{BB962C8B-B14F-4D97-AF65-F5344CB8AC3E}">
        <p14:creationId xmlns:p14="http://schemas.microsoft.com/office/powerpoint/2010/main" val="122495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9098FE-86EB-4AB2-AFDA-08A5A586F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it-IT" dirty="0"/>
              <a:t>La prova </a:t>
            </a:r>
            <a:r>
              <a:rPr lang="it-IT" dirty="0" err="1"/>
              <a:t>nsh</a:t>
            </a:r>
            <a:endParaRPr lang="it-IT" dirty="0"/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Immagine 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F44468F-6E26-0C47-B553-EE18A4DDE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36" r="2" b="2"/>
          <a:stretch/>
        </p:blipFill>
        <p:spPr>
          <a:xfrm>
            <a:off x="3" y="10"/>
            <a:ext cx="4971922" cy="3428990"/>
          </a:xfrm>
          <a:custGeom>
            <a:avLst/>
            <a:gdLst/>
            <a:ahLst/>
            <a:cxnLst/>
            <a:rect l="l" t="t" r="r" b="b"/>
            <a:pathLst>
              <a:path w="4971922" h="3429000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29000"/>
                </a:lnTo>
                <a:lnTo>
                  <a:pt x="0" y="3429000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D70B13-E668-496E-B491-D1AC81C4D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>
            <a:normAutofit/>
          </a:bodyPr>
          <a:lstStyle/>
          <a:p>
            <a:r>
              <a:rPr lang="it-IT" dirty="0"/>
              <a:t>Attraverso la prova è Dio a mettersi in gioco per rivelarsi come Dio a colui che agisce con fede.</a:t>
            </a:r>
          </a:p>
          <a:p>
            <a:r>
              <a:rPr lang="it-IT" dirty="0"/>
              <a:t>Il lettore lo sa ma Abramo no.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Picture 4" descr="Persona che gioca a un gioco da tavolo">
            <a:extLst>
              <a:ext uri="{FF2B5EF4-FFF2-40B4-BE49-F238E27FC236}">
                <a16:creationId xmlns:a16="http://schemas.microsoft.com/office/drawing/2014/main" id="{C102714F-B7A4-9EF4-EE04-12EA33CF6C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5"/>
          <a:stretch/>
        </p:blipFill>
        <p:spPr>
          <a:xfrm>
            <a:off x="20" y="3428999"/>
            <a:ext cx="4973079" cy="3429001"/>
          </a:xfrm>
          <a:custGeom>
            <a:avLst/>
            <a:gdLst/>
            <a:ahLst/>
            <a:cxnLst/>
            <a:rect l="l" t="t" r="r" b="b"/>
            <a:pathLst>
              <a:path w="4973099" h="3429001">
                <a:moveTo>
                  <a:pt x="0" y="0"/>
                </a:moveTo>
                <a:lnTo>
                  <a:pt x="4720965" y="0"/>
                </a:lnTo>
                <a:lnTo>
                  <a:pt x="4720965" y="56236"/>
                </a:lnTo>
                <a:lnTo>
                  <a:pt x="4722982" y="196139"/>
                </a:lnTo>
                <a:lnTo>
                  <a:pt x="4726007" y="333299"/>
                </a:lnTo>
                <a:lnTo>
                  <a:pt x="4728865" y="469087"/>
                </a:lnTo>
                <a:lnTo>
                  <a:pt x="4732059" y="602133"/>
                </a:lnTo>
                <a:lnTo>
                  <a:pt x="4736933" y="734492"/>
                </a:lnTo>
                <a:lnTo>
                  <a:pt x="4742144" y="864793"/>
                </a:lnTo>
                <a:lnTo>
                  <a:pt x="4746850" y="992352"/>
                </a:lnTo>
                <a:lnTo>
                  <a:pt x="4760130" y="1241298"/>
                </a:lnTo>
                <a:lnTo>
                  <a:pt x="4774249" y="1479956"/>
                </a:lnTo>
                <a:lnTo>
                  <a:pt x="4789041" y="1709013"/>
                </a:lnTo>
                <a:lnTo>
                  <a:pt x="4805346" y="1925726"/>
                </a:lnTo>
                <a:lnTo>
                  <a:pt x="4822323" y="2132838"/>
                </a:lnTo>
                <a:lnTo>
                  <a:pt x="4840644" y="2324862"/>
                </a:lnTo>
                <a:lnTo>
                  <a:pt x="4858630" y="2505227"/>
                </a:lnTo>
                <a:lnTo>
                  <a:pt x="4876615" y="2671191"/>
                </a:lnTo>
                <a:lnTo>
                  <a:pt x="4893592" y="2823438"/>
                </a:lnTo>
                <a:lnTo>
                  <a:pt x="4909729" y="2958541"/>
                </a:lnTo>
                <a:lnTo>
                  <a:pt x="4925025" y="3080613"/>
                </a:lnTo>
                <a:lnTo>
                  <a:pt x="4937800" y="3183483"/>
                </a:lnTo>
                <a:lnTo>
                  <a:pt x="4949902" y="3269894"/>
                </a:lnTo>
                <a:lnTo>
                  <a:pt x="4967216" y="3388538"/>
                </a:lnTo>
                <a:lnTo>
                  <a:pt x="4973099" y="3429000"/>
                </a:lnTo>
                <a:lnTo>
                  <a:pt x="4075210" y="3429000"/>
                </a:lnTo>
                <a:lnTo>
                  <a:pt x="4075210" y="3429001"/>
                </a:lnTo>
                <a:lnTo>
                  <a:pt x="0" y="34290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8699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B4622E-B1A3-439E-96D4-DDD414EDB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La promessa di Dio ad Abramo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FCED50-9678-4B3F-A060-396A4DCF0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 dirty="0"/>
              <a:t>Abramo diventerà una grande nazione (</a:t>
            </a:r>
            <a:r>
              <a:rPr lang="it-IT" dirty="0" err="1"/>
              <a:t>Gen</a:t>
            </a:r>
            <a:r>
              <a:rPr lang="it-IT" dirty="0"/>
              <a:t> 12,1)</a:t>
            </a:r>
          </a:p>
          <a:p>
            <a:r>
              <a:rPr lang="it-IT" dirty="0"/>
              <a:t>Abramo soffre perché non ha ancora un erede in 15,1-2 e 16,1: il Signore conferma la promessa, di avere una discendenza numerosa come le stelle del cielo (</a:t>
            </a:r>
            <a:r>
              <a:rPr lang="it-IT" dirty="0" err="1"/>
              <a:t>Gn</a:t>
            </a:r>
            <a:r>
              <a:rPr lang="it-IT" dirty="0"/>
              <a:t> 15,5-6). </a:t>
            </a:r>
          </a:p>
          <a:p>
            <a:r>
              <a:rPr lang="it-IT" dirty="0"/>
              <a:t>Dio gli promette, in tarda età, il figlio Isacco, da Sara (18,10), che poi concepisce e partorisce (21,1).</a:t>
            </a:r>
          </a:p>
          <a:p>
            <a:r>
              <a:rPr lang="it-IT" dirty="0"/>
              <a:t>A questo punto il Signore chiede ad Abramo di offrire il figlio in olocausto (22,2). </a:t>
            </a:r>
          </a:p>
        </p:txBody>
      </p:sp>
    </p:spTree>
    <p:extLst>
      <p:ext uri="{BB962C8B-B14F-4D97-AF65-F5344CB8AC3E}">
        <p14:creationId xmlns:p14="http://schemas.microsoft.com/office/powerpoint/2010/main" val="314207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618746-F0C6-4CD4-8EB5-32713F6A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La sofferenza di Abramo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A319FF-734C-4597-BCDB-A061CBA8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it-IT" dirty="0"/>
              <a:t>Prima sella l’asino e poi spacca la legna</a:t>
            </a:r>
          </a:p>
          <a:p>
            <a:r>
              <a:rPr lang="it-IT" dirty="0"/>
              <a:t>In mano al figlio non mette né il coltello né il fuoco</a:t>
            </a:r>
          </a:p>
          <a:p>
            <a:r>
              <a:rPr lang="it-IT" dirty="0"/>
              <a:t>I due si chiamano: «Padre mio» e «figlio mio».</a:t>
            </a:r>
          </a:p>
        </p:txBody>
      </p:sp>
    </p:spTree>
    <p:extLst>
      <p:ext uri="{BB962C8B-B14F-4D97-AF65-F5344CB8AC3E}">
        <p14:creationId xmlns:p14="http://schemas.microsoft.com/office/powerpoint/2010/main" val="2664059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2AB3F8-F569-490E-A245-A32A71E3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Jhwh vede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1672CB-152F-4A43-92A7-62A90830A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it-IT" dirty="0"/>
              <a:t>«Dov’è l’agnello per l’</a:t>
            </a:r>
            <a:r>
              <a:rPr lang="it-IT" dirty="0" err="1"/>
              <a:t>olocausto,Padre</a:t>
            </a:r>
            <a:r>
              <a:rPr lang="it-IT" dirty="0"/>
              <a:t> </a:t>
            </a:r>
            <a:r>
              <a:rPr lang="it-IT" dirty="0" err="1"/>
              <a:t>mio?Dio</a:t>
            </a:r>
            <a:r>
              <a:rPr lang="it-IT" dirty="0"/>
              <a:t> stesso </a:t>
            </a:r>
            <a:r>
              <a:rPr lang="it-IT" b="1" dirty="0"/>
              <a:t>vedrà</a:t>
            </a:r>
            <a:r>
              <a:rPr lang="it-IT" dirty="0"/>
              <a:t> per se l’agnello per l’olocausto, figlio mio», </a:t>
            </a:r>
            <a:r>
              <a:rPr lang="it-IT" dirty="0" err="1"/>
              <a:t>vv</a:t>
            </a:r>
            <a:r>
              <a:rPr lang="it-IT" dirty="0"/>
              <a:t>. 7-8.</a:t>
            </a:r>
          </a:p>
          <a:p>
            <a:r>
              <a:rPr lang="it-IT" dirty="0"/>
              <a:t>«JHWH </a:t>
            </a:r>
            <a:r>
              <a:rPr lang="it-IT" b="1" dirty="0"/>
              <a:t>vede (</a:t>
            </a:r>
            <a:r>
              <a:rPr lang="it-IT" b="1" dirty="0" err="1"/>
              <a:t>ra’ah</a:t>
            </a:r>
            <a:r>
              <a:rPr lang="it-IT" b="1" dirty="0"/>
              <a:t>)» </a:t>
            </a:r>
            <a:r>
              <a:rPr lang="it-IT" dirty="0"/>
              <a:t>è il nome che Abramo darà al luogo.</a:t>
            </a:r>
          </a:p>
          <a:p>
            <a:r>
              <a:rPr lang="it-IT" dirty="0"/>
              <a:t>Lo sguardo di Dio è benevolo e provvidente, per Abramo, che rinuncia totalmente al possesso del figlio. Abramo «mette alla prova» Dio, perché si fida di Lui, come del Dio della vita, anche nel paradosso della morte. </a:t>
            </a:r>
          </a:p>
          <a:p>
            <a:pPr marL="0" indent="0">
              <a:buNone/>
            </a:pPr>
            <a:r>
              <a:rPr lang="it-IT" b="1" dirty="0"/>
              <a:t>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8309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74204D5-8211-4A00-AC12-893EC3DF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rgbClr val="FFFFFF"/>
                </a:solidFill>
              </a:rPr>
              <a:t>Come si rivela Dio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718505-6D7E-42A9-B20B-9B9D35B8A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r>
              <a:rPr lang="it-IT" dirty="0"/>
              <a:t>Il culmine della trama si ha quando Abramo alza il coltello: «Cosa farà Dio?».</a:t>
            </a:r>
          </a:p>
          <a:p>
            <a:r>
              <a:rPr lang="it-IT" dirty="0"/>
              <a:t>Il lettore si chiede: «Chi è veramente Dio?».</a:t>
            </a:r>
          </a:p>
          <a:p>
            <a:r>
              <a:rPr lang="it-IT" dirty="0"/>
              <a:t>L’intervento dell’angelo e il segno dell’ariete sciolgono la tensione e rivelano che la vera immagine di Dio è quella di Abramo.</a:t>
            </a:r>
          </a:p>
          <a:p>
            <a:r>
              <a:rPr lang="it-IT" dirty="0"/>
              <a:t>JHWH è il Dio della promessa e della vita</a:t>
            </a:r>
          </a:p>
        </p:txBody>
      </p:sp>
    </p:spTree>
    <p:extLst>
      <p:ext uri="{BB962C8B-B14F-4D97-AF65-F5344CB8AC3E}">
        <p14:creationId xmlns:p14="http://schemas.microsoft.com/office/powerpoint/2010/main" val="19978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1974</TotalTime>
  <Words>755</Words>
  <Application>Microsoft Macintosh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Ione</vt:lpstr>
      <vt:lpstr>V lezione: Abramo e Isacco a immagine di Dio </vt:lpstr>
      <vt:lpstr>Il sospetto su Dio</vt:lpstr>
      <vt:lpstr>Un racconto arcaico?</vt:lpstr>
      <vt:lpstr>La prova: nsh</vt:lpstr>
      <vt:lpstr>La prova nsh</vt:lpstr>
      <vt:lpstr>La promessa di Dio ad Abramo</vt:lpstr>
      <vt:lpstr>La sofferenza di Abramo</vt:lpstr>
      <vt:lpstr>Jhwh vede</vt:lpstr>
      <vt:lpstr>Come si rivela Dio</vt:lpstr>
      <vt:lpstr>Come si rivela Dio</vt:lpstr>
      <vt:lpstr>La legatura di Isacco (Aqedah)</vt:lpstr>
      <vt:lpstr>Mc 1,11 – Gen 22,2</vt:lpstr>
      <vt:lpstr>Letture dell’AT</vt:lpstr>
      <vt:lpstr>Senso spirituale e senso letterale delle Scritture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lezione: Abramo e Isacco a immagine di Dio </dc:title>
  <dc:creator>HP</dc:creator>
  <cp:lastModifiedBy>Davide Arcangeli</cp:lastModifiedBy>
  <cp:revision>9</cp:revision>
  <dcterms:created xsi:type="dcterms:W3CDTF">2018-10-29T12:46:48Z</dcterms:created>
  <dcterms:modified xsi:type="dcterms:W3CDTF">2022-03-13T18:07:12Z</dcterms:modified>
</cp:coreProperties>
</file>