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0" r:id="rId8"/>
    <p:sldId id="263" r:id="rId9"/>
    <p:sldId id="264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useppe Ferrari" initials="GF" lastIdx="1" clrIdx="0">
    <p:extLst>
      <p:ext uri="{19B8F6BF-5375-455C-9EA6-DF929625EA0E}">
        <p15:presenceInfo xmlns:p15="http://schemas.microsoft.com/office/powerpoint/2012/main" userId="80f997aafe3e77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28BC8E-78DE-493B-9004-41CAD9140D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0AC8147-1A6A-4564-ABB2-BE255421AB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2A4E52-EF38-47E3-9314-E1218EC5E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1D888-617B-4E4B-84E0-9B63B4C19FB6}" type="datetimeFigureOut">
              <a:rPr lang="it-IT" smtClean="0"/>
              <a:t>04/01/2021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49CC555-12C6-42BD-95FF-5F71CA34F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659DE7-D458-4F5C-BC50-A363FA4A2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0E3D-6B14-459F-94DF-225AA96CF8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507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E48C7E-52E5-401C-8401-78B2B583D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5E0F880-C671-4DCA-AEB3-0624BA6314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DCCFCC-22CD-4A18-A9B2-64732591D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1D888-617B-4E4B-84E0-9B63B4C19FB6}" type="datetimeFigureOut">
              <a:rPr lang="it-IT" smtClean="0"/>
              <a:t>04/01/2021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556760-E12D-4D81-BC51-122691D43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1EE22E-F4F0-4454-AD79-B470B928E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0E3D-6B14-459F-94DF-225AA96CF8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8205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7D58D1F-54E4-4EF7-AEAC-4ABCACC61E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70108FB-CDE1-4E67-B8DA-A54C8F676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13CE3C-6D3D-4C17-960C-F066F1A89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1D888-617B-4E4B-84E0-9B63B4C19FB6}" type="datetimeFigureOut">
              <a:rPr lang="it-IT" smtClean="0"/>
              <a:t>04/01/2021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72E32C-AD86-42D1-A9F1-4561AC52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DE1487-DA71-4285-9836-87B9C907F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0E3D-6B14-459F-94DF-225AA96CF8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4323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7DC9D3-2743-4F93-85DB-1A8BE9268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98CD6B-6068-4556-B358-A62A5C3D0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9C1BB6-235E-4279-97E1-9ACDE9A90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1D888-617B-4E4B-84E0-9B63B4C19FB6}" type="datetimeFigureOut">
              <a:rPr lang="it-IT" smtClean="0"/>
              <a:t>04/01/2021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5BE1B0-CF61-425F-AB4C-72C43DC98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24D0F9-53F6-46B2-9A69-46263E500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0E3D-6B14-459F-94DF-225AA96CF8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933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54E19F-67CB-41EE-81A6-462E9FD8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C48CE72-60CB-49D8-A933-27D618BC9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5F31A6-4F11-4709-8038-697DFBDB6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1D888-617B-4E4B-84E0-9B63B4C19FB6}" type="datetimeFigureOut">
              <a:rPr lang="it-IT" smtClean="0"/>
              <a:t>04/01/2021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8185E4-57D3-46F4-9F1D-5534DBF85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A5BDB6-DF08-4BD9-96DB-D7B593932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0E3D-6B14-459F-94DF-225AA96CF8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2609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C4E2DA-89F1-48A3-9EA7-6F0286344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B49B40-33F9-4539-87C5-B0C653AC7A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BE85F2F-3353-443B-808A-7C7EF97B0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69C9513-FF1C-428F-8B54-680C70AAB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1D888-617B-4E4B-84E0-9B63B4C19FB6}" type="datetimeFigureOut">
              <a:rPr lang="it-IT" smtClean="0"/>
              <a:t>04/01/2021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115C0FE-32F4-434D-9844-76B9C593B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E68EBD3-924B-44D3-848B-136F657F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0E3D-6B14-459F-94DF-225AA96CF8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9354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1CA86A-93E8-457A-9207-C888712B1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A94CF9E-1F0A-49B8-857D-E11F37FC2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10998B1-B58C-46BA-A259-587E1FB229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57CCA79-157B-4571-A2C3-A55DE6E848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0604F73-10C4-4E57-ACF1-5FC84E4415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23AA52C-71EE-492C-A71A-6D9B02EA9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1D888-617B-4E4B-84E0-9B63B4C19FB6}" type="datetimeFigureOut">
              <a:rPr lang="it-IT" smtClean="0"/>
              <a:t>04/01/2021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FB7C0DC-0A8D-4EAD-9A5C-8E5E7795D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C639FC9-9CF3-4371-B7B1-2DA4D31D6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0E3D-6B14-459F-94DF-225AA96CF8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3531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78488D-76EC-4348-AE69-EA8E5606F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9F8D8D6-B9FF-4B6B-ABA4-FB29F5C62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1D888-617B-4E4B-84E0-9B63B4C19FB6}" type="datetimeFigureOut">
              <a:rPr lang="it-IT" smtClean="0"/>
              <a:t>04/01/2021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92FCDC8-18F5-4E8B-BAF7-DFFA0CF72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F4B746-5741-49BF-BF1B-11893BB37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0E3D-6B14-459F-94DF-225AA96CF8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0775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F817788-BA87-41DC-80B6-6337B7D56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1D888-617B-4E4B-84E0-9B63B4C19FB6}" type="datetimeFigureOut">
              <a:rPr lang="it-IT" smtClean="0"/>
              <a:t>04/01/2021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DC39624-7866-46A0-AD7C-386B877E6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457FE6D-27BE-4253-B0C1-B6F35DA38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0E3D-6B14-459F-94DF-225AA96CF8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8208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DE0D25-194A-4765-A615-C55F1127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1E2930-F689-4A1D-AB77-4843706D7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834F3FE-D142-49DA-88E0-EFC1FD733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B1A922C-C8FF-4112-A492-444AD7E80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1D888-617B-4E4B-84E0-9B63B4C19FB6}" type="datetimeFigureOut">
              <a:rPr lang="it-IT" smtClean="0"/>
              <a:t>04/01/2021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16F3BE9-1911-43D6-A48B-A5D24146F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69A5B8E-71BD-4E4F-9363-57F033EB4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0E3D-6B14-459F-94DF-225AA96CF8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0769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4B3521-811C-4B2C-A282-0DFB2FC3F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2AF55E2-5561-4555-A427-10DFDB29F9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6CBECB3-6AF7-481C-99A2-23A86BBBD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92D3EA7-5EC4-423D-A039-09E1E9941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1D888-617B-4E4B-84E0-9B63B4C19FB6}" type="datetimeFigureOut">
              <a:rPr lang="it-IT" smtClean="0"/>
              <a:t>04/01/2021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C1D0DDD-3732-4BD2-933D-1D8221B67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21195B1-82B0-48B4-B262-732EBF2E6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0E3D-6B14-459F-94DF-225AA96CF8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8375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9C8F202-93AE-4F0D-B01A-2CB4C0DFD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1441415-9F47-499E-A1BA-A8A512FE6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B6EE14-01BB-4334-B366-8B3890F3C5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1D888-617B-4E4B-84E0-9B63B4C19FB6}" type="datetimeFigureOut">
              <a:rPr lang="it-IT" smtClean="0"/>
              <a:t>04/01/2021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E0DC33-A399-4694-B21E-F06F1DCCB0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316BFB-D086-49F8-930B-E9B3CA6023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C0E3D-6B14-459F-94DF-225AA96CF8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23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ie Fragmente Der Vorsokratiker: Mit Nachtrag Von Walther Kranz Band 2:  Amazon.it: Diels, Hermann, Kranz, Walther: Libri in altre lingue">
            <a:extLst>
              <a:ext uri="{FF2B5EF4-FFF2-40B4-BE49-F238E27FC236}">
                <a16:creationId xmlns:a16="http://schemas.microsoft.com/office/drawing/2014/main" id="{928C2A0B-456F-4D02-AC73-DD4FD7E7C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60" y="1784985"/>
            <a:ext cx="3028950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85761FCB-08B0-4623-B0D5-75C0C51E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natura nei frammenti dei presocratici (secoli VIII-V a.C.)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FB21942F-91AB-4DA5-81A6-806291BDC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95363" y="1784985"/>
            <a:ext cx="3001274" cy="435133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7EFAC4F-5FF4-4647-839C-4CD8E0CA5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440" y="1880234"/>
            <a:ext cx="285750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23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7EA34E-6AEE-4218-844B-F2994675B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32523"/>
            <a:ext cx="3932237" cy="2835964"/>
          </a:xfrm>
        </p:spPr>
        <p:txBody>
          <a:bodyPr>
            <a:normAutofit fontScale="90000"/>
          </a:bodyPr>
          <a:lstStyle/>
          <a:p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endParaRPr lang="it-IT" dirty="0"/>
          </a:p>
        </p:txBody>
      </p:sp>
      <p:pic>
        <p:nvPicPr>
          <p:cNvPr id="4" name="Segnaposto immagine 3">
            <a:extLst>
              <a:ext uri="{FF2B5EF4-FFF2-40B4-BE49-F238E27FC236}">
                <a16:creationId xmlns:a16="http://schemas.microsoft.com/office/drawing/2014/main" id="{5B196E49-F298-4261-AB28-1F1C5EC924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756" r="7756"/>
          <a:stretch>
            <a:fillRect/>
          </a:stretch>
        </p:blipFill>
        <p:spPr>
          <a:xfrm>
            <a:off x="6846305" y="3342796"/>
            <a:ext cx="4284000" cy="3382681"/>
          </a:xfrm>
          <a:prstGeom prst="rect">
            <a:avLst/>
          </a:prstGeom>
        </p:spPr>
      </p:pic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82EB5BC1-3067-40F3-8CF6-DAC716164D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1106694"/>
            <a:ext cx="4509084" cy="5406647"/>
          </a:xfrm>
        </p:spPr>
        <p:txBody>
          <a:bodyPr>
            <a:normAutofit lnSpcReduction="10000"/>
          </a:bodyPr>
          <a:lstStyle/>
          <a:p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Alcuni tratti (quasi) comuni salienti nella concezione presocratica  della natura. </a:t>
            </a:r>
          </a:p>
          <a:p>
            <a:endParaRPr lang="it-IT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Naturalismo immanentistico</a:t>
            </a:r>
          </a:p>
          <a:p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 (</a:t>
            </a:r>
            <a:r>
              <a:rPr lang="el-GR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φύσις</a:t>
            </a:r>
            <a:r>
              <a:rPr lang="it-IT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intesa come orizzonte totalizzante e immanente, in sé completo e perfetto. La Natura è la matrice che genera e  l’ambito che ingloba ogn</a:t>
            </a:r>
            <a:r>
              <a:rPr lang="it-IT" sz="24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realtà, anche il divino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249F3A2-D745-4B82-A413-2B7A5376E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388" y="132523"/>
            <a:ext cx="5112000" cy="294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81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813C46-8B3B-4EDB-A439-7E4A78F5E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469" y="457200"/>
            <a:ext cx="4446899" cy="1600200"/>
          </a:xfrm>
        </p:spPr>
        <p:txBody>
          <a:bodyPr>
            <a:normAutofit/>
          </a:bodyPr>
          <a:lstStyle/>
          <a:p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Organicismo/animazione universale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E785172-6C10-4F1E-853F-7667A8D3D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7469" y="2242931"/>
            <a:ext cx="4299088" cy="3811588"/>
          </a:xfrm>
        </p:spPr>
        <p:txBody>
          <a:bodyPr>
            <a:normAutofit/>
          </a:bodyPr>
          <a:lstStyle/>
          <a:p>
            <a:pPr algn="just"/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Natura è una realtà «animata», pensata a partire dal modello dell’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organismo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vivente. Animismo, pampsichismo ed ilozoismo. Tendenza all’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antropo-morfizzazione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della natura</a:t>
            </a:r>
          </a:p>
        </p:txBody>
      </p:sp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27F2EAF3-CFD3-4D6C-96F8-26A9FB8D750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418" r="8418"/>
          <a:stretch>
            <a:fillRect/>
          </a:stretch>
        </p:blipFill>
        <p:spPr>
          <a:xfrm>
            <a:off x="5402331" y="1180894"/>
            <a:ext cx="6172200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56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F3A38E-C871-4308-8FAD-5C952A215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Razionalità e finalismo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00EB4BDE-A731-4EBE-9B53-668DB3462C3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300" r="7300"/>
          <a:stretch>
            <a:fillRect/>
          </a:stretch>
        </p:blipFill>
        <p:spPr>
          <a:xfrm>
            <a:off x="6391350" y="380272"/>
            <a:ext cx="4248000" cy="3354255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5AF7265-8A0F-4B6C-AAD0-FCD784168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Natura ha una sua  intrinseca razionalità  (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Logos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che ne rende possibile la comprensione «scientifica».  Nella natura è all’opera una 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finalità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immanente, analoga all’agire intenzionale umano.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C449473-E045-4440-ADE9-B704C2C9D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350" y="3861145"/>
            <a:ext cx="4284000" cy="285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76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29E8FD-89BA-4406-9394-490902C8A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Natura come norma universale 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8DD60E2B-CB66-4F04-A7F0-B32E3C98594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9809" r="19809"/>
          <a:stretch>
            <a:fillRect/>
          </a:stretch>
        </p:blipFill>
        <p:spPr>
          <a:xfrm>
            <a:off x="7806211" y="391239"/>
            <a:ext cx="3816000" cy="3013143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EE236ED-3189-46A3-BEE9-D54CF1D96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Natura sottostà ad una 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Legge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 è anche norma etica («Giustizia»). La legge umana, morale e politico-sociale, si pone con essa in un rapporto di  continuità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583C36E-1BAF-4B65-89DE-71A06D41C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977" y="1407375"/>
            <a:ext cx="2160000" cy="404325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C4F7EDF-05B7-4569-9E07-10BED4629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211" y="3608142"/>
            <a:ext cx="4356000" cy="291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29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16E59E-03D8-4580-AB2F-3A86BF784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Appartenenza dell’uomo alla Natura. Ipotesi evoluzionistiche</a:t>
            </a:r>
          </a:p>
        </p:txBody>
      </p:sp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808E25E2-93D5-4E1C-8CA4-BC44D27100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9630" b="9630"/>
          <a:stretch>
            <a:fillRect/>
          </a:stretch>
        </p:blipFill>
        <p:spPr>
          <a:xfrm>
            <a:off x="6716567" y="479763"/>
            <a:ext cx="3996000" cy="3155273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27A6F5A-A790-4B8D-88D3-D4EE69C5D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5582" y="2212144"/>
            <a:ext cx="4649514" cy="3811588"/>
          </a:xfrm>
        </p:spPr>
        <p:txBody>
          <a:bodyPr>
            <a:normAutofit/>
          </a:bodyPr>
          <a:lstStyle/>
          <a:p>
            <a:pPr algn="just"/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L’essere umano non trascende la Natura, ma ne è parte costitutiva.</a:t>
            </a:r>
          </a:p>
          <a:p>
            <a:pPr algn="just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Alcuni pensatori si spingono a elaborare ipotesi «evoluzionistiche» 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 litteram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teorie spesso immaginose sull’origine degli organismi e dell’umanità stessa a partire dalla materia inorganica e da preesistenti forme di vita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F8231E3-B930-4E4D-BA6E-816F6B221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132" y="4117938"/>
            <a:ext cx="5580000" cy="245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44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03D3D8-1B98-40E3-861E-41E595920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Critica della violenza sugli animali non-umani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A9B7F36-96CD-4C4F-8F55-574157CE47D3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882DD03-F527-41E9-89A3-99F7BB9F7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sottolineatura della continuità ontologica  tra Natura ed essere umano, in un quadro animistico, conduce alcune tradizioni di pensiero alla denuncia della violenza sugli animali e all’avversione ai sacrifici rituali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983E29A-8027-4CF2-B5F3-4EAAB38B2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188" y="872218"/>
            <a:ext cx="6552000" cy="533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96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646AC6-2808-47A5-B504-03B35E8FB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74" y="330591"/>
            <a:ext cx="3932237" cy="1600200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Perché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rileggere i presocratici (e i classici del pensiero in genere)? </a:t>
            </a:r>
            <a:b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it-IT" dirty="0"/>
          </a:p>
        </p:txBody>
      </p:sp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3330DF72-516A-4FB7-BFED-72C7777F02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08" r="2508"/>
          <a:stretch>
            <a:fillRect/>
          </a:stretch>
        </p:blipFill>
        <p:spPr>
          <a:xfrm>
            <a:off x="4925060" y="4064074"/>
            <a:ext cx="3276000" cy="2586753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327FC3B-9A92-44F2-9C27-07A2F1597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981" y="1547446"/>
            <a:ext cx="4620832" cy="5134708"/>
          </a:xfrm>
        </p:spPr>
        <p:txBody>
          <a:bodyPr>
            <a:noAutofit/>
          </a:bodyPr>
          <a:lstStyle/>
          <a:p>
            <a:endParaRPr lang="it-IT" sz="2400" dirty="0"/>
          </a:p>
          <a:p>
            <a:pPr algn="just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Essere consapevoli del  nostro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Sitz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Leben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(contesto storico-culturale): siamo 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inevitabilmente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figli/e della rivoluzione scientifica e di diverse rivoluzioni industriali, di profondi processi di secolarizzazione, di «disincantamento (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Entzauberung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del mondo» (M. Weber) e di demitizzazione (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Entmythologisierung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R.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Bultmann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 Dobbiamo rispondere alle sfide della crisi ecologica. </a:t>
            </a:r>
          </a:p>
          <a:p>
            <a:pPr algn="just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Non è attuabile né desiderabile un’adesione regressiva a concezioni scientifiche premoderne della realtà. Ma è più che mai necessario il recupero del 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valore sapienziale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 pensiero classico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28EC5E1-8D4C-40AC-B87C-B56D4BE47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100" y="296637"/>
            <a:ext cx="2160000" cy="364254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38D3EC6-6B9D-4B49-B2EA-D740F7647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1289" y="209910"/>
            <a:ext cx="2488037" cy="3816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6FE4B9C-2AC0-4FB2-B51B-5AEC82037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5307" y="4152090"/>
            <a:ext cx="3744000" cy="24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63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>
            <a:extLst>
              <a:ext uri="{FF2B5EF4-FFF2-40B4-BE49-F238E27FC236}">
                <a16:creationId xmlns:a16="http://schemas.microsoft.com/office/drawing/2014/main" id="{1BEFDE5E-6A16-4470-8E54-8AFDF6508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Suggerimenti per l’analisi dei testi (autore per autore, un frammento per volta)</a:t>
            </a:r>
          </a:p>
        </p:txBody>
      </p:sp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6B3CF200-2EDC-42B4-BC15-FF51694A6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  (Consultare, se necessario, una buon manuale di storia della filosofia per un quadro generale sull’autore).</a:t>
            </a:r>
          </a:p>
          <a:p>
            <a:pPr marL="514350" indent="-514350">
              <a:buAutoNum type="arabicPeriod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Leggere il frammento/la testimonianza (parte in caratteri più piccoli riprodotta dal volume), tentando una prima comprensione. </a:t>
            </a:r>
          </a:p>
          <a:p>
            <a:pPr marL="514350" indent="-514350">
              <a:buAutoNum type="arabicPeriod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Leggere la breve introduzione in corsivo e verificare la propria comprensione, ritornando sul testo.</a:t>
            </a:r>
          </a:p>
          <a:p>
            <a:pPr marL="514350" indent="-514350">
              <a:buAutoNum type="arabicPeriod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Tentare di riconoscere nel testo uno o più dei tratti salienti sopra illustrati.</a:t>
            </a:r>
          </a:p>
        </p:txBody>
      </p:sp>
    </p:spTree>
    <p:extLst>
      <p:ext uri="{BB962C8B-B14F-4D97-AF65-F5344CB8AC3E}">
        <p14:creationId xmlns:p14="http://schemas.microsoft.com/office/powerpoint/2010/main" val="16693734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468</Words>
  <Application>Microsoft Office PowerPoint</Application>
  <PresentationFormat>Widescreen</PresentationFormat>
  <Paragraphs>33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Tema di Office</vt:lpstr>
      <vt:lpstr>La natura nei frammenti dei presocratici (secoli VIII-V a.C.)</vt:lpstr>
      <vt:lpstr>        </vt:lpstr>
      <vt:lpstr>2) Organicismo/animazione universale</vt:lpstr>
      <vt:lpstr>3) Razionalità e finalismo</vt:lpstr>
      <vt:lpstr>4) Natura come norma universale </vt:lpstr>
      <vt:lpstr>5) Appartenenza dell’uomo alla Natura. Ipotesi evoluzionistiche</vt:lpstr>
      <vt:lpstr>6) Critica della violenza sugli animali non-umani</vt:lpstr>
      <vt:lpstr>Perché rileggere i presocratici (e i classici del pensiero in genere)?  </vt:lpstr>
      <vt:lpstr>Suggerimenti per l’analisi dei testi (autore per autore, un frammento per volta)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natura nei frammenti dei presocratici</dc:title>
  <dc:creator>Giuseppe Ferrari</dc:creator>
  <cp:lastModifiedBy>Giuseppe Ferrari</cp:lastModifiedBy>
  <cp:revision>19</cp:revision>
  <dcterms:created xsi:type="dcterms:W3CDTF">2021-01-04T00:25:13Z</dcterms:created>
  <dcterms:modified xsi:type="dcterms:W3CDTF">2021-01-04T21:05:24Z</dcterms:modified>
</cp:coreProperties>
</file>