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15" autoAdjust="0"/>
    <p:restoredTop sz="94660"/>
  </p:normalViewPr>
  <p:slideViewPr>
    <p:cSldViewPr snapToGrid="0">
      <p:cViewPr varScale="1">
        <p:scale>
          <a:sx n="72" d="100"/>
          <a:sy n="72" d="100"/>
        </p:scale>
        <p:origin x="8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366860-DD23-4B6E-BCDF-7CEDA684551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A197EF2-C2E8-444B-A7BE-A146738A7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27B3060-3EB4-4539-88D3-D1F0DBF862D2}"/>
              </a:ext>
            </a:extLst>
          </p:cNvPr>
          <p:cNvSpPr>
            <a:spLocks noGrp="1"/>
          </p:cNvSpPr>
          <p:nvPr>
            <p:ph type="dt" sz="half" idx="10"/>
          </p:nvPr>
        </p:nvSpPr>
        <p:spPr/>
        <p:txBody>
          <a:bodyPr/>
          <a:lstStyle/>
          <a:p>
            <a:fld id="{37577F82-648F-437C-81D5-FAB9ED945AA1}" type="datetimeFigureOut">
              <a:rPr lang="it-IT" smtClean="0"/>
              <a:t>15/03/2021</a:t>
            </a:fld>
            <a:endParaRPr lang="it-IT"/>
          </a:p>
        </p:txBody>
      </p:sp>
      <p:sp>
        <p:nvSpPr>
          <p:cNvPr id="5" name="Segnaposto piè di pagina 4">
            <a:extLst>
              <a:ext uri="{FF2B5EF4-FFF2-40B4-BE49-F238E27FC236}">
                <a16:creationId xmlns:a16="http://schemas.microsoft.com/office/drawing/2014/main" id="{DC393B05-4594-43AB-B45C-64A0FE44A8A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04B794E-3255-435B-B7B5-2E78459462B2}"/>
              </a:ext>
            </a:extLst>
          </p:cNvPr>
          <p:cNvSpPr>
            <a:spLocks noGrp="1"/>
          </p:cNvSpPr>
          <p:nvPr>
            <p:ph type="sldNum" sz="quarter" idx="12"/>
          </p:nvPr>
        </p:nvSpPr>
        <p:spPr/>
        <p:txBody>
          <a:bodyPr/>
          <a:lstStyle/>
          <a:p>
            <a:fld id="{49CDCC4C-2761-4C75-B4C4-508AF304EA2F}" type="slidenum">
              <a:rPr lang="it-IT" smtClean="0"/>
              <a:t>‹N›</a:t>
            </a:fld>
            <a:endParaRPr lang="it-IT"/>
          </a:p>
        </p:txBody>
      </p:sp>
    </p:spTree>
    <p:extLst>
      <p:ext uri="{BB962C8B-B14F-4D97-AF65-F5344CB8AC3E}">
        <p14:creationId xmlns:p14="http://schemas.microsoft.com/office/powerpoint/2010/main" val="387109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B5606B-2C41-427B-82D8-1BB3B7C16AE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D7CAA1C-782E-4034-8BAA-9999E4C78E5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AFCA27-9555-4DFE-AA49-0B457343F951}"/>
              </a:ext>
            </a:extLst>
          </p:cNvPr>
          <p:cNvSpPr>
            <a:spLocks noGrp="1"/>
          </p:cNvSpPr>
          <p:nvPr>
            <p:ph type="dt" sz="half" idx="10"/>
          </p:nvPr>
        </p:nvSpPr>
        <p:spPr/>
        <p:txBody>
          <a:bodyPr/>
          <a:lstStyle/>
          <a:p>
            <a:fld id="{37577F82-648F-437C-81D5-FAB9ED945AA1}" type="datetimeFigureOut">
              <a:rPr lang="it-IT" smtClean="0"/>
              <a:t>15/03/2021</a:t>
            </a:fld>
            <a:endParaRPr lang="it-IT"/>
          </a:p>
        </p:txBody>
      </p:sp>
      <p:sp>
        <p:nvSpPr>
          <p:cNvPr id="5" name="Segnaposto piè di pagina 4">
            <a:extLst>
              <a:ext uri="{FF2B5EF4-FFF2-40B4-BE49-F238E27FC236}">
                <a16:creationId xmlns:a16="http://schemas.microsoft.com/office/drawing/2014/main" id="{3AA1850C-786F-4100-ACF5-032DA3785B4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D03D03-2D74-47EB-8641-DBD0759FD1D0}"/>
              </a:ext>
            </a:extLst>
          </p:cNvPr>
          <p:cNvSpPr>
            <a:spLocks noGrp="1"/>
          </p:cNvSpPr>
          <p:nvPr>
            <p:ph type="sldNum" sz="quarter" idx="12"/>
          </p:nvPr>
        </p:nvSpPr>
        <p:spPr/>
        <p:txBody>
          <a:bodyPr/>
          <a:lstStyle/>
          <a:p>
            <a:fld id="{49CDCC4C-2761-4C75-B4C4-508AF304EA2F}" type="slidenum">
              <a:rPr lang="it-IT" smtClean="0"/>
              <a:t>‹N›</a:t>
            </a:fld>
            <a:endParaRPr lang="it-IT"/>
          </a:p>
        </p:txBody>
      </p:sp>
    </p:spTree>
    <p:extLst>
      <p:ext uri="{BB962C8B-B14F-4D97-AF65-F5344CB8AC3E}">
        <p14:creationId xmlns:p14="http://schemas.microsoft.com/office/powerpoint/2010/main" val="2326716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A9288E5-AAEC-45F7-AE41-5E0DDD2EA36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19CC17B-CCF8-4D93-8A96-9668836D56A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5524E4-B941-475C-95D5-74AD22A652EA}"/>
              </a:ext>
            </a:extLst>
          </p:cNvPr>
          <p:cNvSpPr>
            <a:spLocks noGrp="1"/>
          </p:cNvSpPr>
          <p:nvPr>
            <p:ph type="dt" sz="half" idx="10"/>
          </p:nvPr>
        </p:nvSpPr>
        <p:spPr/>
        <p:txBody>
          <a:bodyPr/>
          <a:lstStyle/>
          <a:p>
            <a:fld id="{37577F82-648F-437C-81D5-FAB9ED945AA1}" type="datetimeFigureOut">
              <a:rPr lang="it-IT" smtClean="0"/>
              <a:t>15/03/2021</a:t>
            </a:fld>
            <a:endParaRPr lang="it-IT"/>
          </a:p>
        </p:txBody>
      </p:sp>
      <p:sp>
        <p:nvSpPr>
          <p:cNvPr id="5" name="Segnaposto piè di pagina 4">
            <a:extLst>
              <a:ext uri="{FF2B5EF4-FFF2-40B4-BE49-F238E27FC236}">
                <a16:creationId xmlns:a16="http://schemas.microsoft.com/office/drawing/2014/main" id="{D2D0CC3A-7609-4AAC-8EFE-C1514B778CC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6A54E3-0886-46AC-A4C6-5631248A0519}"/>
              </a:ext>
            </a:extLst>
          </p:cNvPr>
          <p:cNvSpPr>
            <a:spLocks noGrp="1"/>
          </p:cNvSpPr>
          <p:nvPr>
            <p:ph type="sldNum" sz="quarter" idx="12"/>
          </p:nvPr>
        </p:nvSpPr>
        <p:spPr/>
        <p:txBody>
          <a:bodyPr/>
          <a:lstStyle/>
          <a:p>
            <a:fld id="{49CDCC4C-2761-4C75-B4C4-508AF304EA2F}" type="slidenum">
              <a:rPr lang="it-IT" smtClean="0"/>
              <a:t>‹N›</a:t>
            </a:fld>
            <a:endParaRPr lang="it-IT"/>
          </a:p>
        </p:txBody>
      </p:sp>
    </p:spTree>
    <p:extLst>
      <p:ext uri="{BB962C8B-B14F-4D97-AF65-F5344CB8AC3E}">
        <p14:creationId xmlns:p14="http://schemas.microsoft.com/office/powerpoint/2010/main" val="3223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C291A-071B-4502-973A-549AEADF3AB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BC389D-5D7C-4989-9434-965C245CE7C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E175DC-F5C8-4EDE-8555-01B68915A2C0}"/>
              </a:ext>
            </a:extLst>
          </p:cNvPr>
          <p:cNvSpPr>
            <a:spLocks noGrp="1"/>
          </p:cNvSpPr>
          <p:nvPr>
            <p:ph type="dt" sz="half" idx="10"/>
          </p:nvPr>
        </p:nvSpPr>
        <p:spPr/>
        <p:txBody>
          <a:bodyPr/>
          <a:lstStyle/>
          <a:p>
            <a:fld id="{37577F82-648F-437C-81D5-FAB9ED945AA1}" type="datetimeFigureOut">
              <a:rPr lang="it-IT" smtClean="0"/>
              <a:t>15/03/2021</a:t>
            </a:fld>
            <a:endParaRPr lang="it-IT"/>
          </a:p>
        </p:txBody>
      </p:sp>
      <p:sp>
        <p:nvSpPr>
          <p:cNvPr id="5" name="Segnaposto piè di pagina 4">
            <a:extLst>
              <a:ext uri="{FF2B5EF4-FFF2-40B4-BE49-F238E27FC236}">
                <a16:creationId xmlns:a16="http://schemas.microsoft.com/office/drawing/2014/main" id="{7EA3E6B3-0938-448A-BCEB-E1A9E928CF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227463-C448-44ED-AB56-278DF7517F32}"/>
              </a:ext>
            </a:extLst>
          </p:cNvPr>
          <p:cNvSpPr>
            <a:spLocks noGrp="1"/>
          </p:cNvSpPr>
          <p:nvPr>
            <p:ph type="sldNum" sz="quarter" idx="12"/>
          </p:nvPr>
        </p:nvSpPr>
        <p:spPr/>
        <p:txBody>
          <a:bodyPr/>
          <a:lstStyle/>
          <a:p>
            <a:fld id="{49CDCC4C-2761-4C75-B4C4-508AF304EA2F}" type="slidenum">
              <a:rPr lang="it-IT" smtClean="0"/>
              <a:t>‹N›</a:t>
            </a:fld>
            <a:endParaRPr lang="it-IT"/>
          </a:p>
        </p:txBody>
      </p:sp>
    </p:spTree>
    <p:extLst>
      <p:ext uri="{BB962C8B-B14F-4D97-AF65-F5344CB8AC3E}">
        <p14:creationId xmlns:p14="http://schemas.microsoft.com/office/powerpoint/2010/main" val="19006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53EC18-9654-4208-8A28-944E29DE954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C3EEF74-5B7C-4764-B375-1E7A3C1EEA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35BE47E-8BB7-46B1-A331-3D461869815B}"/>
              </a:ext>
            </a:extLst>
          </p:cNvPr>
          <p:cNvSpPr>
            <a:spLocks noGrp="1"/>
          </p:cNvSpPr>
          <p:nvPr>
            <p:ph type="dt" sz="half" idx="10"/>
          </p:nvPr>
        </p:nvSpPr>
        <p:spPr/>
        <p:txBody>
          <a:bodyPr/>
          <a:lstStyle/>
          <a:p>
            <a:fld id="{37577F82-648F-437C-81D5-FAB9ED945AA1}" type="datetimeFigureOut">
              <a:rPr lang="it-IT" smtClean="0"/>
              <a:t>15/03/2021</a:t>
            </a:fld>
            <a:endParaRPr lang="it-IT"/>
          </a:p>
        </p:txBody>
      </p:sp>
      <p:sp>
        <p:nvSpPr>
          <p:cNvPr id="5" name="Segnaposto piè di pagina 4">
            <a:extLst>
              <a:ext uri="{FF2B5EF4-FFF2-40B4-BE49-F238E27FC236}">
                <a16:creationId xmlns:a16="http://schemas.microsoft.com/office/drawing/2014/main" id="{CEE078AE-EBB7-4CA7-A0DF-45B6B35A2F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68F02D1-8174-40CF-9AD9-1B7DED7A1C35}"/>
              </a:ext>
            </a:extLst>
          </p:cNvPr>
          <p:cNvSpPr>
            <a:spLocks noGrp="1"/>
          </p:cNvSpPr>
          <p:nvPr>
            <p:ph type="sldNum" sz="quarter" idx="12"/>
          </p:nvPr>
        </p:nvSpPr>
        <p:spPr/>
        <p:txBody>
          <a:bodyPr/>
          <a:lstStyle/>
          <a:p>
            <a:fld id="{49CDCC4C-2761-4C75-B4C4-508AF304EA2F}" type="slidenum">
              <a:rPr lang="it-IT" smtClean="0"/>
              <a:t>‹N›</a:t>
            </a:fld>
            <a:endParaRPr lang="it-IT"/>
          </a:p>
        </p:txBody>
      </p:sp>
    </p:spTree>
    <p:extLst>
      <p:ext uri="{BB962C8B-B14F-4D97-AF65-F5344CB8AC3E}">
        <p14:creationId xmlns:p14="http://schemas.microsoft.com/office/powerpoint/2010/main" val="345380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B8BAB7-E523-4253-9327-9F2BBB110BA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C7507D5-55B2-447A-B271-2D324D891B3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BD53EA0-1470-4B63-923B-A70EB0AD9EF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BF1CB06-E21D-41AB-B324-C931E14E5494}"/>
              </a:ext>
            </a:extLst>
          </p:cNvPr>
          <p:cNvSpPr>
            <a:spLocks noGrp="1"/>
          </p:cNvSpPr>
          <p:nvPr>
            <p:ph type="dt" sz="half" idx="10"/>
          </p:nvPr>
        </p:nvSpPr>
        <p:spPr/>
        <p:txBody>
          <a:bodyPr/>
          <a:lstStyle/>
          <a:p>
            <a:fld id="{37577F82-648F-437C-81D5-FAB9ED945AA1}" type="datetimeFigureOut">
              <a:rPr lang="it-IT" smtClean="0"/>
              <a:t>15/03/2021</a:t>
            </a:fld>
            <a:endParaRPr lang="it-IT"/>
          </a:p>
        </p:txBody>
      </p:sp>
      <p:sp>
        <p:nvSpPr>
          <p:cNvPr id="6" name="Segnaposto piè di pagina 5">
            <a:extLst>
              <a:ext uri="{FF2B5EF4-FFF2-40B4-BE49-F238E27FC236}">
                <a16:creationId xmlns:a16="http://schemas.microsoft.com/office/drawing/2014/main" id="{204AD5B2-1AB3-4D79-993A-AFFED40123C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B863E8C-5314-4F30-9972-D652CC6C13B6}"/>
              </a:ext>
            </a:extLst>
          </p:cNvPr>
          <p:cNvSpPr>
            <a:spLocks noGrp="1"/>
          </p:cNvSpPr>
          <p:nvPr>
            <p:ph type="sldNum" sz="quarter" idx="12"/>
          </p:nvPr>
        </p:nvSpPr>
        <p:spPr/>
        <p:txBody>
          <a:bodyPr/>
          <a:lstStyle/>
          <a:p>
            <a:fld id="{49CDCC4C-2761-4C75-B4C4-508AF304EA2F}" type="slidenum">
              <a:rPr lang="it-IT" smtClean="0"/>
              <a:t>‹N›</a:t>
            </a:fld>
            <a:endParaRPr lang="it-IT"/>
          </a:p>
        </p:txBody>
      </p:sp>
    </p:spTree>
    <p:extLst>
      <p:ext uri="{BB962C8B-B14F-4D97-AF65-F5344CB8AC3E}">
        <p14:creationId xmlns:p14="http://schemas.microsoft.com/office/powerpoint/2010/main" val="63392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77CA6-FCAC-49E1-936A-DEADF256A51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CCDCFC8-D6DF-4FA0-B135-B0263CDD17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99A1A51-9FCF-4CC4-9280-AC17A8C04BE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C884622-D3C6-4A39-97AB-AD59E90E4F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EA4F1FE-39FE-4993-AF28-079EB7E37E4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4B504D7-DBD6-47A3-B2D7-028E1EDC5A0D}"/>
              </a:ext>
            </a:extLst>
          </p:cNvPr>
          <p:cNvSpPr>
            <a:spLocks noGrp="1"/>
          </p:cNvSpPr>
          <p:nvPr>
            <p:ph type="dt" sz="half" idx="10"/>
          </p:nvPr>
        </p:nvSpPr>
        <p:spPr/>
        <p:txBody>
          <a:bodyPr/>
          <a:lstStyle/>
          <a:p>
            <a:fld id="{37577F82-648F-437C-81D5-FAB9ED945AA1}" type="datetimeFigureOut">
              <a:rPr lang="it-IT" smtClean="0"/>
              <a:t>15/03/2021</a:t>
            </a:fld>
            <a:endParaRPr lang="it-IT"/>
          </a:p>
        </p:txBody>
      </p:sp>
      <p:sp>
        <p:nvSpPr>
          <p:cNvPr id="8" name="Segnaposto piè di pagina 7">
            <a:extLst>
              <a:ext uri="{FF2B5EF4-FFF2-40B4-BE49-F238E27FC236}">
                <a16:creationId xmlns:a16="http://schemas.microsoft.com/office/drawing/2014/main" id="{5A56DEA9-0B14-4C40-9D1F-744BC4D7619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107DF9A-9EE9-486E-9D4B-07BB078C668C}"/>
              </a:ext>
            </a:extLst>
          </p:cNvPr>
          <p:cNvSpPr>
            <a:spLocks noGrp="1"/>
          </p:cNvSpPr>
          <p:nvPr>
            <p:ph type="sldNum" sz="quarter" idx="12"/>
          </p:nvPr>
        </p:nvSpPr>
        <p:spPr/>
        <p:txBody>
          <a:bodyPr/>
          <a:lstStyle/>
          <a:p>
            <a:fld id="{49CDCC4C-2761-4C75-B4C4-508AF304EA2F}" type="slidenum">
              <a:rPr lang="it-IT" smtClean="0"/>
              <a:t>‹N›</a:t>
            </a:fld>
            <a:endParaRPr lang="it-IT"/>
          </a:p>
        </p:txBody>
      </p:sp>
    </p:spTree>
    <p:extLst>
      <p:ext uri="{BB962C8B-B14F-4D97-AF65-F5344CB8AC3E}">
        <p14:creationId xmlns:p14="http://schemas.microsoft.com/office/powerpoint/2010/main" val="9978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01DC5F-875A-4B50-A015-FEFA20A8F66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C6C3AA3-A18E-46CC-B46E-215B43A50D0A}"/>
              </a:ext>
            </a:extLst>
          </p:cNvPr>
          <p:cNvSpPr>
            <a:spLocks noGrp="1"/>
          </p:cNvSpPr>
          <p:nvPr>
            <p:ph type="dt" sz="half" idx="10"/>
          </p:nvPr>
        </p:nvSpPr>
        <p:spPr/>
        <p:txBody>
          <a:bodyPr/>
          <a:lstStyle/>
          <a:p>
            <a:fld id="{37577F82-648F-437C-81D5-FAB9ED945AA1}" type="datetimeFigureOut">
              <a:rPr lang="it-IT" smtClean="0"/>
              <a:t>15/03/2021</a:t>
            </a:fld>
            <a:endParaRPr lang="it-IT"/>
          </a:p>
        </p:txBody>
      </p:sp>
      <p:sp>
        <p:nvSpPr>
          <p:cNvPr id="4" name="Segnaposto piè di pagina 3">
            <a:extLst>
              <a:ext uri="{FF2B5EF4-FFF2-40B4-BE49-F238E27FC236}">
                <a16:creationId xmlns:a16="http://schemas.microsoft.com/office/drawing/2014/main" id="{5D3BEB71-C8DE-4C9B-9149-B2A49B1E463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662460A-AF42-4D23-8630-3EF6233A2245}"/>
              </a:ext>
            </a:extLst>
          </p:cNvPr>
          <p:cNvSpPr>
            <a:spLocks noGrp="1"/>
          </p:cNvSpPr>
          <p:nvPr>
            <p:ph type="sldNum" sz="quarter" idx="12"/>
          </p:nvPr>
        </p:nvSpPr>
        <p:spPr/>
        <p:txBody>
          <a:bodyPr/>
          <a:lstStyle/>
          <a:p>
            <a:fld id="{49CDCC4C-2761-4C75-B4C4-508AF304EA2F}" type="slidenum">
              <a:rPr lang="it-IT" smtClean="0"/>
              <a:t>‹N›</a:t>
            </a:fld>
            <a:endParaRPr lang="it-IT"/>
          </a:p>
        </p:txBody>
      </p:sp>
    </p:spTree>
    <p:extLst>
      <p:ext uri="{BB962C8B-B14F-4D97-AF65-F5344CB8AC3E}">
        <p14:creationId xmlns:p14="http://schemas.microsoft.com/office/powerpoint/2010/main" val="323356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67C05CE-CBC3-499B-9817-72DEB83B19E8}"/>
              </a:ext>
            </a:extLst>
          </p:cNvPr>
          <p:cNvSpPr>
            <a:spLocks noGrp="1"/>
          </p:cNvSpPr>
          <p:nvPr>
            <p:ph type="dt" sz="half" idx="10"/>
          </p:nvPr>
        </p:nvSpPr>
        <p:spPr/>
        <p:txBody>
          <a:bodyPr/>
          <a:lstStyle/>
          <a:p>
            <a:fld id="{37577F82-648F-437C-81D5-FAB9ED945AA1}" type="datetimeFigureOut">
              <a:rPr lang="it-IT" smtClean="0"/>
              <a:t>15/03/2021</a:t>
            </a:fld>
            <a:endParaRPr lang="it-IT"/>
          </a:p>
        </p:txBody>
      </p:sp>
      <p:sp>
        <p:nvSpPr>
          <p:cNvPr id="3" name="Segnaposto piè di pagina 2">
            <a:extLst>
              <a:ext uri="{FF2B5EF4-FFF2-40B4-BE49-F238E27FC236}">
                <a16:creationId xmlns:a16="http://schemas.microsoft.com/office/drawing/2014/main" id="{BAAA7698-19B5-4924-A43B-CB299A711B9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FB110F8-F992-4F7C-BFB8-0D1C82D42B94}"/>
              </a:ext>
            </a:extLst>
          </p:cNvPr>
          <p:cNvSpPr>
            <a:spLocks noGrp="1"/>
          </p:cNvSpPr>
          <p:nvPr>
            <p:ph type="sldNum" sz="quarter" idx="12"/>
          </p:nvPr>
        </p:nvSpPr>
        <p:spPr/>
        <p:txBody>
          <a:bodyPr/>
          <a:lstStyle/>
          <a:p>
            <a:fld id="{49CDCC4C-2761-4C75-B4C4-508AF304EA2F}" type="slidenum">
              <a:rPr lang="it-IT" smtClean="0"/>
              <a:t>‹N›</a:t>
            </a:fld>
            <a:endParaRPr lang="it-IT"/>
          </a:p>
        </p:txBody>
      </p:sp>
    </p:spTree>
    <p:extLst>
      <p:ext uri="{BB962C8B-B14F-4D97-AF65-F5344CB8AC3E}">
        <p14:creationId xmlns:p14="http://schemas.microsoft.com/office/powerpoint/2010/main" val="214681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C62ADA-8934-4A86-A0B1-68958DED251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5E2F165-5555-44B3-AB60-7FAF4B919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51E8450-FF44-41CB-BB4D-0B379A61C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FEE47C1-DCC9-4DD6-89B0-18D7599F16A3}"/>
              </a:ext>
            </a:extLst>
          </p:cNvPr>
          <p:cNvSpPr>
            <a:spLocks noGrp="1"/>
          </p:cNvSpPr>
          <p:nvPr>
            <p:ph type="dt" sz="half" idx="10"/>
          </p:nvPr>
        </p:nvSpPr>
        <p:spPr/>
        <p:txBody>
          <a:bodyPr/>
          <a:lstStyle/>
          <a:p>
            <a:fld id="{37577F82-648F-437C-81D5-FAB9ED945AA1}" type="datetimeFigureOut">
              <a:rPr lang="it-IT" smtClean="0"/>
              <a:t>15/03/2021</a:t>
            </a:fld>
            <a:endParaRPr lang="it-IT"/>
          </a:p>
        </p:txBody>
      </p:sp>
      <p:sp>
        <p:nvSpPr>
          <p:cNvPr id="6" name="Segnaposto piè di pagina 5">
            <a:extLst>
              <a:ext uri="{FF2B5EF4-FFF2-40B4-BE49-F238E27FC236}">
                <a16:creationId xmlns:a16="http://schemas.microsoft.com/office/drawing/2014/main" id="{906E72D2-DAF5-4C78-92BE-700BAA0AED2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FE7A7DD-82D0-4A26-9D4E-FD8BBA77904A}"/>
              </a:ext>
            </a:extLst>
          </p:cNvPr>
          <p:cNvSpPr>
            <a:spLocks noGrp="1"/>
          </p:cNvSpPr>
          <p:nvPr>
            <p:ph type="sldNum" sz="quarter" idx="12"/>
          </p:nvPr>
        </p:nvSpPr>
        <p:spPr/>
        <p:txBody>
          <a:bodyPr/>
          <a:lstStyle/>
          <a:p>
            <a:fld id="{49CDCC4C-2761-4C75-B4C4-508AF304EA2F}" type="slidenum">
              <a:rPr lang="it-IT" smtClean="0"/>
              <a:t>‹N›</a:t>
            </a:fld>
            <a:endParaRPr lang="it-IT"/>
          </a:p>
        </p:txBody>
      </p:sp>
    </p:spTree>
    <p:extLst>
      <p:ext uri="{BB962C8B-B14F-4D97-AF65-F5344CB8AC3E}">
        <p14:creationId xmlns:p14="http://schemas.microsoft.com/office/powerpoint/2010/main" val="42403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706B1-D8A5-4F01-B074-144995C62F0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DBAEC29-FE73-4AD2-A8C6-402BF9857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36E18B8-925C-4F15-99C9-CADC90C26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9EEEABF-087D-4D26-9732-293C8C1D2F6C}"/>
              </a:ext>
            </a:extLst>
          </p:cNvPr>
          <p:cNvSpPr>
            <a:spLocks noGrp="1"/>
          </p:cNvSpPr>
          <p:nvPr>
            <p:ph type="dt" sz="half" idx="10"/>
          </p:nvPr>
        </p:nvSpPr>
        <p:spPr/>
        <p:txBody>
          <a:bodyPr/>
          <a:lstStyle/>
          <a:p>
            <a:fld id="{37577F82-648F-437C-81D5-FAB9ED945AA1}" type="datetimeFigureOut">
              <a:rPr lang="it-IT" smtClean="0"/>
              <a:t>15/03/2021</a:t>
            </a:fld>
            <a:endParaRPr lang="it-IT"/>
          </a:p>
        </p:txBody>
      </p:sp>
      <p:sp>
        <p:nvSpPr>
          <p:cNvPr id="6" name="Segnaposto piè di pagina 5">
            <a:extLst>
              <a:ext uri="{FF2B5EF4-FFF2-40B4-BE49-F238E27FC236}">
                <a16:creationId xmlns:a16="http://schemas.microsoft.com/office/drawing/2014/main" id="{25347CD0-9137-41F9-85B0-4B2B6473819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1CA5D6A-29AB-4EF7-94BE-85B274C51AEF}"/>
              </a:ext>
            </a:extLst>
          </p:cNvPr>
          <p:cNvSpPr>
            <a:spLocks noGrp="1"/>
          </p:cNvSpPr>
          <p:nvPr>
            <p:ph type="sldNum" sz="quarter" idx="12"/>
          </p:nvPr>
        </p:nvSpPr>
        <p:spPr/>
        <p:txBody>
          <a:bodyPr/>
          <a:lstStyle/>
          <a:p>
            <a:fld id="{49CDCC4C-2761-4C75-B4C4-508AF304EA2F}" type="slidenum">
              <a:rPr lang="it-IT" smtClean="0"/>
              <a:t>‹N›</a:t>
            </a:fld>
            <a:endParaRPr lang="it-IT"/>
          </a:p>
        </p:txBody>
      </p:sp>
    </p:spTree>
    <p:extLst>
      <p:ext uri="{BB962C8B-B14F-4D97-AF65-F5344CB8AC3E}">
        <p14:creationId xmlns:p14="http://schemas.microsoft.com/office/powerpoint/2010/main" val="153925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7FFE54C-E61A-4D8C-8395-CB6AC41E23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E7C2D3E-D27A-481F-A3F3-573FB8295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F028A8E-25A0-49D6-9F90-273DD6EE3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77F82-648F-437C-81D5-FAB9ED945AA1}" type="datetimeFigureOut">
              <a:rPr lang="it-IT" smtClean="0"/>
              <a:t>15/03/2021</a:t>
            </a:fld>
            <a:endParaRPr lang="it-IT"/>
          </a:p>
        </p:txBody>
      </p:sp>
      <p:sp>
        <p:nvSpPr>
          <p:cNvPr id="5" name="Segnaposto piè di pagina 4">
            <a:extLst>
              <a:ext uri="{FF2B5EF4-FFF2-40B4-BE49-F238E27FC236}">
                <a16:creationId xmlns:a16="http://schemas.microsoft.com/office/drawing/2014/main" id="{7D25FF92-8A75-4550-8AAA-06B63D0C7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F55948D-518F-40C8-8BE8-6A248BF923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DCC4C-2761-4C75-B4C4-508AF304EA2F}" type="slidenum">
              <a:rPr lang="it-IT" smtClean="0"/>
              <a:t>‹N›</a:t>
            </a:fld>
            <a:endParaRPr lang="it-IT"/>
          </a:p>
        </p:txBody>
      </p:sp>
    </p:spTree>
    <p:extLst>
      <p:ext uri="{BB962C8B-B14F-4D97-AF65-F5344CB8AC3E}">
        <p14:creationId xmlns:p14="http://schemas.microsoft.com/office/powerpoint/2010/main" val="3466720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335F071-DAC2-4301-ADE7-9D5DDBB10E56}"/>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Da Galileo a Cartesio: nuovo metodo di indagine della natura o «morte della Natura»? </a:t>
            </a:r>
          </a:p>
        </p:txBody>
      </p:sp>
      <p:pic>
        <p:nvPicPr>
          <p:cNvPr id="1026" name="Picture 2" descr="Storiadigitale Zanichelli Linker - Voce Site">
            <a:extLst>
              <a:ext uri="{FF2B5EF4-FFF2-40B4-BE49-F238E27FC236}">
                <a16:creationId xmlns:a16="http://schemas.microsoft.com/office/drawing/2014/main" id="{C0FDA42D-896B-42FE-9B0F-68ED7014FC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3249" y="2598666"/>
            <a:ext cx="1980000" cy="31871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lileo Galilei - Wikipedia">
            <a:extLst>
              <a:ext uri="{FF2B5EF4-FFF2-40B4-BE49-F238E27FC236}">
                <a16:creationId xmlns:a16="http://schemas.microsoft.com/office/drawing/2014/main" id="{5F429FD1-B577-446C-8816-1AECE5D42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317" y="2505853"/>
            <a:ext cx="2772000" cy="32799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eam Engine James Watt Immagini e Fotos Stock - Alamy">
            <a:extLst>
              <a:ext uri="{FF2B5EF4-FFF2-40B4-BE49-F238E27FC236}">
                <a16:creationId xmlns:a16="http://schemas.microsoft.com/office/drawing/2014/main" id="{6425150B-B605-4015-B149-087F80F8E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6898" y="2803309"/>
            <a:ext cx="2628000" cy="27778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F09DD22-E50A-41E9-A3DD-76A493DE88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6852" y="2392226"/>
            <a:ext cx="2366532" cy="360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1267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E42A8FD-D77E-4CC3-A80B-D4A8BFCDC2C5}"/>
              </a:ext>
            </a:extLst>
          </p:cNvPr>
          <p:cNvSpPr>
            <a:spLocks noGrp="1"/>
          </p:cNvSpPr>
          <p:nvPr>
            <p:ph type="title"/>
          </p:nvPr>
        </p:nvSpPr>
        <p:spPr>
          <a:xfrm>
            <a:off x="838200" y="1"/>
            <a:ext cx="10515600" cy="1690688"/>
          </a:xfrm>
        </p:spPr>
        <p:txBody>
          <a:bodyPr/>
          <a:lstStyle/>
          <a:p>
            <a:r>
              <a:rPr lang="it-IT" dirty="0">
                <a:latin typeface="Times New Roman" panose="02020603050405020304" pitchFamily="18" charset="0"/>
                <a:cs typeface="Times New Roman" panose="02020603050405020304" pitchFamily="18" charset="0"/>
              </a:rPr>
              <a:t>Dalla </a:t>
            </a:r>
            <a:r>
              <a:rPr lang="it-IT" i="1" dirty="0">
                <a:latin typeface="Times New Roman" panose="02020603050405020304" pitchFamily="18" charset="0"/>
                <a:cs typeface="Times New Roman" panose="02020603050405020304" pitchFamily="18" charset="0"/>
              </a:rPr>
              <a:t>Nuova Atlantide </a:t>
            </a:r>
            <a:r>
              <a:rPr lang="it-IT" dirty="0">
                <a:latin typeface="Times New Roman" panose="02020603050405020304" pitchFamily="18" charset="0"/>
                <a:cs typeface="Times New Roman" panose="02020603050405020304" pitchFamily="18" charset="0"/>
              </a:rPr>
              <a:t>(1627). Le meraviglie della «Casa di Salomone»</a:t>
            </a:r>
          </a:p>
        </p:txBody>
      </p:sp>
      <p:sp>
        <p:nvSpPr>
          <p:cNvPr id="6" name="Segnaposto contenuto 5">
            <a:extLst>
              <a:ext uri="{FF2B5EF4-FFF2-40B4-BE49-F238E27FC236}">
                <a16:creationId xmlns:a16="http://schemas.microsoft.com/office/drawing/2014/main" id="{58023F91-48C6-43F5-B0BD-9B4682EE8069}"/>
              </a:ext>
            </a:extLst>
          </p:cNvPr>
          <p:cNvSpPr>
            <a:spLocks noGrp="1"/>
          </p:cNvSpPr>
          <p:nvPr>
            <p:ph idx="1"/>
          </p:nvPr>
        </p:nvSpPr>
        <p:spPr>
          <a:xfrm>
            <a:off x="384313" y="1825625"/>
            <a:ext cx="11290851" cy="5032374"/>
          </a:xfrm>
        </p:spPr>
        <p:txBody>
          <a:bodyPr>
            <a:normAutofit fontScale="92500" lnSpcReduction="20000"/>
          </a:bodyPr>
          <a:lstStyle/>
          <a:p>
            <a:pPr marL="0" indent="0" algn="just">
              <a:buNone/>
            </a:pPr>
            <a:r>
              <a:rPr lang="it-IT" dirty="0">
                <a:latin typeface="Times New Roman" panose="02020603050405020304" pitchFamily="18" charset="0"/>
                <a:cs typeface="Times New Roman" panose="02020603050405020304" pitchFamily="18" charset="0"/>
              </a:rPr>
              <a:t>«Dovete sapere, amici miei, che fra gli eccellenti atti di governo di questo re, ve n'è uno che ha la preminenza su tutti gli altri: la fondazione e l'istituzione di un Ordine o Società che noi chiamiamo Casa di Salomone. Fondazione che noi riteniamo la più nobile che sia mai esistita sulla terra, guida e luce di questo regno. La Casa di Salomone è dedicata allo </a:t>
            </a:r>
            <a:r>
              <a:rPr lang="it-IT" b="1" dirty="0">
                <a:latin typeface="Times New Roman" panose="02020603050405020304" pitchFamily="18" charset="0"/>
                <a:cs typeface="Times New Roman" panose="02020603050405020304" pitchFamily="18" charset="0"/>
              </a:rPr>
              <a:t>studio delle opere e delle creature di Dio</a:t>
            </a:r>
            <a:r>
              <a:rPr lang="it-IT" dirty="0">
                <a:latin typeface="Times New Roman" panose="02020603050405020304" pitchFamily="18" charset="0"/>
                <a:cs typeface="Times New Roman" panose="02020603050405020304" pitchFamily="18" charset="0"/>
              </a:rPr>
              <a:t>. […] Fine della nostra istituzione è la conoscenza delle cause e dei segreti movimenti delle cose per </a:t>
            </a:r>
            <a:r>
              <a:rPr lang="it-IT" b="1" dirty="0">
                <a:latin typeface="Times New Roman" panose="02020603050405020304" pitchFamily="18" charset="0"/>
                <a:cs typeface="Times New Roman" panose="02020603050405020304" pitchFamily="18" charset="0"/>
              </a:rPr>
              <a:t>allargare i confini del potere umano </a:t>
            </a:r>
            <a:r>
              <a:rPr lang="it-IT" dirty="0">
                <a:latin typeface="Times New Roman" panose="02020603050405020304" pitchFamily="18" charset="0"/>
                <a:cs typeface="Times New Roman" panose="02020603050405020304" pitchFamily="18" charset="0"/>
              </a:rPr>
              <a:t>verso la realizzazione di ogni possibile obiettivo. I mezzi e gli strumenti sono i seguenti: abbiamo </a:t>
            </a:r>
            <a:r>
              <a:rPr lang="it-IT" b="1" dirty="0">
                <a:latin typeface="Times New Roman" panose="02020603050405020304" pitchFamily="18" charset="0"/>
                <a:cs typeface="Times New Roman" panose="02020603050405020304" pitchFamily="18" charset="0"/>
              </a:rPr>
              <a:t>ampie caverne </a:t>
            </a:r>
            <a:r>
              <a:rPr lang="it-IT" dirty="0">
                <a:latin typeface="Times New Roman" panose="02020603050405020304" pitchFamily="18" charset="0"/>
                <a:cs typeface="Times New Roman" panose="02020603050405020304" pitchFamily="18" charset="0"/>
              </a:rPr>
              <a:t>più o meno profonde, le più profonde delle quali si addentrano nella terra fino a seicento cubiti.[...] Chiamiamo queste caverne "regioni inferiori" e ce ne serviamo per esperienze di </a:t>
            </a:r>
            <a:r>
              <a:rPr lang="it-IT" b="1" dirty="0">
                <a:latin typeface="Times New Roman" panose="02020603050405020304" pitchFamily="18" charset="0"/>
                <a:cs typeface="Times New Roman" panose="02020603050405020304" pitchFamily="18" charset="0"/>
              </a:rPr>
              <a:t>coagulazione, indurimento, refrigerazione e conservazione dei corpi</a:t>
            </a:r>
            <a:r>
              <a:rPr lang="it-IT" dirty="0">
                <a:latin typeface="Times New Roman" panose="02020603050405020304" pitchFamily="18" charset="0"/>
                <a:cs typeface="Times New Roman" panose="02020603050405020304" pitchFamily="18" charset="0"/>
              </a:rPr>
              <a:t>. Ne usiamo anche, a imitazione delle miniere naturali, per la produzione di </a:t>
            </a:r>
            <a:r>
              <a:rPr lang="it-IT" b="1" dirty="0">
                <a:latin typeface="Times New Roman" panose="02020603050405020304" pitchFamily="18" charset="0"/>
                <a:cs typeface="Times New Roman" panose="02020603050405020304" pitchFamily="18" charset="0"/>
              </a:rPr>
              <a:t>nuovi metalli artificiali </a:t>
            </a:r>
            <a:r>
              <a:rPr lang="it-IT" dirty="0">
                <a:latin typeface="Times New Roman" panose="02020603050405020304" pitchFamily="18" charset="0"/>
                <a:cs typeface="Times New Roman" panose="02020603050405020304" pitchFamily="18" charset="0"/>
              </a:rPr>
              <a:t>mediante la combinazione di vari materiali ivi giacenti da moltissimi anni. Ma ti stupirà molto sapere che usiamo talvolta queste caverne anche per la </a:t>
            </a:r>
            <a:r>
              <a:rPr lang="it-IT" b="1" dirty="0">
                <a:latin typeface="Times New Roman" panose="02020603050405020304" pitchFamily="18" charset="0"/>
                <a:cs typeface="Times New Roman" panose="02020603050405020304" pitchFamily="18" charset="0"/>
              </a:rPr>
              <a:t>cura di certe malattie e per esperienze sul prolungamento della vita </a:t>
            </a:r>
            <a:r>
              <a:rPr lang="it-IT" dirty="0">
                <a:latin typeface="Times New Roman" panose="02020603050405020304" pitchFamily="18" charset="0"/>
                <a:cs typeface="Times New Roman" panose="02020603050405020304" pitchFamily="18" charset="0"/>
              </a:rPr>
              <a:t>che facciamo su alcuni eremiti che hanno scelto di vivere laggiù. […]</a:t>
            </a:r>
          </a:p>
        </p:txBody>
      </p:sp>
    </p:spTree>
    <p:extLst>
      <p:ext uri="{BB962C8B-B14F-4D97-AF65-F5344CB8AC3E}">
        <p14:creationId xmlns:p14="http://schemas.microsoft.com/office/powerpoint/2010/main" val="218475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4B50C64-96B5-4BEB-933F-528C84C55F87}"/>
              </a:ext>
            </a:extLst>
          </p:cNvPr>
          <p:cNvSpPr>
            <a:spLocks noGrp="1"/>
          </p:cNvSpPr>
          <p:nvPr>
            <p:ph idx="4294967295"/>
          </p:nvPr>
        </p:nvSpPr>
        <p:spPr>
          <a:xfrm>
            <a:off x="437322" y="344557"/>
            <a:ext cx="10774017" cy="6513443"/>
          </a:xfrm>
        </p:spPr>
        <p:txBody>
          <a:bodyPr>
            <a:normAutofit fontScale="85000" lnSpcReduction="20000"/>
          </a:bodyPr>
          <a:lstStyle/>
          <a:p>
            <a:pPr marL="0" indent="0" algn="just">
              <a:buNone/>
            </a:pPr>
            <a:r>
              <a:rPr lang="it-IT" dirty="0">
                <a:latin typeface="Times New Roman" panose="02020603050405020304" pitchFamily="18" charset="0"/>
                <a:cs typeface="Times New Roman" panose="02020603050405020304" pitchFamily="18" charset="0"/>
              </a:rPr>
              <a:t>Possediamo inoltre </a:t>
            </a:r>
            <a:r>
              <a:rPr lang="it-IT" b="1" dirty="0">
                <a:latin typeface="Times New Roman" panose="02020603050405020304" pitchFamily="18" charset="0"/>
                <a:cs typeface="Times New Roman" panose="02020603050405020304" pitchFamily="18" charset="0"/>
              </a:rPr>
              <a:t>alte torri</a:t>
            </a:r>
            <a:r>
              <a:rPr lang="it-IT" dirty="0">
                <a:latin typeface="Times New Roman" panose="02020603050405020304" pitchFamily="18" charset="0"/>
                <a:cs typeface="Times New Roman" panose="02020603050405020304" pitchFamily="18" charset="0"/>
              </a:rPr>
              <a:t>, la più alta delle quali misura un mezzo miglio.[...]Ci serviamo di queste torri, in relazione alle loro diverse altezze e posizioni, per esperimenti di insolazione, di refrigerazione e di conservazione e per </a:t>
            </a:r>
            <a:r>
              <a:rPr lang="it-IT" b="1" dirty="0">
                <a:latin typeface="Times New Roman" panose="02020603050405020304" pitchFamily="18" charset="0"/>
                <a:cs typeface="Times New Roman" panose="02020603050405020304" pitchFamily="18" charset="0"/>
              </a:rPr>
              <a:t>l'osservazione dei fenomeni atmosferici </a:t>
            </a:r>
            <a:r>
              <a:rPr lang="it-IT" dirty="0">
                <a:latin typeface="Times New Roman" panose="02020603050405020304" pitchFamily="18" charset="0"/>
                <a:cs typeface="Times New Roman" panose="02020603050405020304" pitchFamily="18" charset="0"/>
              </a:rPr>
              <a:t>come i venti, le piogge, la neve, la grandine e i meteoriti ignei.[...] Disponiamo anche di </a:t>
            </a:r>
            <a:r>
              <a:rPr lang="it-IT" b="1" dirty="0">
                <a:latin typeface="Times New Roman" panose="02020603050405020304" pitchFamily="18" charset="0"/>
                <a:cs typeface="Times New Roman" panose="02020603050405020304" pitchFamily="18" charset="0"/>
              </a:rPr>
              <a:t>grandi laghi </a:t>
            </a:r>
            <a:r>
              <a:rPr lang="it-IT" dirty="0">
                <a:latin typeface="Times New Roman" panose="02020603050405020304" pitchFamily="18" charset="0"/>
                <a:cs typeface="Times New Roman" panose="02020603050405020304" pitchFamily="18" charset="0"/>
              </a:rPr>
              <a:t>d'acqua dolce e di acqua salata per </a:t>
            </a:r>
            <a:r>
              <a:rPr lang="it-IT" b="1" dirty="0">
                <a:latin typeface="Times New Roman" panose="02020603050405020304" pitchFamily="18" charset="0"/>
                <a:cs typeface="Times New Roman" panose="02020603050405020304" pitchFamily="18" charset="0"/>
              </a:rPr>
              <a:t>l'allevamento di pesci e di uccelli acquatici</a:t>
            </a:r>
            <a:r>
              <a:rPr lang="it-IT" dirty="0">
                <a:latin typeface="Times New Roman" panose="02020603050405020304" pitchFamily="18" charset="0"/>
                <a:cs typeface="Times New Roman" panose="02020603050405020304" pitchFamily="18" charset="0"/>
              </a:rPr>
              <a:t>. […] Siamo provvisti anche di un buon numero di </a:t>
            </a:r>
            <a:r>
              <a:rPr lang="it-IT" b="1" dirty="0">
                <a:latin typeface="Times New Roman" panose="02020603050405020304" pitchFamily="18" charset="0"/>
                <a:cs typeface="Times New Roman" panose="02020603050405020304" pitchFamily="18" charset="0"/>
              </a:rPr>
              <a:t>pozzi e sorgenti artificiali </a:t>
            </a:r>
            <a:r>
              <a:rPr lang="it-IT" dirty="0">
                <a:latin typeface="Times New Roman" panose="02020603050405020304" pitchFamily="18" charset="0"/>
                <a:cs typeface="Times New Roman" panose="02020603050405020304" pitchFamily="18" charset="0"/>
              </a:rPr>
              <a:t>fatte a imitazione delle sorgenti naturali e di vasche contenenti </a:t>
            </a:r>
            <a:r>
              <a:rPr lang="it-IT" b="1" dirty="0">
                <a:latin typeface="Times New Roman" panose="02020603050405020304" pitchFamily="18" charset="0"/>
                <a:cs typeface="Times New Roman" panose="02020603050405020304" pitchFamily="18" charset="0"/>
              </a:rPr>
              <a:t>vetriolo, zolfo, acciaio, rame, piombo, salnitro e altri minerali</a:t>
            </a:r>
            <a:r>
              <a:rPr lang="it-IT" dirty="0">
                <a:latin typeface="Times New Roman" panose="02020603050405020304" pitchFamily="18" charset="0"/>
                <a:cs typeface="Times New Roman" panose="02020603050405020304" pitchFamily="18" charset="0"/>
              </a:rPr>
              <a:t>[...] Abbiamo anche case grandi e spaziose, dove imitiamo e riproduciamo i fenomeni metereologici, come la neve, la grandine, la pioggia, le piogge artificiali di corpi non acquosi, i tuoni e i fulmini.[...] Abbiamo costruito anche </a:t>
            </a:r>
            <a:r>
              <a:rPr lang="it-IT" b="1" dirty="0">
                <a:latin typeface="Times New Roman" panose="02020603050405020304" pitchFamily="18" charset="0"/>
                <a:cs typeface="Times New Roman" panose="02020603050405020304" pitchFamily="18" charset="0"/>
              </a:rPr>
              <a:t>gabinetti ottici </a:t>
            </a:r>
            <a:r>
              <a:rPr lang="it-IT" dirty="0">
                <a:latin typeface="Times New Roman" panose="02020603050405020304" pitchFamily="18" charset="0"/>
                <a:cs typeface="Times New Roman" panose="02020603050405020304" pitchFamily="18" charset="0"/>
              </a:rPr>
              <a:t>nei quali facciamo </a:t>
            </a:r>
            <a:r>
              <a:rPr lang="it-IT" b="1" dirty="0">
                <a:latin typeface="Times New Roman" panose="02020603050405020304" pitchFamily="18" charset="0"/>
                <a:cs typeface="Times New Roman" panose="02020603050405020304" pitchFamily="18" charset="0"/>
              </a:rPr>
              <a:t>esperimenti relativi alla luce, alle radiazioni e ai colori</a:t>
            </a:r>
            <a:r>
              <a:rPr lang="it-IT" dirty="0">
                <a:latin typeface="Times New Roman" panose="02020603050405020304" pitchFamily="18" charset="0"/>
                <a:cs typeface="Times New Roman" panose="02020603050405020304" pitchFamily="18" charset="0"/>
              </a:rPr>
              <a:t>[...] Abbiamo costruito anche "Case dei suoni" dove facciamo esperimenti su tutti i suoni e sulla loro generazione.[...] Abbiamo inoltre </a:t>
            </a:r>
            <a:r>
              <a:rPr lang="it-IT" b="1" dirty="0">
                <a:latin typeface="Times New Roman" panose="02020603050405020304" pitchFamily="18" charset="0"/>
                <a:cs typeface="Times New Roman" panose="02020603050405020304" pitchFamily="18" charset="0"/>
              </a:rPr>
              <a:t>officine meccaniche dove fabbrichiamo macchine e strumenti</a:t>
            </a:r>
            <a:r>
              <a:rPr lang="it-IT" dirty="0">
                <a:latin typeface="Times New Roman" panose="02020603050405020304" pitchFamily="18" charset="0"/>
                <a:cs typeface="Times New Roman" panose="02020603050405020304" pitchFamily="18" charset="0"/>
              </a:rPr>
              <a:t> per ogni genere di movimenti: qui facciamo esperimenti per realizzare moti più veloci di quelli che voi avete realizzato sia con le vostre bocche da fuoco sia con qualunque altra vostra macchina e per realizzare il movimento e moltiplicarlo, servendoci di deboli forze, mediante ingranaggi e altri sistemi e infine per rendere questi moti più forti e potenti dei vostri: superiori anche a quelli dei vostri più grandi cannoni e colubrine.[...] Possediamo una </a:t>
            </a:r>
            <a:r>
              <a:rPr lang="it-IT" b="1" dirty="0">
                <a:latin typeface="Times New Roman" panose="02020603050405020304" pitchFamily="18" charset="0"/>
                <a:cs typeface="Times New Roman" panose="02020603050405020304" pitchFamily="18" charset="0"/>
              </a:rPr>
              <a:t>"Casa della matematica" </a:t>
            </a:r>
            <a:r>
              <a:rPr lang="it-IT" dirty="0">
                <a:latin typeface="Times New Roman" panose="02020603050405020304" pitchFamily="18" charset="0"/>
                <a:cs typeface="Times New Roman" panose="02020603050405020304" pitchFamily="18" charset="0"/>
              </a:rPr>
              <a:t>dove si conservano tutti gli strumenti perfettamente costruiti, necessari alla geometria e all'astronomia. […] Abbiamo infine le </a:t>
            </a:r>
            <a:r>
              <a:rPr lang="it-IT" b="1" dirty="0">
                <a:latin typeface="Times New Roman" panose="02020603050405020304" pitchFamily="18" charset="0"/>
                <a:cs typeface="Times New Roman" panose="02020603050405020304" pitchFamily="18" charset="0"/>
              </a:rPr>
              <a:t>"Case per gli inganni dei sensi" </a:t>
            </a:r>
            <a:r>
              <a:rPr lang="it-IT" dirty="0">
                <a:latin typeface="Times New Roman" panose="02020603050405020304" pitchFamily="18" charset="0"/>
                <a:cs typeface="Times New Roman" panose="02020603050405020304" pitchFamily="18" charset="0"/>
              </a:rPr>
              <a:t>ove compiamo ogni specie di giochi di prestigio, di false apparizioni, di illusioni, di imposture con i relativi inganni.[...] Queste sono, figlio mio, le ricchezze della Casa di Salomone».</a:t>
            </a:r>
          </a:p>
        </p:txBody>
      </p:sp>
    </p:spTree>
    <p:extLst>
      <p:ext uri="{BB962C8B-B14F-4D97-AF65-F5344CB8AC3E}">
        <p14:creationId xmlns:p14="http://schemas.microsoft.com/office/powerpoint/2010/main" val="362635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827261-A8D2-4CA7-8336-2A2182B8EC89}"/>
              </a:ext>
            </a:extLst>
          </p:cNvPr>
          <p:cNvSpPr>
            <a:spLocks noGrp="1"/>
          </p:cNvSpPr>
          <p:nvPr>
            <p:ph type="title"/>
          </p:nvPr>
        </p:nvSpPr>
        <p:spPr>
          <a:xfrm>
            <a:off x="838200" y="-204718"/>
            <a:ext cx="10515600" cy="1325563"/>
          </a:xfrm>
        </p:spPr>
        <p:txBody>
          <a:bodyPr/>
          <a:lstStyle/>
          <a:p>
            <a:pPr algn="ctr"/>
            <a:r>
              <a:rPr lang="it-IT" dirty="0">
                <a:latin typeface="Times New Roman" panose="02020603050405020304" pitchFamily="18" charset="0"/>
                <a:cs typeface="Times New Roman" panose="02020603050405020304" pitchFamily="18" charset="0"/>
              </a:rPr>
              <a:t>La rivoluzione cartesiana</a:t>
            </a:r>
          </a:p>
        </p:txBody>
      </p:sp>
      <p:sp>
        <p:nvSpPr>
          <p:cNvPr id="3" name="Segnaposto contenuto 2">
            <a:extLst>
              <a:ext uri="{FF2B5EF4-FFF2-40B4-BE49-F238E27FC236}">
                <a16:creationId xmlns:a16="http://schemas.microsoft.com/office/drawing/2014/main" id="{812D5252-4BF0-4A9C-BF84-D7B4523D92FA}"/>
              </a:ext>
            </a:extLst>
          </p:cNvPr>
          <p:cNvSpPr>
            <a:spLocks noGrp="1"/>
          </p:cNvSpPr>
          <p:nvPr>
            <p:ph sz="half" idx="1"/>
          </p:nvPr>
        </p:nvSpPr>
        <p:spPr>
          <a:xfrm>
            <a:off x="278296" y="1120846"/>
            <a:ext cx="5741504" cy="5452232"/>
          </a:xfrm>
        </p:spPr>
        <p:txBody>
          <a:bodyPr>
            <a:normAutofit fontScale="85000" lnSpcReduction="20000"/>
          </a:bodyPr>
          <a:lstStyle/>
          <a:p>
            <a:pPr marL="0" indent="0" algn="just">
              <a:buNone/>
            </a:pPr>
            <a:r>
              <a:rPr lang="it-IT" b="1" dirty="0">
                <a:latin typeface="Times New Roman" panose="02020603050405020304" pitchFamily="18" charset="0"/>
                <a:cs typeface="Times New Roman" panose="02020603050405020304" pitchFamily="18" charset="0"/>
              </a:rPr>
              <a:t>Cartesio</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René Descartes</a:t>
            </a:r>
            <a:r>
              <a:rPr lang="it-IT" dirty="0">
                <a:latin typeface="Times New Roman" panose="02020603050405020304" pitchFamily="18" charset="0"/>
                <a:cs typeface="Times New Roman" panose="02020603050405020304" pitchFamily="18" charset="0"/>
              </a:rPr>
              <a:t>, 1596-1650), è considerato il fondatore della filosofia moderna. Come Bacone, Cartesio liquida senza appello la filosofia e la scienza aristotelica, nonché il sapere magico rinascimentale. Prendendo le mosse da un </a:t>
            </a:r>
            <a:r>
              <a:rPr lang="it-IT" i="1" dirty="0">
                <a:latin typeface="Times New Roman" panose="02020603050405020304" pitchFamily="18" charset="0"/>
                <a:cs typeface="Times New Roman" panose="02020603050405020304" pitchFamily="18" charset="0"/>
              </a:rPr>
              <a:t>dubbio metodico</a:t>
            </a:r>
            <a:r>
              <a:rPr lang="it-IT" dirty="0">
                <a:latin typeface="Times New Roman" panose="02020603050405020304" pitchFamily="18" charset="0"/>
                <a:cs typeface="Times New Roman" panose="02020603050405020304" pitchFamily="18" charset="0"/>
              </a:rPr>
              <a:t> radicale, Descartes  perviene a quella che ritiene l'unica verità intuitiva inconfutabile: il </a:t>
            </a:r>
            <a:r>
              <a:rPr lang="it-IT" i="1" dirty="0">
                <a:latin typeface="Times New Roman" panose="02020603050405020304" pitchFamily="18" charset="0"/>
                <a:cs typeface="Times New Roman" panose="02020603050405020304" pitchFamily="18" charset="0"/>
              </a:rPr>
              <a:t>cogito</a:t>
            </a:r>
            <a:r>
              <a:rPr lang="it-IT" dirty="0">
                <a:latin typeface="Times New Roman" panose="02020603050405020304" pitchFamily="18" charset="0"/>
                <a:cs typeface="Times New Roman" panose="02020603050405020304" pitchFamily="18" charset="0"/>
              </a:rPr>
              <a:t>, ovvero la certezza che, quand'anche vacillasse ogni altra conoscenza (compresa l'esistenza di un mondo esterno),   </a:t>
            </a:r>
            <a:r>
              <a:rPr lang="it-IT" i="1" dirty="0">
                <a:latin typeface="Times New Roman" panose="02020603050405020304" pitchFamily="18" charset="0"/>
                <a:cs typeface="Times New Roman" panose="02020603050405020304" pitchFamily="18" charset="0"/>
              </a:rPr>
              <a:t>io esisto </a:t>
            </a:r>
            <a:r>
              <a:rPr lang="it-IT" dirty="0">
                <a:latin typeface="Times New Roman" panose="02020603050405020304" pitchFamily="18" charset="0"/>
                <a:cs typeface="Times New Roman" panose="02020603050405020304" pitchFamily="18" charset="0"/>
              </a:rPr>
              <a:t>come «cosa che pensa» (</a:t>
            </a:r>
            <a:r>
              <a:rPr lang="it-IT" i="1" dirty="0">
                <a:latin typeface="Times New Roman" panose="02020603050405020304" pitchFamily="18" charset="0"/>
                <a:cs typeface="Times New Roman" panose="02020603050405020304" pitchFamily="18" charset="0"/>
              </a:rPr>
              <a:t>res </a:t>
            </a:r>
            <a:r>
              <a:rPr lang="it-IT" i="1" dirty="0" err="1">
                <a:latin typeface="Times New Roman" panose="02020603050405020304" pitchFamily="18" charset="0"/>
                <a:cs typeface="Times New Roman" panose="02020603050405020304" pitchFamily="18" charset="0"/>
              </a:rPr>
              <a:t>cogitans</a:t>
            </a:r>
            <a:r>
              <a:rPr lang="it-IT" dirty="0">
                <a:latin typeface="Times New Roman" panose="02020603050405020304" pitchFamily="18" charset="0"/>
                <a:cs typeface="Times New Roman" panose="02020603050405020304" pitchFamily="18" charset="0"/>
              </a:rPr>
              <a:t>). Partendo dal </a:t>
            </a:r>
            <a:r>
              <a:rPr lang="it-IT" i="1" dirty="0">
                <a:latin typeface="Times New Roman" panose="02020603050405020304" pitchFamily="18" charset="0"/>
                <a:cs typeface="Times New Roman" panose="02020603050405020304" pitchFamily="18" charset="0"/>
              </a:rPr>
              <a:t>cogito</a:t>
            </a:r>
            <a:r>
              <a:rPr lang="it-IT" dirty="0">
                <a:latin typeface="Times New Roman" panose="02020603050405020304" pitchFamily="18" charset="0"/>
                <a:cs typeface="Times New Roman" panose="02020603050405020304" pitchFamily="18" charset="0"/>
              </a:rPr>
              <a:t> Cartesio procede poi a dimostrare l'esistenza di Dio, il quale, in quanto giusto e veritiero, è garante ultimo dell'affidabilità di ogni altra nostra conoscenza, dalle verità della matematica a quelle intorno al mondo naturale.</a:t>
            </a:r>
          </a:p>
        </p:txBody>
      </p:sp>
      <p:pic>
        <p:nvPicPr>
          <p:cNvPr id="1026" name="Picture 2">
            <a:extLst>
              <a:ext uri="{FF2B5EF4-FFF2-40B4-BE49-F238E27FC236}">
                <a16:creationId xmlns:a16="http://schemas.microsoft.com/office/drawing/2014/main" id="{4DC5C00F-40BB-487F-8CCB-66B3BB5D8FE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0623" y="1132786"/>
            <a:ext cx="2647087"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illustrative de l’article Discours de la méthode">
            <a:extLst>
              <a:ext uri="{FF2B5EF4-FFF2-40B4-BE49-F238E27FC236}">
                <a16:creationId xmlns:a16="http://schemas.microsoft.com/office/drawing/2014/main" id="{45F3931A-EA89-4F89-96F9-22756DF18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8534" y="2890687"/>
            <a:ext cx="2808000" cy="381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8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ED155B-D9D6-45E5-A835-A93F87917834}"/>
              </a:ext>
            </a:extLst>
          </p:cNvPr>
          <p:cNvSpPr>
            <a:spLocks noGrp="1"/>
          </p:cNvSpPr>
          <p:nvPr>
            <p:ph type="title"/>
          </p:nvPr>
        </p:nvSpPr>
        <p:spPr>
          <a:xfrm>
            <a:off x="954157" y="-222024"/>
            <a:ext cx="10515600" cy="1325563"/>
          </a:xfrm>
        </p:spPr>
        <p:txBody>
          <a:bodyPr/>
          <a:lstStyle/>
          <a:p>
            <a:r>
              <a:rPr lang="it-IT" dirty="0">
                <a:latin typeface="Times New Roman" panose="02020603050405020304" pitchFamily="18" charset="0"/>
                <a:cs typeface="Times New Roman" panose="02020603050405020304" pitchFamily="18" charset="0"/>
              </a:rPr>
              <a:t>Dalla Natura «madre» alla natura «macchina» </a:t>
            </a:r>
          </a:p>
        </p:txBody>
      </p:sp>
      <p:sp>
        <p:nvSpPr>
          <p:cNvPr id="3" name="Segnaposto contenuto 2">
            <a:extLst>
              <a:ext uri="{FF2B5EF4-FFF2-40B4-BE49-F238E27FC236}">
                <a16:creationId xmlns:a16="http://schemas.microsoft.com/office/drawing/2014/main" id="{CBE36542-D72C-459C-B115-AB2FE38EE494}"/>
              </a:ext>
            </a:extLst>
          </p:cNvPr>
          <p:cNvSpPr>
            <a:spLocks noGrp="1"/>
          </p:cNvSpPr>
          <p:nvPr>
            <p:ph sz="half" idx="1"/>
          </p:nvPr>
        </p:nvSpPr>
        <p:spPr>
          <a:xfrm>
            <a:off x="369338" y="1431233"/>
            <a:ext cx="5726662" cy="5234609"/>
          </a:xfrm>
        </p:spPr>
        <p:txBody>
          <a:bodyPr>
            <a:normAutofit fontScale="85000" lnSpcReduction="20000"/>
          </a:bodyPr>
          <a:lstStyle/>
          <a:p>
            <a:pPr marL="0" indent="0" algn="just">
              <a:buNone/>
            </a:pPr>
            <a:r>
              <a:rPr lang="it-IT" dirty="0">
                <a:latin typeface="Times New Roman" panose="02020603050405020304" pitchFamily="18" charset="0"/>
                <a:cs typeface="Times New Roman" panose="02020603050405020304" pitchFamily="18" charset="0"/>
              </a:rPr>
              <a:t>Per Descartes l'intero mondo fisico è riducibile a pura estensione (</a:t>
            </a:r>
            <a:r>
              <a:rPr lang="it-IT" i="1" dirty="0">
                <a:latin typeface="Times New Roman" panose="02020603050405020304" pitchFamily="18" charset="0"/>
                <a:cs typeface="Times New Roman" panose="02020603050405020304" pitchFamily="18" charset="0"/>
              </a:rPr>
              <a:t>res </a:t>
            </a:r>
            <a:r>
              <a:rPr lang="it-IT" i="1" dirty="0" err="1">
                <a:latin typeface="Times New Roman" panose="02020603050405020304" pitchFamily="18" charset="0"/>
                <a:cs typeface="Times New Roman" panose="02020603050405020304" pitchFamily="18" charset="0"/>
              </a:rPr>
              <a:t>extensa</a:t>
            </a:r>
            <a:r>
              <a:rPr lang="it-IT" dirty="0">
                <a:latin typeface="Times New Roman" panose="02020603050405020304" pitchFamily="18" charset="0"/>
                <a:cs typeface="Times New Roman" panose="02020603050405020304" pitchFamily="18" charset="0"/>
              </a:rPr>
              <a:t>), nella quale Dio ha immesso una quantità di moto che resta costante nell'universo. La natura con Cartesio cessa di essere un grande «essere vivente», secondo l'immagine del Timeo; il modello organico è sostituito dalla metafora della macchina. Cartesio spiega infatti </a:t>
            </a:r>
            <a:r>
              <a:rPr lang="it-IT" i="1" dirty="0">
                <a:latin typeface="Times New Roman" panose="02020603050405020304" pitchFamily="18" charset="0"/>
                <a:cs typeface="Times New Roman" panose="02020603050405020304" pitchFamily="18" charset="0"/>
              </a:rPr>
              <a:t>in termini meccanicistici </a:t>
            </a:r>
            <a:r>
              <a:rPr lang="it-IT" dirty="0">
                <a:latin typeface="Times New Roman" panose="02020603050405020304" pitchFamily="18" charset="0"/>
                <a:cs typeface="Times New Roman" panose="02020603050405020304" pitchFamily="18" charset="0"/>
              </a:rPr>
              <a:t>sia il </a:t>
            </a:r>
            <a:r>
              <a:rPr lang="it-IT" i="1" dirty="0">
                <a:latin typeface="Times New Roman" panose="02020603050405020304" pitchFamily="18" charset="0"/>
                <a:cs typeface="Times New Roman" panose="02020603050405020304" pitchFamily="18" charset="0"/>
              </a:rPr>
              <a:t>corpo umano</a:t>
            </a:r>
            <a:r>
              <a:rPr lang="it-IT" dirty="0">
                <a:latin typeface="Times New Roman" panose="02020603050405020304" pitchFamily="18" charset="0"/>
                <a:cs typeface="Times New Roman" panose="02020603050405020304" pitchFamily="18" charset="0"/>
              </a:rPr>
              <a:t>, sia gli </a:t>
            </a:r>
            <a:r>
              <a:rPr lang="it-IT" i="1" dirty="0">
                <a:latin typeface="Times New Roman" panose="02020603050405020304" pitchFamily="18" charset="0"/>
                <a:cs typeface="Times New Roman" panose="02020603050405020304" pitchFamily="18" charset="0"/>
              </a:rPr>
              <a:t>animali</a:t>
            </a:r>
            <a:r>
              <a:rPr lang="it-IT" dirty="0">
                <a:latin typeface="Times New Roman" panose="02020603050405020304" pitchFamily="18" charset="0"/>
                <a:cs typeface="Times New Roman" panose="02020603050405020304" pitchFamily="18" charset="0"/>
              </a:rPr>
              <a:t>, che assimila agli </a:t>
            </a:r>
            <a:r>
              <a:rPr lang="it-IT" i="1" dirty="0">
                <a:latin typeface="Times New Roman" panose="02020603050405020304" pitchFamily="18" charset="0"/>
                <a:cs typeface="Times New Roman" panose="02020603050405020304" pitchFamily="18" charset="0"/>
              </a:rPr>
              <a:t>automi</a:t>
            </a:r>
            <a:r>
              <a:rPr lang="it-IT" dirty="0">
                <a:latin typeface="Times New Roman" panose="02020603050405020304" pitchFamily="18" charset="0"/>
                <a:cs typeface="Times New Roman" panose="02020603050405020304" pitchFamily="18" charset="0"/>
              </a:rPr>
              <a:t>. Per queste ed altre ragioni, Descartes insieme a Bacone è spesso additato dalla filosofia ambientale contemporanea come il principale responsabile della “svolta prometeica” della filosofia moderna: con lui la Natura  avrebbe cessato di essere un </a:t>
            </a:r>
            <a:r>
              <a:rPr lang="it-IT" i="1" dirty="0">
                <a:latin typeface="Times New Roman" panose="02020603050405020304" pitchFamily="18" charset="0"/>
                <a:cs typeface="Times New Roman" panose="02020603050405020304" pitchFamily="18" charset="0"/>
              </a:rPr>
              <a:t>grembo materno </a:t>
            </a:r>
            <a:r>
              <a:rPr lang="it-IT" dirty="0">
                <a:latin typeface="Times New Roman" panose="02020603050405020304" pitchFamily="18" charset="0"/>
                <a:cs typeface="Times New Roman" panose="02020603050405020304" pitchFamily="18" charset="0"/>
              </a:rPr>
              <a:t>verso cui nutrire reverenza, per diventare una </a:t>
            </a:r>
            <a:r>
              <a:rPr lang="it-IT" i="1" dirty="0">
                <a:latin typeface="Times New Roman" panose="02020603050405020304" pitchFamily="18" charset="0"/>
                <a:cs typeface="Times New Roman" panose="02020603050405020304" pitchFamily="18" charset="0"/>
              </a:rPr>
              <a:t>risorsa</a:t>
            </a:r>
            <a:r>
              <a:rPr lang="it-IT" dirty="0">
                <a:latin typeface="Times New Roman" panose="02020603050405020304" pitchFamily="18" charset="0"/>
                <a:cs typeface="Times New Roman" panose="02020603050405020304" pitchFamily="18" charset="0"/>
              </a:rPr>
              <a:t> da sfruttare senza limiti e remore morali. </a:t>
            </a:r>
          </a:p>
        </p:txBody>
      </p:sp>
      <p:pic>
        <p:nvPicPr>
          <p:cNvPr id="2050" name="Picture 2" descr="ArT in PiLls: operiamo con le lezioni d'anatomia di Rembrandt - Cultora,  Cultora">
            <a:extLst>
              <a:ext uri="{FF2B5EF4-FFF2-40B4-BE49-F238E27FC236}">
                <a16:creationId xmlns:a16="http://schemas.microsoft.com/office/drawing/2014/main" id="{07910DFF-7BEB-44D0-B35E-459C85D9CD1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17982" y="1219199"/>
            <a:ext cx="3096000" cy="232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né Descartes - Wikiwand">
            <a:extLst>
              <a:ext uri="{FF2B5EF4-FFF2-40B4-BE49-F238E27FC236}">
                <a16:creationId xmlns:a16="http://schemas.microsoft.com/office/drawing/2014/main" id="{7F1D13AC-248A-499A-81BD-EDECC5153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3982" y="3310515"/>
            <a:ext cx="2412000" cy="335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501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D9EFE72-D731-4354-BB4F-7F3696DB2D6C}"/>
              </a:ext>
            </a:extLst>
          </p:cNvPr>
          <p:cNvSpPr>
            <a:spLocks noGrp="1"/>
          </p:cNvSpPr>
          <p:nvPr>
            <p:ph type="title"/>
          </p:nvPr>
        </p:nvSpPr>
        <p:spPr>
          <a:xfrm>
            <a:off x="824947" y="165653"/>
            <a:ext cx="10515600" cy="1325563"/>
          </a:xfrm>
        </p:spPr>
        <p:txBody>
          <a:bodyPr/>
          <a:lstStyle/>
          <a:p>
            <a:pPr algn="ctr"/>
            <a:r>
              <a:rPr lang="it-IT" dirty="0">
                <a:latin typeface="Times New Roman" panose="02020603050405020304" pitchFamily="18" charset="0"/>
                <a:cs typeface="Times New Roman" panose="02020603050405020304" pitchFamily="18" charset="0"/>
              </a:rPr>
              <a:t>«Padroni e possessori della natura». Dal </a:t>
            </a:r>
            <a:r>
              <a:rPr lang="it-IT" i="1" dirty="0">
                <a:latin typeface="Times New Roman" panose="02020603050405020304" pitchFamily="18" charset="0"/>
                <a:cs typeface="Times New Roman" panose="02020603050405020304" pitchFamily="18" charset="0"/>
              </a:rPr>
              <a:t>Discorso del metodo </a:t>
            </a:r>
            <a:r>
              <a:rPr lang="it-IT" dirty="0">
                <a:latin typeface="Times New Roman" panose="02020603050405020304" pitchFamily="18" charset="0"/>
                <a:cs typeface="Times New Roman" panose="02020603050405020304" pitchFamily="18" charset="0"/>
              </a:rPr>
              <a:t>(1637),  parte VI</a:t>
            </a:r>
          </a:p>
        </p:txBody>
      </p:sp>
      <p:sp>
        <p:nvSpPr>
          <p:cNvPr id="6" name="Segnaposto contenuto 5">
            <a:extLst>
              <a:ext uri="{FF2B5EF4-FFF2-40B4-BE49-F238E27FC236}">
                <a16:creationId xmlns:a16="http://schemas.microsoft.com/office/drawing/2014/main" id="{3E504FB0-6C69-4C5B-A8CE-A819869678A4}"/>
              </a:ext>
            </a:extLst>
          </p:cNvPr>
          <p:cNvSpPr>
            <a:spLocks noGrp="1"/>
          </p:cNvSpPr>
          <p:nvPr>
            <p:ph idx="1"/>
          </p:nvPr>
        </p:nvSpPr>
        <p:spPr>
          <a:xfrm>
            <a:off x="251791" y="1616766"/>
            <a:ext cx="11661913" cy="5075582"/>
          </a:xfrm>
        </p:spPr>
        <p:txBody>
          <a:bodyPr>
            <a:normAutofit fontScale="85000" lnSpcReduction="10000"/>
          </a:bodyPr>
          <a:lstStyle/>
          <a:p>
            <a:pPr marL="0" indent="0" algn="just">
              <a:buNone/>
            </a:pPr>
            <a:r>
              <a:rPr lang="it-IT" dirty="0">
                <a:latin typeface="Times New Roman" panose="02020603050405020304" pitchFamily="18" charset="0"/>
                <a:cs typeface="Times New Roman" panose="02020603050405020304" pitchFamily="18" charset="0"/>
              </a:rPr>
              <a:t>Ma, appena che ebbi acquistato alcune nozioni generali sulla fisica, e avendo cominciato a metterle alla prova in diverse difficoltà particolari, ho osservato fin dove possono condurre, e quanto differiscono dai principî di cui ci si è serviti finora, ho creduto di non poterle tener nascoste, senza peccare grandemente contro la legge che ci obbliga a procurare, per quanto è in noi, il bene generale di tutti gli uomini. Poiché esse mi hanno fatto vedere che è possibile giungere a conoscenze utilissime alla vita, e che invece di quella filosofia speculativa che s’insegna nelle scuole, se ne può trovare una pratica, per mezzo della quale, conoscendo la </a:t>
            </a:r>
            <a:r>
              <a:rPr lang="it-IT" b="1" dirty="0">
                <a:latin typeface="Times New Roman" panose="02020603050405020304" pitchFamily="18" charset="0"/>
                <a:cs typeface="Times New Roman" panose="02020603050405020304" pitchFamily="18" charset="0"/>
              </a:rPr>
              <a:t>forza e le azioni del fuoco</a:t>
            </a:r>
            <a:r>
              <a:rPr lang="it-IT" dirty="0">
                <a:latin typeface="Times New Roman" panose="02020603050405020304" pitchFamily="18" charset="0"/>
                <a:cs typeface="Times New Roman" panose="02020603050405020304" pitchFamily="18" charset="0"/>
              </a:rPr>
              <a:t>, dell’acqua, dell’aria, degli astri, dei cieli, </a:t>
            </a:r>
            <a:r>
              <a:rPr lang="it-IT" b="1" dirty="0">
                <a:latin typeface="Times New Roman" panose="02020603050405020304" pitchFamily="18" charset="0"/>
                <a:cs typeface="Times New Roman" panose="02020603050405020304" pitchFamily="18" charset="0"/>
              </a:rPr>
              <a:t>e di tutti gli altri corpi </a:t>
            </a:r>
            <a:r>
              <a:rPr lang="it-IT" dirty="0">
                <a:latin typeface="Times New Roman" panose="02020603050405020304" pitchFamily="18" charset="0"/>
                <a:cs typeface="Times New Roman" panose="02020603050405020304" pitchFamily="18" charset="0"/>
              </a:rPr>
              <a:t>che ci circondano, così distintamente come conosciamo le </a:t>
            </a:r>
            <a:r>
              <a:rPr lang="it-IT" b="1" dirty="0">
                <a:latin typeface="Times New Roman" panose="02020603050405020304" pitchFamily="18" charset="0"/>
                <a:cs typeface="Times New Roman" panose="02020603050405020304" pitchFamily="18" charset="0"/>
              </a:rPr>
              <a:t>diverse arti dei nostri artigiani</a:t>
            </a:r>
            <a:r>
              <a:rPr lang="it-IT" dirty="0">
                <a:latin typeface="Times New Roman" panose="02020603050405020304" pitchFamily="18" charset="0"/>
                <a:cs typeface="Times New Roman" panose="02020603050405020304" pitchFamily="18" charset="0"/>
              </a:rPr>
              <a:t>, potremmo impiegarle nello stesso modo in tutti gli usi a cui sono adatte, e </a:t>
            </a:r>
            <a:r>
              <a:rPr lang="it-IT" b="1" dirty="0">
                <a:latin typeface="Times New Roman" panose="02020603050405020304" pitchFamily="18" charset="0"/>
                <a:cs typeface="Times New Roman" panose="02020603050405020304" pitchFamily="18" charset="0"/>
              </a:rPr>
              <a:t>renderci così come padroni e possessori della natura</a:t>
            </a:r>
            <a:r>
              <a:rPr lang="it-IT" dirty="0">
                <a:latin typeface="Times New Roman" panose="02020603050405020304" pitchFamily="18" charset="0"/>
                <a:cs typeface="Times New Roman" panose="02020603050405020304" pitchFamily="18" charset="0"/>
              </a:rPr>
              <a:t>. Ciò che non si deve soltanto desiderare per l’invenzione d’un’infinità di congegni, i quali ci farebbero, senza difficoltà alcuna, godere dei frutti della terra, e di tutti i vantaggi che vi si trovano, ma principalmente anche per la conservazione della salute, che è senza dubbio il primo bene e il fondamento di tutti gli altri beni di questa vita: perché anche lo spirito dipende tanto dal temperamento, e dalla disposizione degli organi del corpo che, se è possibile trovare qualche mezzo che renda comunemente gli uomini più saggi e più abili che non siano stati finora, io credo si debba cercarlo nella medicina». </a:t>
            </a:r>
          </a:p>
        </p:txBody>
      </p:sp>
    </p:spTree>
    <p:extLst>
      <p:ext uri="{BB962C8B-B14F-4D97-AF65-F5344CB8AC3E}">
        <p14:creationId xmlns:p14="http://schemas.microsoft.com/office/powerpoint/2010/main" val="193598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9978F1-3E2C-4223-97F7-474FA8C6AAA7}"/>
              </a:ext>
            </a:extLst>
          </p:cNvPr>
          <p:cNvSpPr>
            <a:spLocks noGrp="1"/>
          </p:cNvSpPr>
          <p:nvPr>
            <p:ph type="title"/>
          </p:nvPr>
        </p:nvSpPr>
        <p:spPr>
          <a:xfrm>
            <a:off x="838200" y="-6626"/>
            <a:ext cx="10515600" cy="1432271"/>
          </a:xfrm>
        </p:spPr>
        <p:txBody>
          <a:bodyPr>
            <a:normAutofit/>
          </a:bodyPr>
          <a:lstStyle/>
          <a:p>
            <a:pPr algn="ctr"/>
            <a:r>
              <a:rPr lang="it-IT" sz="4000" dirty="0">
                <a:latin typeface="Times New Roman" panose="02020603050405020304" pitchFamily="18" charset="0"/>
                <a:cs typeface="Times New Roman" panose="02020603050405020304" pitchFamily="18" charset="0"/>
              </a:rPr>
              <a:t>Gli animali come automi. </a:t>
            </a:r>
            <a:br>
              <a:rPr lang="it-IT" sz="4000" dirty="0">
                <a:latin typeface="Times New Roman" panose="02020603050405020304" pitchFamily="18" charset="0"/>
                <a:cs typeface="Times New Roman" panose="02020603050405020304" pitchFamily="18" charset="0"/>
              </a:rPr>
            </a:br>
            <a:r>
              <a:rPr lang="it-IT" sz="4000" dirty="0">
                <a:latin typeface="Times New Roman" panose="02020603050405020304" pitchFamily="18" charset="0"/>
                <a:cs typeface="Times New Roman" panose="02020603050405020304" pitchFamily="18" charset="0"/>
              </a:rPr>
              <a:t>Dal </a:t>
            </a:r>
            <a:r>
              <a:rPr lang="it-IT" sz="4000" i="1" dirty="0">
                <a:latin typeface="Times New Roman" panose="02020603050405020304" pitchFamily="18" charset="0"/>
                <a:cs typeface="Times New Roman" panose="02020603050405020304" pitchFamily="18" charset="0"/>
              </a:rPr>
              <a:t>Discorso del metodo</a:t>
            </a:r>
            <a:r>
              <a:rPr lang="it-IT" sz="4000" dirty="0">
                <a:latin typeface="Times New Roman" panose="02020603050405020304" pitchFamily="18" charset="0"/>
                <a:cs typeface="Times New Roman" panose="02020603050405020304" pitchFamily="18" charset="0"/>
              </a:rPr>
              <a:t>,  parte V</a:t>
            </a:r>
          </a:p>
        </p:txBody>
      </p:sp>
      <p:sp>
        <p:nvSpPr>
          <p:cNvPr id="3" name="Segnaposto contenuto 2">
            <a:extLst>
              <a:ext uri="{FF2B5EF4-FFF2-40B4-BE49-F238E27FC236}">
                <a16:creationId xmlns:a16="http://schemas.microsoft.com/office/drawing/2014/main" id="{786B5FF8-3781-475E-92AD-A89DA9E6FF65}"/>
              </a:ext>
            </a:extLst>
          </p:cNvPr>
          <p:cNvSpPr>
            <a:spLocks noGrp="1"/>
          </p:cNvSpPr>
          <p:nvPr>
            <p:ph idx="1"/>
          </p:nvPr>
        </p:nvSpPr>
        <p:spPr>
          <a:xfrm>
            <a:off x="457200" y="1849715"/>
            <a:ext cx="11277600" cy="5253451"/>
          </a:xfrm>
        </p:spPr>
        <p:txBody>
          <a:bodyPr>
            <a:normAutofit fontScale="62500" lnSpcReduction="20000"/>
          </a:bodyPr>
          <a:lstStyle/>
          <a:p>
            <a:pPr marL="0" indent="0" algn="just">
              <a:buNone/>
            </a:pPr>
            <a:r>
              <a:rPr lang="it-IT" sz="3400" dirty="0">
                <a:latin typeface="Times New Roman" panose="02020603050405020304" pitchFamily="18" charset="0"/>
                <a:cs typeface="Times New Roman" panose="02020603050405020304" pitchFamily="18" charset="0"/>
              </a:rPr>
              <a:t>E io m’ero qui particolarmente fermato a far vedere che</a:t>
            </a:r>
            <a:r>
              <a:rPr lang="it-IT" sz="3400" b="1" dirty="0">
                <a:latin typeface="Times New Roman" panose="02020603050405020304" pitchFamily="18" charset="0"/>
                <a:cs typeface="Times New Roman" panose="02020603050405020304" pitchFamily="18" charset="0"/>
              </a:rPr>
              <a:t>, se vi fossero macchine tali che avessero gli organi e la figura d’una scimmia, o di qualche altro animale senza ragione, non avremmo mezzo alcuno per riconoscere che non fossero in tutto della stessa natura di quegli animali</a:t>
            </a:r>
            <a:r>
              <a:rPr lang="it-IT" sz="3400" dirty="0">
                <a:latin typeface="Times New Roman" panose="02020603050405020304" pitchFamily="18" charset="0"/>
                <a:cs typeface="Times New Roman" panose="02020603050405020304" pitchFamily="18" charset="0"/>
              </a:rPr>
              <a:t>, mentre che, se ve ne fossero che assomigliassero ai nostri corpi, e imitassero le nostre azioni tanto, quanto moralmente fosse possibile, avremmo sempre due mezzi certissimi per riconoscere che non sarebbero per questo dei veri uomini. Il primo di essi è che </a:t>
            </a:r>
            <a:r>
              <a:rPr lang="it-IT" sz="3400" b="1" dirty="0">
                <a:latin typeface="Times New Roman" panose="02020603050405020304" pitchFamily="18" charset="0"/>
                <a:cs typeface="Times New Roman" panose="02020603050405020304" pitchFamily="18" charset="0"/>
              </a:rPr>
              <a:t>mai esse potrebbero servirsi di parole, né d’altri segni</a:t>
            </a:r>
            <a:r>
              <a:rPr lang="it-IT" sz="3400" dirty="0">
                <a:latin typeface="Times New Roman" panose="02020603050405020304" pitchFamily="18" charset="0"/>
                <a:cs typeface="Times New Roman" panose="02020603050405020304" pitchFamily="18" charset="0"/>
              </a:rPr>
              <a:t>, componendoli, come noi facciamo per manifestare agli altri i nostri pensieri. Perché si può concepire che una macchina sia fatta in modo tale da proferire parole, e anzi che ne proferisca alcune a proposito delle azioni corporee che causino qualche cambiamento nei suoi organi: come, se la si tocca in qualche posto, che essa domandi che cosa le si vuol dire; se in un altro, che gridi che le si fa male, e simili; ma non che le ordini diversamente per rispondere al senso di tutto quel che si dirà in sua presenza, come gli uomini più ebeti possono fare. E il secondo è che, se anche facessero molte cose altrettanto bene o forse meglio di uno di noi, sbaglierebbero infallibilmente in alcune altre, mediante le quali si scoprirebbe che </a:t>
            </a:r>
            <a:r>
              <a:rPr lang="it-IT" sz="3400" b="1" dirty="0">
                <a:latin typeface="Times New Roman" panose="02020603050405020304" pitchFamily="18" charset="0"/>
                <a:cs typeface="Times New Roman" panose="02020603050405020304" pitchFamily="18" charset="0"/>
              </a:rPr>
              <a:t>non agiscono per conoscenza, ma solo per la disposizione dei loro organi</a:t>
            </a:r>
            <a:r>
              <a:rPr lang="it-IT" sz="3400" dirty="0">
                <a:latin typeface="Times New Roman" panose="02020603050405020304" pitchFamily="18" charset="0"/>
                <a:cs typeface="Times New Roman" panose="02020603050405020304" pitchFamily="18" charset="0"/>
              </a:rPr>
              <a:t>. Perché, mentre la ragione è uno strumento universale, che può servire in ogni specie di occasioni, quegli organi hanno bisogno di qualche particolare disposizione per ogni azione particolare; donde deriva che è moralmente impossibile che ve ne siano in una macchina tanti quanti bastino per farla agire in tutte le occorrenze della vita, come la nostra ragione ci fa agire. Ora, con questi due stessi mezzi si può anche conoscere </a:t>
            </a:r>
            <a:r>
              <a:rPr lang="it-IT" sz="3400" b="1" dirty="0">
                <a:latin typeface="Times New Roman" panose="02020603050405020304" pitchFamily="18" charset="0"/>
                <a:cs typeface="Times New Roman" panose="02020603050405020304" pitchFamily="18" charset="0"/>
              </a:rPr>
              <a:t>la differenza che c’è tra gli uomini e le bestie</a:t>
            </a:r>
            <a:r>
              <a:rPr lang="it-IT" sz="3400" dirty="0">
                <a:latin typeface="Times New Roman" panose="02020603050405020304" pitchFamily="18" charset="0"/>
                <a:cs typeface="Times New Roman" panose="02020603050405020304" pitchFamily="18" charset="0"/>
              </a:rPr>
              <a:t>. </a:t>
            </a:r>
          </a:p>
          <a:p>
            <a:pPr algn="just"/>
            <a:endParaRPr lang="it-IT" dirty="0"/>
          </a:p>
        </p:txBody>
      </p:sp>
    </p:spTree>
    <p:extLst>
      <p:ext uri="{BB962C8B-B14F-4D97-AF65-F5344CB8AC3E}">
        <p14:creationId xmlns:p14="http://schemas.microsoft.com/office/powerpoint/2010/main" val="131459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6CA06CA-54A0-4E62-BAD9-F6B0ED8735A0}"/>
              </a:ext>
            </a:extLst>
          </p:cNvPr>
          <p:cNvSpPr>
            <a:spLocks noGrp="1"/>
          </p:cNvSpPr>
          <p:nvPr>
            <p:ph idx="4294967295"/>
          </p:nvPr>
        </p:nvSpPr>
        <p:spPr>
          <a:xfrm>
            <a:off x="530087" y="357808"/>
            <a:ext cx="11343861" cy="6685722"/>
          </a:xfrm>
        </p:spPr>
        <p:txBody>
          <a:bodyPr>
            <a:normAutofit fontScale="77500" lnSpcReduction="20000"/>
          </a:bodyPr>
          <a:lstStyle/>
          <a:p>
            <a:pPr marL="0" indent="0" algn="just">
              <a:buNone/>
            </a:pPr>
            <a:r>
              <a:rPr lang="it-IT" dirty="0">
                <a:latin typeface="Times New Roman" panose="02020603050405020304" pitchFamily="18" charset="0"/>
                <a:cs typeface="Times New Roman" panose="02020603050405020304" pitchFamily="18" charset="0"/>
              </a:rPr>
              <a:t>Perché è una cosa </a:t>
            </a:r>
            <a:r>
              <a:rPr lang="it-IT" b="1" dirty="0">
                <a:latin typeface="Times New Roman" panose="02020603050405020304" pitchFamily="18" charset="0"/>
                <a:cs typeface="Times New Roman" panose="02020603050405020304" pitchFamily="18" charset="0"/>
              </a:rPr>
              <a:t>molto notevole che non ci siano uomini così ebeti e così stupidi, senza eccettuarne neppure gli insensati, che non siano capaci di combinare insieme diverse parole e di comporre un discorso con cui possano fare intendere i loro pensieri: e che, al contrario, non ci sia altro animale</a:t>
            </a:r>
            <a:r>
              <a:rPr lang="it-IT" dirty="0">
                <a:latin typeface="Times New Roman" panose="02020603050405020304" pitchFamily="18" charset="0"/>
                <a:cs typeface="Times New Roman" panose="02020603050405020304" pitchFamily="18" charset="0"/>
              </a:rPr>
              <a:t>, per quanto perfetto e felicemente nato possa essere, </a:t>
            </a:r>
            <a:r>
              <a:rPr lang="it-IT" b="1" dirty="0">
                <a:latin typeface="Times New Roman" panose="02020603050405020304" pitchFamily="18" charset="0"/>
                <a:cs typeface="Times New Roman" panose="02020603050405020304" pitchFamily="18" charset="0"/>
              </a:rPr>
              <a:t>che faccia lo stesso</a:t>
            </a:r>
            <a:r>
              <a:rPr lang="it-IT" dirty="0">
                <a:latin typeface="Times New Roman" panose="02020603050405020304" pitchFamily="18" charset="0"/>
                <a:cs typeface="Times New Roman" panose="02020603050405020304" pitchFamily="18" charset="0"/>
              </a:rPr>
              <a:t>. E questo non accade perché manchino d’organi, perché si vede che le gazze e i pappagalli possono proferir parole come noi, e tuttavia non possono parlare come noi, cioè mostrando di pensare quel che dicono; mentre gli uomini che, essendo nati sordi e muti, sono privi degli organi che servono agli altri per parlare, altrettanto o più delle bestie, sogliono inventare essi stessi qualche segno, con cui si fanno capire da quelli che, essendo ordinariamente con loro, hanno agio d’apprendere la loro lingua. </a:t>
            </a:r>
            <a:r>
              <a:rPr lang="it-IT" b="1" dirty="0">
                <a:latin typeface="Times New Roman" panose="02020603050405020304" pitchFamily="18" charset="0"/>
                <a:cs typeface="Times New Roman" panose="02020603050405020304" pitchFamily="18" charset="0"/>
              </a:rPr>
              <a:t>E questo non testimonia soltanto che le bestie hanno minor ragione degli uomini, ma che non ne hanno affatto</a:t>
            </a:r>
            <a:r>
              <a:rPr lang="it-IT" dirty="0">
                <a:latin typeface="Times New Roman" panose="02020603050405020304" pitchFamily="18" charset="0"/>
                <a:cs typeface="Times New Roman" panose="02020603050405020304" pitchFamily="18" charset="0"/>
              </a:rPr>
              <a:t>. Perché si vede che ce ne vuole molto poca per poter parlare; e siccome si osserva una certa disuguaglianza tra gli animali d’una stessa specie, come anche tra gli uomini, e che gli uni sono più facili ad ammaestrare degli altri, non è credibile che una scimmia o un pappagallo, che fosse tra i più perfetti della propria specie, non riuscisse pari in questo a un bambino tra i più stupidi, o almeno a un bambino che avesse il cervello sconvolto, </a:t>
            </a:r>
            <a:r>
              <a:rPr lang="it-IT" b="1" dirty="0">
                <a:latin typeface="Times New Roman" panose="02020603050405020304" pitchFamily="18" charset="0"/>
                <a:cs typeface="Times New Roman" panose="02020603050405020304" pitchFamily="18" charset="0"/>
              </a:rPr>
              <a:t>se la loro anima non fosse d’una natura del tutto diversa dalla nostra</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E non si debbono confondere le parole coi movimenti naturali, i quali attestano le passioni, e possono essere imitati da macchine</a:t>
            </a:r>
            <a:r>
              <a:rPr lang="it-IT" dirty="0">
                <a:latin typeface="Times New Roman" panose="02020603050405020304" pitchFamily="18" charset="0"/>
                <a:cs typeface="Times New Roman" panose="02020603050405020304" pitchFamily="18" charset="0"/>
              </a:rPr>
              <a:t>, non meno che dagli animali</a:t>
            </a:r>
            <a:r>
              <a:rPr lang="it-IT" b="1" dirty="0">
                <a:latin typeface="Times New Roman" panose="02020603050405020304" pitchFamily="18" charset="0"/>
                <a:cs typeface="Times New Roman" panose="02020603050405020304" pitchFamily="18" charset="0"/>
              </a:rPr>
              <a:t>; né si deve pensare, come alcuni antichi, che le bestie parlino, benché noi non intendiamo il loro linguaggio</a:t>
            </a:r>
            <a:r>
              <a:rPr lang="it-IT" dirty="0">
                <a:latin typeface="Times New Roman" panose="02020603050405020304" pitchFamily="18" charset="0"/>
                <a:cs typeface="Times New Roman" panose="02020603050405020304" pitchFamily="18" charset="0"/>
              </a:rPr>
              <a:t>: che, se ciò fosse vero, siccome hanno molti organi che rassomigliano ai nostri, potrebbero farsi intendere tanto bene da noi quanto dai loro simili. È anche una cosa molto notevole che, benché vi siano molti animali i quali manifestano maggiore abilità di noi in alcune delle loro azioni, si vede tuttavia che gli stessi animali non ne mostrano affatto in molte altre: di modo che ciò ch’essi fanno meglio di noi non prova ch’essi posseggano ragione: perché, in tal caso, ne avrebbero più di ciascuno di noi e agirebbero meglio in ogni cosa: ma prova piuttosto che non ne hanno affatto, e </a:t>
            </a:r>
            <a:r>
              <a:rPr lang="it-IT" b="1" dirty="0">
                <a:latin typeface="Times New Roman" panose="02020603050405020304" pitchFamily="18" charset="0"/>
                <a:cs typeface="Times New Roman" panose="02020603050405020304" pitchFamily="18" charset="0"/>
              </a:rPr>
              <a:t>che in essi agisce la natura, secondo la disposizione dei loro organi; così si vede che un orologio</a:t>
            </a:r>
            <a:r>
              <a:rPr lang="it-IT" dirty="0">
                <a:latin typeface="Times New Roman" panose="02020603050405020304" pitchFamily="18" charset="0"/>
                <a:cs typeface="Times New Roman" panose="02020603050405020304" pitchFamily="18" charset="0"/>
              </a:rPr>
              <a:t>, che è composto soltanto di ruote e di molle, può contare le ore, e misurare il tempo, più precisamente di noi con tutta la nostra prudenza. </a:t>
            </a:r>
          </a:p>
        </p:txBody>
      </p:sp>
    </p:spTree>
    <p:extLst>
      <p:ext uri="{BB962C8B-B14F-4D97-AF65-F5344CB8AC3E}">
        <p14:creationId xmlns:p14="http://schemas.microsoft.com/office/powerpoint/2010/main" val="14886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9C812D-9C3B-4DBD-9CAC-D60C6801C42B}"/>
              </a:ext>
            </a:extLst>
          </p:cNvPr>
          <p:cNvSpPr>
            <a:spLocks noGrp="1"/>
          </p:cNvSpPr>
          <p:nvPr>
            <p:ph type="title"/>
          </p:nvPr>
        </p:nvSpPr>
        <p:spPr>
          <a:xfrm>
            <a:off x="838200" y="154109"/>
            <a:ext cx="10515600" cy="1325563"/>
          </a:xfrm>
        </p:spPr>
        <p:txBody>
          <a:bodyPr>
            <a:normAutofit/>
          </a:bodyPr>
          <a:lstStyle/>
          <a:p>
            <a:r>
              <a:rPr lang="it-IT" b="1" dirty="0">
                <a:latin typeface="Times New Roman" panose="02020603050405020304" pitchFamily="18" charset="0"/>
                <a:cs typeface="Times New Roman" panose="02020603050405020304" pitchFamily="18" charset="0"/>
              </a:rPr>
              <a:t>Galileo Galilei </a:t>
            </a:r>
            <a:r>
              <a:rPr lang="it-IT" dirty="0">
                <a:latin typeface="Times New Roman" panose="02020603050405020304" pitchFamily="18" charset="0"/>
                <a:cs typeface="Times New Roman" panose="02020603050405020304" pitchFamily="18" charset="0"/>
              </a:rPr>
              <a:t>(1564-1642). </a:t>
            </a:r>
            <a:r>
              <a:rPr lang="it-IT" i="1" dirty="0">
                <a:latin typeface="Times New Roman" panose="02020603050405020304" pitchFamily="18" charset="0"/>
                <a:cs typeface="Times New Roman" panose="02020603050405020304" pitchFamily="18" charset="0"/>
              </a:rPr>
              <a:t>Lettera a Marco </a:t>
            </a:r>
            <a:r>
              <a:rPr lang="it-IT" i="1" dirty="0" err="1">
                <a:latin typeface="Times New Roman" panose="02020603050405020304" pitchFamily="18" charset="0"/>
                <a:cs typeface="Times New Roman" panose="02020603050405020304" pitchFamily="18" charset="0"/>
              </a:rPr>
              <a:t>Velseri</a:t>
            </a:r>
            <a:r>
              <a:rPr lang="it-IT" i="1" dirty="0">
                <a:latin typeface="Times New Roman" panose="02020603050405020304" pitchFamily="18" charset="0"/>
                <a:cs typeface="Times New Roman" panose="02020603050405020304" pitchFamily="18" charset="0"/>
              </a:rPr>
              <a:t> sulle macchie solari </a:t>
            </a:r>
            <a:r>
              <a:rPr lang="it-IT" dirty="0">
                <a:latin typeface="Times New Roman" panose="02020603050405020304" pitchFamily="18" charset="0"/>
                <a:cs typeface="Times New Roman" panose="02020603050405020304" pitchFamily="18" charset="0"/>
              </a:rPr>
              <a:t>(1612).  </a:t>
            </a:r>
          </a:p>
        </p:txBody>
      </p:sp>
      <p:sp>
        <p:nvSpPr>
          <p:cNvPr id="3" name="Segnaposto contenuto 2">
            <a:extLst>
              <a:ext uri="{FF2B5EF4-FFF2-40B4-BE49-F238E27FC236}">
                <a16:creationId xmlns:a16="http://schemas.microsoft.com/office/drawing/2014/main" id="{25800213-C91F-4F71-9B2F-B03EDFB8B923}"/>
              </a:ext>
            </a:extLst>
          </p:cNvPr>
          <p:cNvSpPr>
            <a:spLocks noGrp="1"/>
          </p:cNvSpPr>
          <p:nvPr>
            <p:ph sz="half" idx="1"/>
          </p:nvPr>
        </p:nvSpPr>
        <p:spPr>
          <a:xfrm>
            <a:off x="269633" y="1603718"/>
            <a:ext cx="7469944" cy="5251108"/>
          </a:xfrm>
        </p:spPr>
        <p:txBody>
          <a:bodyPr>
            <a:normAutofit fontScale="85000" lnSpcReduction="20000"/>
          </a:bodyPr>
          <a:lstStyle/>
          <a:p>
            <a:pPr marL="0" indent="0" algn="just">
              <a:buNone/>
            </a:pPr>
            <a:r>
              <a:rPr lang="it-IT" sz="3300" b="1" dirty="0">
                <a:latin typeface="Times New Roman" panose="02020603050405020304" pitchFamily="18" charset="0"/>
                <a:cs typeface="Times New Roman" panose="02020603050405020304" pitchFamily="18" charset="0"/>
              </a:rPr>
              <a:t>La scienza della natura ha per oggetto le sole </a:t>
            </a:r>
            <a:r>
              <a:rPr lang="it-IT" sz="3300" b="1" i="1" dirty="0">
                <a:latin typeface="Times New Roman" panose="02020603050405020304" pitchFamily="18" charset="0"/>
                <a:cs typeface="Times New Roman" panose="02020603050405020304" pitchFamily="18" charset="0"/>
              </a:rPr>
              <a:t>proprietà fenomeniche </a:t>
            </a:r>
            <a:r>
              <a:rPr lang="it-IT" sz="3300" b="1" dirty="0">
                <a:latin typeface="Times New Roman" panose="02020603050405020304" pitchFamily="18" charset="0"/>
                <a:cs typeface="Times New Roman" panose="02020603050405020304" pitchFamily="18" charset="0"/>
              </a:rPr>
              <a:t>degli enti ed esclude la ricerca dell’</a:t>
            </a:r>
            <a:r>
              <a:rPr lang="it-IT" sz="3300" b="1" i="1" dirty="0">
                <a:latin typeface="Times New Roman" panose="02020603050405020304" pitchFamily="18" charset="0"/>
                <a:cs typeface="Times New Roman" panose="02020603050405020304" pitchFamily="18" charset="0"/>
              </a:rPr>
              <a:t>essenza</a:t>
            </a:r>
          </a:p>
          <a:p>
            <a:pPr marL="0" indent="0" algn="just">
              <a:buNone/>
            </a:pPr>
            <a:endParaRPr lang="it-IT" sz="3300" b="1" dirty="0">
              <a:latin typeface="Times New Roman" panose="02020603050405020304" pitchFamily="18" charset="0"/>
              <a:cs typeface="Times New Roman" panose="02020603050405020304" pitchFamily="18" charset="0"/>
            </a:endParaRPr>
          </a:p>
          <a:p>
            <a:pPr marL="0" indent="0" algn="just">
              <a:buNone/>
            </a:pPr>
            <a:r>
              <a:rPr lang="it-IT" sz="3300" dirty="0">
                <a:latin typeface="Times New Roman" panose="02020603050405020304" pitchFamily="18" charset="0"/>
                <a:cs typeface="Times New Roman" panose="02020603050405020304" pitchFamily="18" charset="0"/>
              </a:rPr>
              <a:t>«Perché, o noi vogliamo specolando tentar di penetrar </a:t>
            </a:r>
            <a:r>
              <a:rPr lang="it-IT" sz="3300" b="1" dirty="0">
                <a:latin typeface="Times New Roman" panose="02020603050405020304" pitchFamily="18" charset="0"/>
                <a:cs typeface="Times New Roman" panose="02020603050405020304" pitchFamily="18" charset="0"/>
              </a:rPr>
              <a:t>l'essenza vera ed intrinseca delle sustanze naturali</a:t>
            </a:r>
            <a:r>
              <a:rPr lang="it-IT" sz="3300" dirty="0">
                <a:latin typeface="Times New Roman" panose="02020603050405020304" pitchFamily="18" charset="0"/>
                <a:cs typeface="Times New Roman" panose="02020603050405020304" pitchFamily="18" charset="0"/>
              </a:rPr>
              <a:t>; o noi vogliamo contentarci di venir in notizia d'</a:t>
            </a:r>
            <a:r>
              <a:rPr lang="it-IT" sz="3300" b="1" dirty="0">
                <a:latin typeface="Times New Roman" panose="02020603050405020304" pitchFamily="18" charset="0"/>
                <a:cs typeface="Times New Roman" panose="02020603050405020304" pitchFamily="18" charset="0"/>
              </a:rPr>
              <a:t>alcune loro affezioni</a:t>
            </a:r>
            <a:r>
              <a:rPr lang="it-IT" sz="3300" dirty="0">
                <a:latin typeface="Times New Roman" panose="02020603050405020304" pitchFamily="18" charset="0"/>
                <a:cs typeface="Times New Roman" panose="02020603050405020304" pitchFamily="18" charset="0"/>
              </a:rPr>
              <a:t>. </a:t>
            </a:r>
            <a:r>
              <a:rPr lang="it-IT" sz="3300" b="1" dirty="0">
                <a:latin typeface="Times New Roman" panose="02020603050405020304" pitchFamily="18" charset="0"/>
                <a:cs typeface="Times New Roman" panose="02020603050405020304" pitchFamily="18" charset="0"/>
              </a:rPr>
              <a:t>Il tentar l'essenza, l'ho per impresa non meno impossibile e per fatica non men vana</a:t>
            </a:r>
            <a:r>
              <a:rPr lang="it-IT" sz="3300" dirty="0">
                <a:latin typeface="Times New Roman" panose="02020603050405020304" pitchFamily="18" charset="0"/>
                <a:cs typeface="Times New Roman" panose="02020603050405020304" pitchFamily="18" charset="0"/>
              </a:rPr>
              <a:t> nelle prossime sustanze elementari che nelle remotissime e celesti: e a me pare essere egualmente ignaro della sustanza della Terra che della Luna, delle nubi elementari che delle macchie del Sole».</a:t>
            </a:r>
          </a:p>
        </p:txBody>
      </p:sp>
      <p:pic>
        <p:nvPicPr>
          <p:cNvPr id="1028" name="Picture 4" descr="Accademia del cimento - Wikipedia">
            <a:extLst>
              <a:ext uri="{FF2B5EF4-FFF2-40B4-BE49-F238E27FC236}">
                <a16:creationId xmlns:a16="http://schemas.microsoft.com/office/drawing/2014/main" id="{ADE311A7-3BA4-489D-B6AE-CB9F7D27DDA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435037" y="1479672"/>
            <a:ext cx="3487330" cy="50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34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165218-1DAC-4ED6-9AA1-5E8F6D31E4D7}"/>
              </a:ext>
            </a:extLst>
          </p:cNvPr>
          <p:cNvSpPr>
            <a:spLocks noGrp="1"/>
          </p:cNvSpPr>
          <p:nvPr>
            <p:ph type="title"/>
          </p:nvPr>
        </p:nvSpPr>
        <p:spPr>
          <a:xfrm>
            <a:off x="970722" y="-53010"/>
            <a:ext cx="10515600" cy="1325563"/>
          </a:xfrm>
        </p:spPr>
        <p:txBody>
          <a:bodyPr>
            <a:normAutofit/>
          </a:bodyPr>
          <a:lstStyle/>
          <a:p>
            <a:r>
              <a:rPr lang="it-IT" sz="3600" dirty="0">
                <a:latin typeface="Times New Roman" panose="02020603050405020304" pitchFamily="18" charset="0"/>
                <a:cs typeface="Times New Roman" panose="02020603050405020304" pitchFamily="18" charset="0"/>
              </a:rPr>
              <a:t>Dal </a:t>
            </a:r>
            <a:r>
              <a:rPr lang="it-IT" sz="3600" i="1" dirty="0">
                <a:latin typeface="Times New Roman" panose="02020603050405020304" pitchFamily="18" charset="0"/>
                <a:cs typeface="Times New Roman" panose="02020603050405020304" pitchFamily="18" charset="0"/>
              </a:rPr>
              <a:t>Dialogo dei Massimi Sistemi </a:t>
            </a:r>
            <a:r>
              <a:rPr lang="it-IT" sz="3600" dirty="0">
                <a:latin typeface="Times New Roman" panose="02020603050405020304" pitchFamily="18" charset="0"/>
                <a:cs typeface="Times New Roman" panose="02020603050405020304" pitchFamily="18" charset="0"/>
              </a:rPr>
              <a:t>(1632). Critica al finalismo antropocentrico.</a:t>
            </a:r>
          </a:p>
        </p:txBody>
      </p:sp>
      <p:sp>
        <p:nvSpPr>
          <p:cNvPr id="5" name="Segnaposto contenuto 4">
            <a:extLst>
              <a:ext uri="{FF2B5EF4-FFF2-40B4-BE49-F238E27FC236}">
                <a16:creationId xmlns:a16="http://schemas.microsoft.com/office/drawing/2014/main" id="{4B619B0C-2262-46C7-B1A9-4878A2F5A7CC}"/>
              </a:ext>
            </a:extLst>
          </p:cNvPr>
          <p:cNvSpPr>
            <a:spLocks noGrp="1"/>
          </p:cNvSpPr>
          <p:nvPr>
            <p:ph idx="1"/>
          </p:nvPr>
        </p:nvSpPr>
        <p:spPr>
          <a:xfrm>
            <a:off x="172279" y="1126780"/>
            <a:ext cx="11847442" cy="5393289"/>
          </a:xfrm>
        </p:spPr>
        <p:txBody>
          <a:bodyPr>
            <a:noAutofit/>
          </a:bodyPr>
          <a:lstStyle/>
          <a:p>
            <a:pPr marL="0" indent="0" algn="just">
              <a:buNone/>
            </a:pPr>
            <a:r>
              <a:rPr lang="it-IT" sz="2400" b="1" dirty="0">
                <a:latin typeface="Times New Roman" panose="02020603050405020304" pitchFamily="18" charset="0"/>
                <a:cs typeface="Times New Roman" panose="02020603050405020304" pitchFamily="18" charset="0"/>
              </a:rPr>
              <a:t>SIMPLICIO  </a:t>
            </a:r>
            <a:r>
              <a:rPr lang="it-IT" sz="2400" dirty="0">
                <a:latin typeface="Times New Roman" panose="02020603050405020304" pitchFamily="18" charset="0"/>
                <a:cs typeface="Times New Roman" panose="02020603050405020304" pitchFamily="18" charset="0"/>
              </a:rPr>
              <a:t>Questi discorsi </a:t>
            </a:r>
            <a:r>
              <a:rPr lang="it-IT" sz="2400" dirty="0" err="1">
                <a:latin typeface="Times New Roman" panose="02020603050405020304" pitchFamily="18" charset="0"/>
                <a:cs typeface="Times New Roman" panose="02020603050405020304" pitchFamily="18" charset="0"/>
              </a:rPr>
              <a:t>camminan</a:t>
            </a:r>
            <a:r>
              <a:rPr lang="it-IT" sz="2400" dirty="0">
                <a:latin typeface="Times New Roman" panose="02020603050405020304" pitchFamily="18" charset="0"/>
                <a:cs typeface="Times New Roman" panose="02020603050405020304" pitchFamily="18" charset="0"/>
              </a:rPr>
              <a:t> tutti benissimo, e non si nega che 'l cielo non possa superare di grandezza la nostra immaginazione, come anco l'aver potuto Dio crearlo mille volte maggiore di quello che è: ma non deviamo ammettere, nessuna cosa esser stata creata in vano ed esser oziosa nell'universo; ora, mentre che noi </a:t>
            </a:r>
            <a:r>
              <a:rPr lang="it-IT" sz="2400" dirty="0" err="1">
                <a:latin typeface="Times New Roman" panose="02020603050405020304" pitchFamily="18" charset="0"/>
                <a:cs typeface="Times New Roman" panose="02020603050405020304" pitchFamily="18" charset="0"/>
              </a:rPr>
              <a:t>veggiamo</a:t>
            </a:r>
            <a:r>
              <a:rPr lang="it-IT" sz="2400" dirty="0">
                <a:latin typeface="Times New Roman" panose="02020603050405020304" pitchFamily="18" charset="0"/>
                <a:cs typeface="Times New Roman" panose="02020603050405020304" pitchFamily="18" charset="0"/>
              </a:rPr>
              <a:t> questo bell'ordine di pianeti, disposti intorno alla Terra in distanze proporzionate al produrre sopra di quella suoi effetti per benefizio nostro, a che fine interpor di poi tra </a:t>
            </a:r>
            <a:r>
              <a:rPr lang="it-IT" sz="2400" dirty="0" err="1">
                <a:latin typeface="Times New Roman" panose="02020603050405020304" pitchFamily="18" charset="0"/>
                <a:cs typeface="Times New Roman" panose="02020603050405020304" pitchFamily="18" charset="0"/>
              </a:rPr>
              <a:t>l'orbe</a:t>
            </a:r>
            <a:r>
              <a:rPr lang="it-IT" sz="2400" dirty="0">
                <a:latin typeface="Times New Roman" panose="02020603050405020304" pitchFamily="18" charset="0"/>
                <a:cs typeface="Times New Roman" panose="02020603050405020304" pitchFamily="18" charset="0"/>
              </a:rPr>
              <a:t> supremo di Saturno e la sfera stellata uno spazio vastissimo senza stella alcuna, superfluo e vano? a che fine? per comodo ed utile di chi</a:t>
            </a:r>
            <a:r>
              <a:rPr lang="it-IT" sz="2400" b="1" dirty="0">
                <a:latin typeface="Times New Roman" panose="02020603050405020304" pitchFamily="18" charset="0"/>
                <a:cs typeface="Times New Roman" panose="02020603050405020304" pitchFamily="18" charset="0"/>
              </a:rPr>
              <a:t>?    SALVIATI </a:t>
            </a:r>
            <a:r>
              <a:rPr lang="it-IT" sz="2400" dirty="0">
                <a:latin typeface="Times New Roman" panose="02020603050405020304" pitchFamily="18" charset="0"/>
                <a:cs typeface="Times New Roman" panose="02020603050405020304" pitchFamily="18" charset="0"/>
              </a:rPr>
              <a:t>Troppo mi par che ci arroghiamo, signor Simplicio, mentre vogliamo che la sola cura di noi sia l'opera </a:t>
            </a:r>
            <a:r>
              <a:rPr lang="it-IT" sz="2400" dirty="0" err="1">
                <a:latin typeface="Times New Roman" panose="02020603050405020304" pitchFamily="18" charset="0"/>
                <a:cs typeface="Times New Roman" panose="02020603050405020304" pitchFamily="18" charset="0"/>
              </a:rPr>
              <a:t>adequata</a:t>
            </a:r>
            <a:r>
              <a:rPr lang="it-IT" sz="2400" dirty="0">
                <a:latin typeface="Times New Roman" panose="02020603050405020304" pitchFamily="18" charset="0"/>
                <a:cs typeface="Times New Roman" panose="02020603050405020304" pitchFamily="18" charset="0"/>
              </a:rPr>
              <a:t> ed il termine oltre al quale la divina sapienza e potenza niuna altra cosa faccia o disponga: ma io non vorrei che noi abbreviassimo tanto la sua mano, ma ci contentassimo di esser certi che Iddio e la natura talmente si occupa al governo delle cose umane, che più applicar non ci si potrebbe quando altra cura non avesse che la sola del genere umano; il che mi pare con un accomodatissimo e nobilissimo esempio poter dichiarare, preso dall'operazione del lume del Sole, il quale, mentre attrae quei vapori o riscalda quella pianta, gli attrae e la riscalda in modo, come se altro non avesse che fare; anzi nel maturar quel grappolo d'uva, anzi pur quel granello solo, vi si applica che più efficacemente applicar non vi si potrebbe quando il termine di tutti i suoi affari </a:t>
            </a:r>
            <a:r>
              <a:rPr lang="it-IT" sz="2400" dirty="0" err="1">
                <a:latin typeface="Times New Roman" panose="02020603050405020304" pitchFamily="18" charset="0"/>
                <a:cs typeface="Times New Roman" panose="02020603050405020304" pitchFamily="18" charset="0"/>
              </a:rPr>
              <a:t>fusse</a:t>
            </a:r>
            <a:r>
              <a:rPr lang="it-IT" sz="2400" dirty="0">
                <a:latin typeface="Times New Roman" panose="02020603050405020304" pitchFamily="18" charset="0"/>
                <a:cs typeface="Times New Roman" panose="02020603050405020304" pitchFamily="18" charset="0"/>
              </a:rPr>
              <a:t> la sola maturazione di quel grano. </a:t>
            </a:r>
          </a:p>
        </p:txBody>
      </p:sp>
    </p:spTree>
    <p:extLst>
      <p:ext uri="{BB962C8B-B14F-4D97-AF65-F5344CB8AC3E}">
        <p14:creationId xmlns:p14="http://schemas.microsoft.com/office/powerpoint/2010/main" val="265990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16658C7-C829-4C04-9696-F3BB00F256FA}"/>
              </a:ext>
            </a:extLst>
          </p:cNvPr>
          <p:cNvSpPr>
            <a:spLocks noGrp="1"/>
          </p:cNvSpPr>
          <p:nvPr>
            <p:ph sz="half" idx="4294967295"/>
          </p:nvPr>
        </p:nvSpPr>
        <p:spPr>
          <a:xfrm>
            <a:off x="344556" y="1023938"/>
            <a:ext cx="6957391" cy="5834062"/>
          </a:xfrm>
        </p:spPr>
        <p:txBody>
          <a:bodyPr>
            <a:normAutofit fontScale="92500"/>
          </a:bodyPr>
          <a:lstStyle/>
          <a:p>
            <a:pPr marL="0" indent="0" algn="just">
              <a:buNone/>
            </a:pPr>
            <a:r>
              <a:rPr lang="it-IT" dirty="0">
                <a:latin typeface="Times New Roman" panose="02020603050405020304" pitchFamily="18" charset="0"/>
                <a:cs typeface="Times New Roman" panose="02020603050405020304" pitchFamily="18" charset="0"/>
              </a:rPr>
              <a:t>Ora, se questo grano riceve dal Sole tutto quello che ricever si può, né gli viene usurpato un minimo che dal produrre il Sole nell'istesso tempo mille e </a:t>
            </a:r>
            <a:r>
              <a:rPr lang="it-IT" dirty="0" err="1">
                <a:latin typeface="Times New Roman" panose="02020603050405020304" pitchFamily="18" charset="0"/>
                <a:cs typeface="Times New Roman" panose="02020603050405020304" pitchFamily="18" charset="0"/>
              </a:rPr>
              <a:t>mill'altri</a:t>
            </a:r>
            <a:r>
              <a:rPr lang="it-IT" dirty="0">
                <a:latin typeface="Times New Roman" panose="02020603050405020304" pitchFamily="18" charset="0"/>
                <a:cs typeface="Times New Roman" panose="02020603050405020304" pitchFamily="18" charset="0"/>
              </a:rPr>
              <a:t> effetti, d'invidia o di stoltizia sarebbe da incolpar quel grano, quando </a:t>
            </a:r>
            <a:r>
              <a:rPr lang="it-IT" dirty="0" err="1">
                <a:latin typeface="Times New Roman" panose="02020603050405020304" pitchFamily="18" charset="0"/>
                <a:cs typeface="Times New Roman" panose="02020603050405020304" pitchFamily="18" charset="0"/>
              </a:rPr>
              <a:t>e'</a:t>
            </a:r>
            <a:r>
              <a:rPr lang="it-IT" dirty="0">
                <a:latin typeface="Times New Roman" panose="02020603050405020304" pitchFamily="18" charset="0"/>
                <a:cs typeface="Times New Roman" panose="02020603050405020304" pitchFamily="18" charset="0"/>
              </a:rPr>
              <a:t> credesse o chiedesse che nel suo pro solamente si impiegasse l'azione de' raggi solari.[…] In tanto, quando mi vien detto che sarebbe inutile e vano un immenso spazio intraposto tra gli orbi de i pianeti e la sfera stellata, privo di stelle ed ozioso, come anco superflua tanta immensità, per ricetto delle stelle fisse, che superi ogni nostra apprensione, dico che è temerità voler far giudice il nostro debolissimo discorso delle opere di Dio, e chiamar vano o superfluo tutto quello dell'universo che non serve per noi.</a:t>
            </a:r>
          </a:p>
        </p:txBody>
      </p:sp>
      <p:pic>
        <p:nvPicPr>
          <p:cNvPr id="6" name="Picture 2">
            <a:extLst>
              <a:ext uri="{FF2B5EF4-FFF2-40B4-BE49-F238E27FC236}">
                <a16:creationId xmlns:a16="http://schemas.microsoft.com/office/drawing/2014/main" id="{E9ED9269-D17C-49A4-ACBE-22D4F823DF28}"/>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7729745" y="1023938"/>
            <a:ext cx="4276725" cy="529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81EC93-F744-4769-A72E-C13862AE0CB0}"/>
              </a:ext>
            </a:extLst>
          </p:cNvPr>
          <p:cNvSpPr>
            <a:spLocks noGrp="1"/>
          </p:cNvSpPr>
          <p:nvPr>
            <p:ph type="title"/>
          </p:nvPr>
        </p:nvSpPr>
        <p:spPr>
          <a:xfrm>
            <a:off x="1279788" y="297259"/>
            <a:ext cx="10515600" cy="1325563"/>
          </a:xfrm>
        </p:spPr>
        <p:txBody>
          <a:bodyPr/>
          <a:lstStyle/>
          <a:p>
            <a:r>
              <a:rPr lang="it-IT" b="1" dirty="0">
                <a:latin typeface="Times New Roman" panose="02020603050405020304" pitchFamily="18" charset="0"/>
                <a:cs typeface="Times New Roman" panose="02020603050405020304" pitchFamily="18" charset="0"/>
              </a:rPr>
              <a:t>Bacone</a:t>
            </a:r>
            <a:r>
              <a:rPr lang="it-IT" dirty="0">
                <a:latin typeface="Times New Roman" panose="02020603050405020304" pitchFamily="18" charset="0"/>
                <a:cs typeface="Times New Roman" panose="02020603050405020304" pitchFamily="18" charset="0"/>
              </a:rPr>
              <a:t> (Francis Bacon, 1561-1626): umile ascolto della Natura o progetto prometeico?</a:t>
            </a:r>
          </a:p>
        </p:txBody>
      </p:sp>
      <p:sp>
        <p:nvSpPr>
          <p:cNvPr id="3" name="Segnaposto contenuto 2">
            <a:extLst>
              <a:ext uri="{FF2B5EF4-FFF2-40B4-BE49-F238E27FC236}">
                <a16:creationId xmlns:a16="http://schemas.microsoft.com/office/drawing/2014/main" id="{AC322A2C-3810-4526-BD82-28F8420825E0}"/>
              </a:ext>
            </a:extLst>
          </p:cNvPr>
          <p:cNvSpPr>
            <a:spLocks noGrp="1"/>
          </p:cNvSpPr>
          <p:nvPr>
            <p:ph sz="half" idx="1"/>
          </p:nvPr>
        </p:nvSpPr>
        <p:spPr>
          <a:xfrm>
            <a:off x="838200" y="1825624"/>
            <a:ext cx="5257800" cy="4893227"/>
          </a:xfrm>
        </p:spPr>
        <p:txBody>
          <a:bodyPr>
            <a:normAutofit fontScale="85000" lnSpcReduction="20000"/>
          </a:bodyPr>
          <a:lstStyle/>
          <a:p>
            <a:pPr marL="0" indent="0" algn="just">
              <a:buNone/>
            </a:pPr>
            <a:r>
              <a:rPr lang="it-IT" dirty="0">
                <a:latin typeface="Times New Roman" panose="02020603050405020304" pitchFamily="18" charset="0"/>
                <a:cs typeface="Times New Roman" panose="02020603050405020304" pitchFamily="18" charset="0"/>
              </a:rPr>
              <a:t>Nelle sue opere Bacone attacca duramente l’intera filosofia del passato, dal medioevo al rinascimento, come “sterile e verbosa”. Ad essa sarebbero mancati “il dovuto ossequio per la natura e il necessario rispetto per quell'opera del Creatore che va ascoltata con umiltà e interpretata con la necessaria cautela e pazienza” (G. Reale, D. Antiseri). La «scienza» aristotelica infatti </a:t>
            </a:r>
            <a:r>
              <a:rPr lang="it-IT" i="1" dirty="0">
                <a:latin typeface="Times New Roman" panose="02020603050405020304" pitchFamily="18" charset="0"/>
                <a:cs typeface="Times New Roman" panose="02020603050405020304" pitchFamily="18" charset="0"/>
              </a:rPr>
              <a:t>proietta</a:t>
            </a:r>
            <a:r>
              <a:rPr lang="it-IT" dirty="0">
                <a:latin typeface="Times New Roman" panose="02020603050405020304" pitchFamily="18" charset="0"/>
                <a:cs typeface="Times New Roman" panose="02020603050405020304" pitchFamily="18" charset="0"/>
              </a:rPr>
              <a:t>  avventatamente sulla natura nozioni oscure e antropomorfiche. Con la  sua celebre teoria degli </a:t>
            </a:r>
            <a:r>
              <a:rPr lang="it-IT" i="1" dirty="0" err="1">
                <a:latin typeface="Times New Roman" panose="02020603050405020304" pitchFamily="18" charset="0"/>
                <a:cs typeface="Times New Roman" panose="02020603050405020304" pitchFamily="18" charset="0"/>
              </a:rPr>
              <a:t>idola</a:t>
            </a:r>
            <a:r>
              <a:rPr lang="it-IT" dirty="0">
                <a:latin typeface="Times New Roman" panose="02020603050405020304" pitchFamily="18" charset="0"/>
                <a:cs typeface="Times New Roman" panose="02020603050405020304" pitchFamily="18" charset="0"/>
              </a:rPr>
              <a:t> Bacone contesta i </a:t>
            </a:r>
            <a:r>
              <a:rPr lang="it-IT" i="1" dirty="0">
                <a:latin typeface="Times New Roman" panose="02020603050405020304" pitchFamily="18" charset="0"/>
                <a:cs typeface="Times New Roman" panose="02020603050405020304" pitchFamily="18" charset="0"/>
              </a:rPr>
              <a:t>pregiudizi</a:t>
            </a:r>
            <a:r>
              <a:rPr lang="it-IT" dirty="0">
                <a:latin typeface="Times New Roman" panose="02020603050405020304" pitchFamily="18" charset="0"/>
                <a:cs typeface="Times New Roman" panose="02020603050405020304" pitchFamily="18" charset="0"/>
              </a:rPr>
              <a:t> di natura antropologica, linguistica, culturale e filosofica che ostacolerebbero l’autentico ascolto e  la vera comprensione della realtà naturale.</a:t>
            </a:r>
          </a:p>
        </p:txBody>
      </p:sp>
      <p:pic>
        <p:nvPicPr>
          <p:cNvPr id="5" name="Segnaposto contenuto 4">
            <a:extLst>
              <a:ext uri="{FF2B5EF4-FFF2-40B4-BE49-F238E27FC236}">
                <a16:creationId xmlns:a16="http://schemas.microsoft.com/office/drawing/2014/main" id="{7545BC63-B588-4383-B065-CFA9ECACB679}"/>
              </a:ext>
            </a:extLst>
          </p:cNvPr>
          <p:cNvPicPr>
            <a:picLocks noGrp="1" noChangeAspect="1"/>
          </p:cNvPicPr>
          <p:nvPr>
            <p:ph sz="half" idx="2"/>
          </p:nvPr>
        </p:nvPicPr>
        <p:blipFill>
          <a:blip r:embed="rId2"/>
          <a:stretch>
            <a:fillRect/>
          </a:stretch>
        </p:blipFill>
        <p:spPr>
          <a:xfrm>
            <a:off x="9129588" y="1677436"/>
            <a:ext cx="2897919" cy="4351338"/>
          </a:xfrm>
          <a:prstGeom prst="rect">
            <a:avLst/>
          </a:prstGeom>
        </p:spPr>
      </p:pic>
      <p:pic>
        <p:nvPicPr>
          <p:cNvPr id="1026" name="Picture 2" descr="Francis Bacon: the 17th-century philosopher whose scientific ideas could  tackle climate change today">
            <a:extLst>
              <a:ext uri="{FF2B5EF4-FFF2-40B4-BE49-F238E27FC236}">
                <a16:creationId xmlns:a16="http://schemas.microsoft.com/office/drawing/2014/main" id="{04E17CF5-C622-452B-BADE-164EAC474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588" y="2083039"/>
            <a:ext cx="2592000" cy="354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8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A558D2-B80A-483B-8B53-A7C5A8674B6A}"/>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Metodo scientifico e profezia del </a:t>
            </a:r>
            <a:r>
              <a:rPr lang="it-IT" i="1" dirty="0" err="1">
                <a:latin typeface="Times New Roman" panose="02020603050405020304" pitchFamily="18" charset="0"/>
                <a:cs typeface="Times New Roman" panose="02020603050405020304" pitchFamily="18" charset="0"/>
              </a:rPr>
              <a:t>regnum</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hominis</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in Bacone</a:t>
            </a:r>
          </a:p>
        </p:txBody>
      </p:sp>
      <p:sp>
        <p:nvSpPr>
          <p:cNvPr id="3" name="Segnaposto contenuto 2">
            <a:extLst>
              <a:ext uri="{FF2B5EF4-FFF2-40B4-BE49-F238E27FC236}">
                <a16:creationId xmlns:a16="http://schemas.microsoft.com/office/drawing/2014/main" id="{F053E38A-DC07-4A7E-8688-C27A6E573137}"/>
              </a:ext>
            </a:extLst>
          </p:cNvPr>
          <p:cNvSpPr>
            <a:spLocks noGrp="1"/>
          </p:cNvSpPr>
          <p:nvPr>
            <p:ph sz="half" idx="1"/>
          </p:nvPr>
        </p:nvSpPr>
        <p:spPr>
          <a:xfrm>
            <a:off x="838200" y="1825624"/>
            <a:ext cx="6490252" cy="4731669"/>
          </a:xfrm>
        </p:spPr>
        <p:txBody>
          <a:bodyPr>
            <a:normAutofit fontScale="85000" lnSpcReduction="10000"/>
          </a:bodyPr>
          <a:lstStyle/>
          <a:p>
            <a:pPr marL="0" indent="0" algn="just">
              <a:buNone/>
            </a:pPr>
            <a:r>
              <a:rPr lang="it-IT" sz="3100" dirty="0">
                <a:latin typeface="Times New Roman" panose="02020603050405020304" pitchFamily="18" charset="0"/>
                <a:cs typeface="Times New Roman" panose="02020603050405020304" pitchFamily="18" charset="0"/>
              </a:rPr>
              <a:t>Bacone elaborò un proprio metodo scientifico induttivo (di fatto non adottato nell’effettivo sviluppo della scienza occidentale) che mirava a cogliere le </a:t>
            </a:r>
            <a:r>
              <a:rPr lang="it-IT" sz="3100" i="1" dirty="0">
                <a:latin typeface="Times New Roman" panose="02020603050405020304" pitchFamily="18" charset="0"/>
                <a:cs typeface="Times New Roman" panose="02020603050405020304" pitchFamily="18" charset="0"/>
              </a:rPr>
              <a:t>forme</a:t>
            </a:r>
            <a:r>
              <a:rPr lang="it-IT" sz="3100" dirty="0">
                <a:latin typeface="Times New Roman" panose="02020603050405020304" pitchFamily="18" charset="0"/>
                <a:cs typeface="Times New Roman" panose="02020603050405020304" pitchFamily="18" charset="0"/>
              </a:rPr>
              <a:t> operanti nella natura, per porle al servizio dell’uomo. Per Bacone infatti “sapere è potere”, e l’</a:t>
            </a:r>
            <a:r>
              <a:rPr lang="it-IT" sz="3100" i="1" dirty="0">
                <a:latin typeface="Times New Roman" panose="02020603050405020304" pitchFamily="18" charset="0"/>
                <a:cs typeface="Times New Roman" panose="02020603050405020304" pitchFamily="18" charset="0"/>
              </a:rPr>
              <a:t>utilità</a:t>
            </a:r>
            <a:r>
              <a:rPr lang="it-IT" sz="3100" dirty="0">
                <a:latin typeface="Times New Roman" panose="02020603050405020304" pitchFamily="18" charset="0"/>
                <a:cs typeface="Times New Roman" panose="02020603050405020304" pitchFamily="18" charset="0"/>
              </a:rPr>
              <a:t> un  requisito fondamentale della </a:t>
            </a:r>
            <a:r>
              <a:rPr lang="it-IT" sz="3100" i="1" dirty="0">
                <a:latin typeface="Times New Roman" panose="02020603050405020304" pitchFamily="18" charset="0"/>
                <a:cs typeface="Times New Roman" panose="02020603050405020304" pitchFamily="18" charset="0"/>
              </a:rPr>
              <a:t>nuova</a:t>
            </a:r>
            <a:r>
              <a:rPr lang="it-IT" sz="3100" dirty="0">
                <a:latin typeface="Times New Roman" panose="02020603050405020304" pitchFamily="18" charset="0"/>
                <a:cs typeface="Times New Roman" panose="02020603050405020304" pitchFamily="18" charset="0"/>
              </a:rPr>
              <a:t> scienza. Nelle sue opere più visionarie, come </a:t>
            </a:r>
            <a:r>
              <a:rPr lang="it-IT" sz="3100" i="1" dirty="0">
                <a:latin typeface="Times New Roman" panose="02020603050405020304" pitchFamily="18" charset="0"/>
                <a:cs typeface="Times New Roman" panose="02020603050405020304" pitchFamily="18" charset="0"/>
              </a:rPr>
              <a:t>La nuova Atlantide </a:t>
            </a:r>
            <a:r>
              <a:rPr lang="it-IT" sz="3100" dirty="0">
                <a:latin typeface="Times New Roman" panose="02020603050405020304" pitchFamily="18" charset="0"/>
                <a:cs typeface="Times New Roman" panose="02020603050405020304" pitchFamily="18" charset="0"/>
              </a:rPr>
              <a:t>(1627), Bacone preconizza un mondo futuro in cui il nuovo sapere scientifico  (pubblico, condiviso e collaborativo)  unendosi alla tecnica saprà strappare alla Natura i suoi segreti e utilizzare le sue forze a beneficio dell’umanità. </a:t>
            </a:r>
          </a:p>
          <a:p>
            <a:endParaRPr lang="it-IT" dirty="0"/>
          </a:p>
        </p:txBody>
      </p:sp>
      <p:pic>
        <p:nvPicPr>
          <p:cNvPr id="5" name="Segnaposto contenuto 4">
            <a:extLst>
              <a:ext uri="{FF2B5EF4-FFF2-40B4-BE49-F238E27FC236}">
                <a16:creationId xmlns:a16="http://schemas.microsoft.com/office/drawing/2014/main" id="{8C4D2816-85F4-4782-BC1B-121A5AE04B46}"/>
              </a:ext>
            </a:extLst>
          </p:cNvPr>
          <p:cNvPicPr>
            <a:picLocks noGrp="1" noChangeAspect="1"/>
          </p:cNvPicPr>
          <p:nvPr>
            <p:ph sz="half" idx="2"/>
          </p:nvPr>
        </p:nvPicPr>
        <p:blipFill>
          <a:blip r:embed="rId2"/>
          <a:stretch>
            <a:fillRect/>
          </a:stretch>
        </p:blipFill>
        <p:spPr>
          <a:xfrm>
            <a:off x="8272859" y="1445294"/>
            <a:ext cx="3331286" cy="5112000"/>
          </a:xfrm>
          <a:prstGeom prst="rect">
            <a:avLst/>
          </a:prstGeom>
        </p:spPr>
      </p:pic>
    </p:spTree>
    <p:extLst>
      <p:ext uri="{BB962C8B-B14F-4D97-AF65-F5344CB8AC3E}">
        <p14:creationId xmlns:p14="http://schemas.microsoft.com/office/powerpoint/2010/main" val="9545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F91F3CF-4CED-47C2-AD2B-AB90BCED14D6}"/>
              </a:ext>
            </a:extLst>
          </p:cNvPr>
          <p:cNvSpPr>
            <a:spLocks noGrp="1"/>
          </p:cNvSpPr>
          <p:nvPr>
            <p:ph type="title"/>
          </p:nvPr>
        </p:nvSpPr>
        <p:spPr>
          <a:xfrm>
            <a:off x="838200" y="0"/>
            <a:ext cx="10515600" cy="1825625"/>
          </a:xfrm>
        </p:spPr>
        <p:txBody>
          <a:bodyPr>
            <a:noAutofit/>
          </a:bodyPr>
          <a:lstStyle/>
          <a:p>
            <a:r>
              <a:rPr lang="it-IT" sz="4000" dirty="0">
                <a:latin typeface="Times New Roman" panose="02020603050405020304" pitchFamily="18" charset="0"/>
                <a:cs typeface="Times New Roman" panose="02020603050405020304" pitchFamily="18" charset="0"/>
              </a:rPr>
              <a:t>Dall’</a:t>
            </a:r>
            <a:r>
              <a:rPr lang="it-IT" sz="4000" b="1" i="1" dirty="0" err="1">
                <a:latin typeface="Times New Roman" panose="02020603050405020304" pitchFamily="18" charset="0"/>
                <a:cs typeface="Times New Roman" panose="02020603050405020304" pitchFamily="18" charset="0"/>
              </a:rPr>
              <a:t>Instauratio</a:t>
            </a:r>
            <a:r>
              <a:rPr lang="it-IT" sz="4000" b="1" i="1" dirty="0">
                <a:latin typeface="Times New Roman" panose="02020603050405020304" pitchFamily="18" charset="0"/>
                <a:cs typeface="Times New Roman" panose="02020603050405020304" pitchFamily="18" charset="0"/>
              </a:rPr>
              <a:t> magna</a:t>
            </a:r>
            <a:r>
              <a:rPr lang="it-IT" sz="4000" i="1" dirty="0">
                <a:latin typeface="Times New Roman" panose="02020603050405020304" pitchFamily="18" charset="0"/>
                <a:cs typeface="Times New Roman" panose="02020603050405020304" pitchFamily="18" charset="0"/>
              </a:rPr>
              <a:t> </a:t>
            </a:r>
            <a:r>
              <a:rPr lang="it-IT" sz="4000" dirty="0">
                <a:latin typeface="Times New Roman" panose="02020603050405020304" pitchFamily="18" charset="0"/>
                <a:cs typeface="Times New Roman" panose="02020603050405020304" pitchFamily="18" charset="0"/>
              </a:rPr>
              <a:t>(1620): </a:t>
            </a:r>
            <a:r>
              <a:rPr lang="it-IT" sz="4000" i="1" dirty="0">
                <a:latin typeface="Times New Roman" panose="02020603050405020304" pitchFamily="18" charset="0"/>
                <a:cs typeface="Times New Roman" panose="02020603050405020304" pitchFamily="18" charset="0"/>
              </a:rPr>
              <a:t>Aforismi sull’interpretazione della Natura e sul regno dell’uomo </a:t>
            </a:r>
            <a:r>
              <a:rPr lang="it-IT" sz="4000" dirty="0">
                <a:latin typeface="Times New Roman" panose="02020603050405020304" pitchFamily="18" charset="0"/>
                <a:cs typeface="Times New Roman" panose="02020603050405020304" pitchFamily="18" charset="0"/>
              </a:rPr>
              <a:t>(l. I) </a:t>
            </a:r>
          </a:p>
        </p:txBody>
      </p:sp>
      <p:sp>
        <p:nvSpPr>
          <p:cNvPr id="6" name="Segnaposto contenuto 5">
            <a:extLst>
              <a:ext uri="{FF2B5EF4-FFF2-40B4-BE49-F238E27FC236}">
                <a16:creationId xmlns:a16="http://schemas.microsoft.com/office/drawing/2014/main" id="{5A86C4AF-7635-46B6-83AD-E6B032E51878}"/>
              </a:ext>
            </a:extLst>
          </p:cNvPr>
          <p:cNvSpPr>
            <a:spLocks noGrp="1"/>
          </p:cNvSpPr>
          <p:nvPr>
            <p:ph idx="1"/>
          </p:nvPr>
        </p:nvSpPr>
        <p:spPr>
          <a:xfrm>
            <a:off x="384313" y="1925016"/>
            <a:ext cx="11653012" cy="4932984"/>
          </a:xfrm>
        </p:spPr>
        <p:txBody>
          <a:bodyPr>
            <a:normAutofit fontScale="92500" lnSpcReduction="20000"/>
          </a:bodyPr>
          <a:lstStyle/>
          <a:p>
            <a:pPr marL="0" indent="0" algn="just">
              <a:buNone/>
            </a:pPr>
            <a:r>
              <a:rPr lang="it-IT" b="1" dirty="0">
                <a:latin typeface="Times New Roman" panose="02020603050405020304" pitchFamily="18" charset="0"/>
                <a:cs typeface="Times New Roman" panose="02020603050405020304" pitchFamily="18" charset="0"/>
              </a:rPr>
              <a:t>I</a:t>
            </a:r>
            <a:r>
              <a:rPr lang="it-IT" dirty="0">
                <a:latin typeface="Times New Roman" panose="02020603050405020304" pitchFamily="18" charset="0"/>
                <a:cs typeface="Times New Roman" panose="02020603050405020304" pitchFamily="18" charset="0"/>
              </a:rPr>
              <a:t>. L'uomo, ministro e interprete della natura, opera e intende solo per quanto, con la pratica o con la teoria, avrà appreso dell'ordine della natura: di più non sa né può.          </a:t>
            </a:r>
          </a:p>
          <a:p>
            <a:pPr marL="0" indent="0" algn="just">
              <a:buNone/>
            </a:pPr>
            <a:r>
              <a:rPr lang="it-IT" b="1" dirty="0">
                <a:latin typeface="Times New Roman" panose="02020603050405020304" pitchFamily="18" charset="0"/>
                <a:cs typeface="Times New Roman" panose="02020603050405020304" pitchFamily="18" charset="0"/>
              </a:rPr>
              <a:t>II</a:t>
            </a:r>
            <a:r>
              <a:rPr lang="it-IT" dirty="0">
                <a:latin typeface="Times New Roman" panose="02020603050405020304" pitchFamily="18" charset="0"/>
                <a:cs typeface="Times New Roman" panose="02020603050405020304" pitchFamily="18" charset="0"/>
              </a:rPr>
              <a:t>. Né la nuda mano, né l'intelletto abbandonato a se stesso hanno potenza. I risultati si raggiungono con strumenti e con aiuti e di questi ha bisogno non meno l'intelletto che la mano. Come gli strumenti amplificano e reggono il moto della mano, così gli strumenti della mente guidano o trattengono l'intelletto.                                                  </a:t>
            </a:r>
          </a:p>
          <a:p>
            <a:pPr marL="0" indent="0" algn="just">
              <a:buNone/>
            </a:pPr>
            <a:r>
              <a:rPr lang="it-IT" b="1" dirty="0">
                <a:latin typeface="Times New Roman" panose="02020603050405020304" pitchFamily="18" charset="0"/>
                <a:cs typeface="Times New Roman" panose="02020603050405020304" pitchFamily="18" charset="0"/>
              </a:rPr>
              <a:t>III</a:t>
            </a:r>
            <a:r>
              <a:rPr lang="it-IT" dirty="0">
                <a:latin typeface="Times New Roman" panose="02020603050405020304" pitchFamily="18" charset="0"/>
                <a:cs typeface="Times New Roman" panose="02020603050405020304" pitchFamily="18" charset="0"/>
              </a:rPr>
              <a:t>.</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La scienza e la potenza umana coincidono perché l'ignoranza della causa è ciò che fa mancare l'effetto. La natura infatti non si vince se non obbedendo ad essa (</a:t>
            </a:r>
            <a:r>
              <a:rPr lang="it-IT" i="1" dirty="0">
                <a:latin typeface="Times New Roman" panose="02020603050405020304" pitchFamily="18" charset="0"/>
                <a:cs typeface="Times New Roman" panose="02020603050405020304" pitchFamily="18" charset="0"/>
              </a:rPr>
              <a:t>Natura non </a:t>
            </a:r>
            <a:r>
              <a:rPr lang="it-IT" i="1" dirty="0" err="1">
                <a:latin typeface="Times New Roman" panose="02020603050405020304" pitchFamily="18" charset="0"/>
                <a:cs typeface="Times New Roman" panose="02020603050405020304" pitchFamily="18" charset="0"/>
              </a:rPr>
              <a:t>nisi</a:t>
            </a:r>
            <a:r>
              <a:rPr lang="it-IT" i="1" dirty="0">
                <a:latin typeface="Times New Roman" panose="02020603050405020304" pitchFamily="18" charset="0"/>
                <a:cs typeface="Times New Roman" panose="02020603050405020304" pitchFamily="18" charset="0"/>
              </a:rPr>
              <a:t> parendo </a:t>
            </a:r>
            <a:r>
              <a:rPr lang="it-IT" i="1" dirty="0" err="1">
                <a:latin typeface="Times New Roman" panose="02020603050405020304" pitchFamily="18" charset="0"/>
                <a:cs typeface="Times New Roman" panose="02020603050405020304" pitchFamily="18" charset="0"/>
              </a:rPr>
              <a:t>vincitur</a:t>
            </a:r>
            <a:r>
              <a:rPr lang="it-IT" dirty="0">
                <a:latin typeface="Times New Roman" panose="02020603050405020304" pitchFamily="18" charset="0"/>
                <a:cs typeface="Times New Roman" panose="02020603050405020304" pitchFamily="18" charset="0"/>
              </a:rPr>
              <a:t>), e ciò che nella teoria ha valore di causa, nell'operazione ha valore  di regola. </a:t>
            </a:r>
          </a:p>
          <a:p>
            <a:pPr marL="0" indent="0" algn="just">
              <a:buNone/>
            </a:pPr>
            <a:r>
              <a:rPr lang="it-IT" b="1" dirty="0">
                <a:latin typeface="Times New Roman" panose="02020603050405020304" pitchFamily="18" charset="0"/>
                <a:cs typeface="Times New Roman" panose="02020603050405020304" pitchFamily="18" charset="0"/>
              </a:rPr>
              <a:t>IV.</a:t>
            </a:r>
            <a:r>
              <a:rPr lang="it-IT" dirty="0">
                <a:latin typeface="Times New Roman" panose="02020603050405020304" pitchFamily="18" charset="0"/>
                <a:cs typeface="Times New Roman" panose="02020603050405020304" pitchFamily="18" charset="0"/>
              </a:rPr>
              <a:t> Riguardo alle opere l'uomo non ha altro potere che quello di avvicinare o allontanare i corpi naturali: il resto è opera della natura, che opera dall'interno.                                                               </a:t>
            </a:r>
          </a:p>
          <a:p>
            <a:pPr marL="0" indent="0" algn="just">
              <a:buNone/>
            </a:pPr>
            <a:r>
              <a:rPr lang="it-IT" b="1" dirty="0">
                <a:latin typeface="Times New Roman" panose="02020603050405020304" pitchFamily="18" charset="0"/>
                <a:cs typeface="Times New Roman" panose="02020603050405020304" pitchFamily="18" charset="0"/>
              </a:rPr>
              <a:t>X</a:t>
            </a:r>
            <a:r>
              <a:rPr lang="it-IT" dirty="0">
                <a:latin typeface="Times New Roman" panose="02020603050405020304" pitchFamily="18" charset="0"/>
                <a:cs typeface="Times New Roman" panose="02020603050405020304" pitchFamily="18" charset="0"/>
              </a:rPr>
              <a:t>. La sottigliezza della natura supera di molto la sottigliezza del senso e dell'intelletto, tanto che tutte quelle belle meditazioni, speculazioni e controversie umane sono cose senza senso; solo che non v'è alcuno che se ne renda conto.</a:t>
            </a:r>
          </a:p>
        </p:txBody>
      </p:sp>
    </p:spTree>
    <p:extLst>
      <p:ext uri="{BB962C8B-B14F-4D97-AF65-F5344CB8AC3E}">
        <p14:creationId xmlns:p14="http://schemas.microsoft.com/office/powerpoint/2010/main" val="393960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334D087-91AE-4740-AE7F-FD321FE8D38A}"/>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Metodo sperimentale o Natura «sotto tortura»?</a:t>
            </a:r>
          </a:p>
        </p:txBody>
      </p:sp>
      <p:sp>
        <p:nvSpPr>
          <p:cNvPr id="5" name="Segnaposto contenuto 4">
            <a:extLst>
              <a:ext uri="{FF2B5EF4-FFF2-40B4-BE49-F238E27FC236}">
                <a16:creationId xmlns:a16="http://schemas.microsoft.com/office/drawing/2014/main" id="{0B4A7882-2DCF-49F9-B57B-0C8749483D82}"/>
              </a:ext>
            </a:extLst>
          </p:cNvPr>
          <p:cNvSpPr>
            <a:spLocks noGrp="1"/>
          </p:cNvSpPr>
          <p:nvPr>
            <p:ph sz="half" idx="1"/>
          </p:nvPr>
        </p:nvSpPr>
        <p:spPr>
          <a:xfrm>
            <a:off x="838200" y="1711602"/>
            <a:ext cx="4489175" cy="4455905"/>
          </a:xfrm>
        </p:spPr>
        <p:txBody>
          <a:bodyPr>
            <a:normAutofit fontScale="85000" lnSpcReduction="20000"/>
          </a:bodyPr>
          <a:lstStyle/>
          <a:p>
            <a:pPr marL="0" indent="0" algn="just">
              <a:buNone/>
            </a:pPr>
            <a:r>
              <a:rPr lang="it-IT" b="1" i="0" dirty="0">
                <a:solidFill>
                  <a:srgbClr val="202124"/>
                </a:solidFill>
                <a:effectLst/>
                <a:latin typeface="Times New Roman" panose="02020603050405020304" pitchFamily="18" charset="0"/>
                <a:cs typeface="Times New Roman" panose="02020603050405020304" pitchFamily="18" charset="0"/>
              </a:rPr>
              <a:t>XCVIII</a:t>
            </a:r>
            <a:r>
              <a:rPr lang="it-IT" b="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Quemadmodum</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enim</a:t>
            </a:r>
            <a:r>
              <a:rPr lang="it-IT" i="1" dirty="0">
                <a:latin typeface="Times New Roman" panose="02020603050405020304" pitchFamily="18" charset="0"/>
                <a:cs typeface="Times New Roman" panose="02020603050405020304" pitchFamily="18" charset="0"/>
              </a:rPr>
              <a:t> in </a:t>
            </a:r>
            <a:r>
              <a:rPr lang="it-IT" i="1" dirty="0" err="1">
                <a:latin typeface="Times New Roman" panose="02020603050405020304" pitchFamily="18" charset="0"/>
                <a:cs typeface="Times New Roman" panose="02020603050405020304" pitchFamily="18" charset="0"/>
              </a:rPr>
              <a:t>civilibus</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ingenium</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cujusque</a:t>
            </a:r>
            <a:r>
              <a:rPr lang="it-IT" i="1" dirty="0">
                <a:latin typeface="Times New Roman" panose="02020603050405020304" pitchFamily="18" charset="0"/>
                <a:cs typeface="Times New Roman" panose="02020603050405020304" pitchFamily="18" charset="0"/>
              </a:rPr>
              <a:t>, et </a:t>
            </a:r>
            <a:r>
              <a:rPr lang="it-IT" i="1" dirty="0" err="1">
                <a:latin typeface="Times New Roman" panose="02020603050405020304" pitchFamily="18" charset="0"/>
                <a:cs typeface="Times New Roman" panose="02020603050405020304" pitchFamily="18" charset="0"/>
              </a:rPr>
              <a:t>occultus</a:t>
            </a:r>
            <a:r>
              <a:rPr lang="it-IT" i="1" dirty="0">
                <a:latin typeface="Times New Roman" panose="02020603050405020304" pitchFamily="18" charset="0"/>
                <a:cs typeface="Times New Roman" panose="02020603050405020304" pitchFamily="18" charset="0"/>
              </a:rPr>
              <a:t> animi </a:t>
            </a:r>
            <a:r>
              <a:rPr lang="it-IT" i="1" dirty="0" err="1">
                <a:latin typeface="Times New Roman" panose="02020603050405020304" pitchFamily="18" charset="0"/>
                <a:cs typeface="Times New Roman" panose="02020603050405020304" pitchFamily="18" charset="0"/>
              </a:rPr>
              <a:t>affectuumque</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sensus</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melius</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elicitur</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cum</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quis</a:t>
            </a:r>
            <a:r>
              <a:rPr lang="it-IT" i="1" dirty="0">
                <a:latin typeface="Times New Roman" panose="02020603050405020304" pitchFamily="18" charset="0"/>
                <a:cs typeface="Times New Roman" panose="02020603050405020304" pitchFamily="18" charset="0"/>
              </a:rPr>
              <a:t> in </a:t>
            </a:r>
            <a:r>
              <a:rPr lang="it-IT" i="1" dirty="0" err="1">
                <a:latin typeface="Times New Roman" panose="02020603050405020304" pitchFamily="18" charset="0"/>
                <a:cs typeface="Times New Roman" panose="02020603050405020304" pitchFamily="18" charset="0"/>
              </a:rPr>
              <a:t>perturbatione</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ponitur</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quam</a:t>
            </a:r>
            <a:r>
              <a:rPr lang="it-IT" i="1" dirty="0">
                <a:latin typeface="Times New Roman" panose="02020603050405020304" pitchFamily="18" charset="0"/>
                <a:cs typeface="Times New Roman" panose="02020603050405020304" pitchFamily="18" charset="0"/>
              </a:rPr>
              <a:t> alias: simili modo, et occulta </a:t>
            </a:r>
            <a:r>
              <a:rPr lang="it-IT" i="1" dirty="0" err="1">
                <a:latin typeface="Times New Roman" panose="02020603050405020304" pitchFamily="18" charset="0"/>
                <a:cs typeface="Times New Roman" panose="02020603050405020304" pitchFamily="18" charset="0"/>
              </a:rPr>
              <a:t>naturae</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magis</a:t>
            </a:r>
            <a:r>
              <a:rPr lang="it-IT" i="1" dirty="0">
                <a:latin typeface="Times New Roman" panose="02020603050405020304" pitchFamily="18" charset="0"/>
                <a:cs typeface="Times New Roman" panose="02020603050405020304" pitchFamily="18" charset="0"/>
              </a:rPr>
              <a:t> se </a:t>
            </a:r>
            <a:r>
              <a:rPr lang="it-IT" i="1" dirty="0" err="1">
                <a:latin typeface="Times New Roman" panose="02020603050405020304" pitchFamily="18" charset="0"/>
                <a:cs typeface="Times New Roman" panose="02020603050405020304" pitchFamily="18" charset="0"/>
              </a:rPr>
              <a:t>produnt</a:t>
            </a:r>
            <a:r>
              <a:rPr lang="it-IT" i="1" dirty="0">
                <a:latin typeface="Times New Roman" panose="02020603050405020304" pitchFamily="18" charset="0"/>
                <a:cs typeface="Times New Roman" panose="02020603050405020304" pitchFamily="18" charset="0"/>
              </a:rPr>
              <a:t> </a:t>
            </a:r>
            <a:r>
              <a:rPr lang="it-IT" b="1" i="1" dirty="0">
                <a:latin typeface="Times New Roman" panose="02020603050405020304" pitchFamily="18" charset="0"/>
                <a:cs typeface="Times New Roman" panose="02020603050405020304" pitchFamily="18" charset="0"/>
              </a:rPr>
              <a:t>per </a:t>
            </a:r>
            <a:r>
              <a:rPr lang="it-IT" b="1" i="1" dirty="0" err="1">
                <a:latin typeface="Times New Roman" panose="02020603050405020304" pitchFamily="18" charset="0"/>
                <a:cs typeface="Times New Roman" panose="02020603050405020304" pitchFamily="18" charset="0"/>
              </a:rPr>
              <a:t>vexationes</a:t>
            </a:r>
            <a:r>
              <a:rPr lang="it-IT" b="1" i="1" dirty="0">
                <a:latin typeface="Times New Roman" panose="02020603050405020304" pitchFamily="18" charset="0"/>
                <a:cs typeface="Times New Roman" panose="02020603050405020304" pitchFamily="18" charset="0"/>
              </a:rPr>
              <a:t> </a:t>
            </a:r>
            <a:r>
              <a:rPr lang="it-IT" b="1" i="1" dirty="0" err="1">
                <a:latin typeface="Times New Roman" panose="02020603050405020304" pitchFamily="18" charset="0"/>
                <a:cs typeface="Times New Roman" panose="02020603050405020304" pitchFamily="18" charset="0"/>
              </a:rPr>
              <a:t>artium</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quam</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cum</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cursu</a:t>
            </a:r>
            <a:r>
              <a:rPr lang="it-IT" i="1" dirty="0">
                <a:latin typeface="Times New Roman" panose="02020603050405020304" pitchFamily="18" charset="0"/>
                <a:cs typeface="Times New Roman" panose="02020603050405020304" pitchFamily="18" charset="0"/>
              </a:rPr>
              <a:t> suo </a:t>
            </a:r>
            <a:r>
              <a:rPr lang="it-IT" i="1" dirty="0" err="1">
                <a:latin typeface="Times New Roman" panose="02020603050405020304" pitchFamily="18" charset="0"/>
                <a:cs typeface="Times New Roman" panose="02020603050405020304" pitchFamily="18" charset="0"/>
              </a:rPr>
              <a:t>meant</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Itaque</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tum</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demum</a:t>
            </a:r>
            <a:r>
              <a:rPr lang="it-IT" i="1" dirty="0">
                <a:latin typeface="Times New Roman" panose="02020603050405020304" pitchFamily="18" charset="0"/>
                <a:cs typeface="Times New Roman" panose="02020603050405020304" pitchFamily="18" charset="0"/>
              </a:rPr>
              <a:t> </a:t>
            </a:r>
            <a:r>
              <a:rPr lang="it-IT" b="1" i="1" dirty="0">
                <a:latin typeface="Times New Roman" panose="02020603050405020304" pitchFamily="18" charset="0"/>
                <a:cs typeface="Times New Roman" panose="02020603050405020304" pitchFamily="18" charset="0"/>
              </a:rPr>
              <a:t>bene </a:t>
            </a:r>
            <a:r>
              <a:rPr lang="it-IT" b="1" i="1" dirty="0" err="1">
                <a:latin typeface="Times New Roman" panose="02020603050405020304" pitchFamily="18" charset="0"/>
                <a:cs typeface="Times New Roman" panose="02020603050405020304" pitchFamily="18" charset="0"/>
              </a:rPr>
              <a:t>sperandum</a:t>
            </a:r>
            <a:r>
              <a:rPr lang="it-IT" b="1" i="1" dirty="0">
                <a:latin typeface="Times New Roman" panose="02020603050405020304" pitchFamily="18" charset="0"/>
                <a:cs typeface="Times New Roman" panose="02020603050405020304" pitchFamily="18" charset="0"/>
              </a:rPr>
              <a:t> est de naturali </a:t>
            </a:r>
            <a:r>
              <a:rPr lang="it-IT" b="1" i="1" dirty="0" err="1">
                <a:latin typeface="Times New Roman" panose="02020603050405020304" pitchFamily="18" charset="0"/>
                <a:cs typeface="Times New Roman" panose="02020603050405020304" pitchFamily="18" charset="0"/>
              </a:rPr>
              <a:t>philosophia</a:t>
            </a:r>
            <a:r>
              <a:rPr lang="it-IT" b="1" i="1" dirty="0">
                <a:latin typeface="Times New Roman" panose="02020603050405020304" pitchFamily="18" charset="0"/>
                <a:cs typeface="Times New Roman" panose="02020603050405020304" pitchFamily="18" charset="0"/>
              </a:rPr>
              <a:t>, </a:t>
            </a:r>
            <a:r>
              <a:rPr lang="it-IT" b="1" i="1" dirty="0" err="1">
                <a:latin typeface="Times New Roman" panose="02020603050405020304" pitchFamily="18" charset="0"/>
                <a:cs typeface="Times New Roman" panose="02020603050405020304" pitchFamily="18" charset="0"/>
              </a:rPr>
              <a:t>postquam</a:t>
            </a:r>
            <a:r>
              <a:rPr lang="it-IT" b="1" i="1" dirty="0">
                <a:latin typeface="Times New Roman" panose="02020603050405020304" pitchFamily="18" charset="0"/>
                <a:cs typeface="Times New Roman" panose="02020603050405020304" pitchFamily="18" charset="0"/>
              </a:rPr>
              <a:t> </a:t>
            </a:r>
            <a:r>
              <a:rPr lang="it-IT" b="1" i="1" dirty="0" err="1">
                <a:latin typeface="Times New Roman" panose="02020603050405020304" pitchFamily="18" charset="0"/>
                <a:cs typeface="Times New Roman" panose="02020603050405020304" pitchFamily="18" charset="0"/>
              </a:rPr>
              <a:t>historia</a:t>
            </a:r>
            <a:r>
              <a:rPr lang="it-IT" b="1" i="1" dirty="0">
                <a:latin typeface="Times New Roman" panose="02020603050405020304" pitchFamily="18" charset="0"/>
                <a:cs typeface="Times New Roman" panose="02020603050405020304" pitchFamily="18" charset="0"/>
              </a:rPr>
              <a:t> </a:t>
            </a:r>
            <a:r>
              <a:rPr lang="it-IT" b="1" i="1" dirty="0" err="1">
                <a:latin typeface="Times New Roman" panose="02020603050405020304" pitchFamily="18" charset="0"/>
                <a:cs typeface="Times New Roman" panose="02020603050405020304" pitchFamily="18" charset="0"/>
              </a:rPr>
              <a:t>naturalis</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quae</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ejus</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basis</a:t>
            </a:r>
            <a:r>
              <a:rPr lang="it-IT" i="1" dirty="0">
                <a:latin typeface="Times New Roman" panose="02020603050405020304" pitchFamily="18" charset="0"/>
                <a:cs typeface="Times New Roman" panose="02020603050405020304" pitchFamily="18" charset="0"/>
              </a:rPr>
              <a:t> est et </a:t>
            </a:r>
            <a:r>
              <a:rPr lang="it-IT" i="1" dirty="0" err="1">
                <a:latin typeface="Times New Roman" panose="02020603050405020304" pitchFamily="18" charset="0"/>
                <a:cs typeface="Times New Roman" panose="02020603050405020304" pitchFamily="18" charset="0"/>
              </a:rPr>
              <a:t>fundamentum</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melius</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instructa</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fuerit</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antea</a:t>
            </a:r>
            <a:r>
              <a:rPr lang="it-IT" i="1" dirty="0">
                <a:latin typeface="Times New Roman" panose="02020603050405020304" pitchFamily="18" charset="0"/>
                <a:cs typeface="Times New Roman" panose="02020603050405020304" pitchFamily="18" charset="0"/>
              </a:rPr>
              <a:t> vero minime</a:t>
            </a:r>
            <a:r>
              <a:rPr lang="it-IT" dirty="0">
                <a:latin typeface="Times New Roman" panose="02020603050405020304" pitchFamily="18" charset="0"/>
                <a:cs typeface="Times New Roman" panose="02020603050405020304" pitchFamily="18" charset="0"/>
              </a:rPr>
              <a:t>. </a:t>
            </a:r>
          </a:p>
        </p:txBody>
      </p:sp>
      <p:sp>
        <p:nvSpPr>
          <p:cNvPr id="6" name="Segnaposto contenuto 5">
            <a:extLst>
              <a:ext uri="{FF2B5EF4-FFF2-40B4-BE49-F238E27FC236}">
                <a16:creationId xmlns:a16="http://schemas.microsoft.com/office/drawing/2014/main" id="{084FA49A-ACE8-477E-A8C3-2490D5586DE9}"/>
              </a:ext>
            </a:extLst>
          </p:cNvPr>
          <p:cNvSpPr>
            <a:spLocks noGrp="1"/>
          </p:cNvSpPr>
          <p:nvPr>
            <p:ph sz="half" idx="2"/>
          </p:nvPr>
        </p:nvSpPr>
        <p:spPr>
          <a:xfrm>
            <a:off x="6096000" y="1711602"/>
            <a:ext cx="5181600" cy="4351338"/>
          </a:xfrm>
        </p:spPr>
        <p:txBody>
          <a:bodyPr>
            <a:normAutofit fontScale="85000" lnSpcReduction="20000"/>
          </a:bodyPr>
          <a:lstStyle/>
          <a:p>
            <a:pPr marL="0" indent="0" algn="just">
              <a:buNone/>
            </a:pPr>
            <a:r>
              <a:rPr lang="it-IT" dirty="0">
                <a:latin typeface="Times New Roman" panose="02020603050405020304" pitchFamily="18" charset="0"/>
                <a:cs typeface="Times New Roman" panose="02020603050405020304" pitchFamily="18" charset="0"/>
              </a:rPr>
              <a:t>Come infatti nella convivenza umana il carattere di ciascuno e le disposizioni segrete dell'animo e degli affetti sono meglio rivelati quando questi  è posto in condizione di turbamento, piuttosto che in circostanze diverse, del pari anche i segreti della natura si manifestano più facilmente </a:t>
            </a:r>
            <a:r>
              <a:rPr lang="it-IT" b="1" dirty="0">
                <a:latin typeface="Times New Roman" panose="02020603050405020304" pitchFamily="18" charset="0"/>
                <a:cs typeface="Times New Roman" panose="02020603050405020304" pitchFamily="18" charset="0"/>
              </a:rPr>
              <a:t>sotto le costrizioni degli artifici umani</a:t>
            </a:r>
            <a:r>
              <a:rPr lang="it-IT" dirty="0">
                <a:latin typeface="Times New Roman" panose="02020603050405020304" pitchFamily="18" charset="0"/>
                <a:cs typeface="Times New Roman" panose="02020603050405020304" pitchFamily="18" charset="0"/>
              </a:rPr>
              <a:t>, che quando seguono liberamente il loro corso. Perciò sarà lecito </a:t>
            </a:r>
            <a:r>
              <a:rPr lang="it-IT" b="1" dirty="0">
                <a:latin typeface="Times New Roman" panose="02020603050405020304" pitchFamily="18" charset="0"/>
                <a:cs typeface="Times New Roman" panose="02020603050405020304" pitchFamily="18" charset="0"/>
              </a:rPr>
              <a:t>nutrire buone speranze riguardo alla filosofia naturale, dopo che la storia naturale, che è la sua base e il suo fondamento, sarà stata meglio edificata</a:t>
            </a:r>
            <a:r>
              <a:rPr lang="it-IT" dirty="0">
                <a:latin typeface="Times New Roman" panose="02020603050405020304" pitchFamily="18" charset="0"/>
                <a:cs typeface="Times New Roman" panose="02020603050405020304" pitchFamily="18" charset="0"/>
              </a:rPr>
              <a:t>, ma in nessun modo prima che ciò si verifichi. </a:t>
            </a:r>
          </a:p>
          <a:p>
            <a:pPr marL="0" indent="0">
              <a:buNone/>
            </a:pPr>
            <a:endParaRPr lang="it-IT" sz="1600" dirty="0"/>
          </a:p>
          <a:p>
            <a:pPr marL="0" indent="0">
              <a:buNone/>
            </a:pPr>
            <a:endParaRPr lang="it-IT" sz="1600" dirty="0"/>
          </a:p>
          <a:p>
            <a:pPr marL="0" indent="0">
              <a:buNone/>
            </a:pPr>
            <a:endParaRPr lang="it-IT" sz="1600" dirty="0"/>
          </a:p>
          <a:p>
            <a:pPr marL="0" indent="0">
              <a:buNone/>
            </a:pPr>
            <a:endParaRPr lang="it-IT" sz="1600" dirty="0"/>
          </a:p>
          <a:p>
            <a:pPr marL="0" indent="0">
              <a:buNone/>
            </a:pPr>
            <a:endParaRPr lang="it-IT" sz="1600" dirty="0"/>
          </a:p>
          <a:p>
            <a:pPr marL="0" indent="0">
              <a:buNone/>
            </a:pPr>
            <a:endParaRPr lang="it-IT" sz="1600" dirty="0"/>
          </a:p>
          <a:p>
            <a:pPr marL="0" indent="0">
              <a:buNone/>
            </a:pPr>
            <a:endParaRPr lang="it-IT" sz="1600" dirty="0"/>
          </a:p>
        </p:txBody>
      </p:sp>
    </p:spTree>
    <p:extLst>
      <p:ext uri="{BB962C8B-B14F-4D97-AF65-F5344CB8AC3E}">
        <p14:creationId xmlns:p14="http://schemas.microsoft.com/office/powerpoint/2010/main" val="243572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0B5680-4AA6-4474-9A3B-DABDBD86440D}"/>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Natura sotto processo inquisitoriale? La tesi di Carolyn Merchant (1980)  </a:t>
            </a:r>
          </a:p>
        </p:txBody>
      </p:sp>
      <p:sp>
        <p:nvSpPr>
          <p:cNvPr id="3" name="Segnaposto contenuto 2">
            <a:extLst>
              <a:ext uri="{FF2B5EF4-FFF2-40B4-BE49-F238E27FC236}">
                <a16:creationId xmlns:a16="http://schemas.microsoft.com/office/drawing/2014/main" id="{9E4FE10B-A279-488F-A4D2-D553442D7D78}"/>
              </a:ext>
            </a:extLst>
          </p:cNvPr>
          <p:cNvSpPr>
            <a:spLocks noGrp="1"/>
          </p:cNvSpPr>
          <p:nvPr>
            <p:ph sz="half" idx="1"/>
          </p:nvPr>
        </p:nvSpPr>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«For you have but to hound nature in her wanderings, and you will be able when you like to lead and drive her afterwards to the same place again. Neither ought a man to make scruple of entering and penetrating into those holes and corners when the inquisition of truth is his whole object</a:t>
            </a:r>
            <a:r>
              <a:rPr lang="it-IT"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Temporis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partus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masculus</a:t>
            </a:r>
            <a:r>
              <a:rPr lang="en-US" dirty="0">
                <a:latin typeface="Times New Roman" panose="02020603050405020304" pitchFamily="18" charset="0"/>
                <a:cs typeface="Times New Roman" panose="02020603050405020304" pitchFamily="18" charset="0"/>
              </a:rPr>
              <a:t>, 1603) </a:t>
            </a:r>
          </a:p>
          <a:p>
            <a:endParaRPr lang="it-IT" dirty="0"/>
          </a:p>
        </p:txBody>
      </p:sp>
      <p:pic>
        <p:nvPicPr>
          <p:cNvPr id="5" name="Segnaposto contenuto 4">
            <a:extLst>
              <a:ext uri="{FF2B5EF4-FFF2-40B4-BE49-F238E27FC236}">
                <a16:creationId xmlns:a16="http://schemas.microsoft.com/office/drawing/2014/main" id="{E968EFB9-01AE-45ED-BE5D-81BC81334CA3}"/>
              </a:ext>
            </a:extLst>
          </p:cNvPr>
          <p:cNvPicPr>
            <a:picLocks noGrp="1" noChangeAspect="1"/>
          </p:cNvPicPr>
          <p:nvPr>
            <p:ph sz="half" idx="2"/>
          </p:nvPr>
        </p:nvPicPr>
        <p:blipFill>
          <a:blip r:embed="rId2"/>
          <a:stretch>
            <a:fillRect/>
          </a:stretch>
        </p:blipFill>
        <p:spPr>
          <a:xfrm>
            <a:off x="7312554" y="1825625"/>
            <a:ext cx="2900892" cy="4351338"/>
          </a:xfrm>
          <a:prstGeom prst="rect">
            <a:avLst/>
          </a:prstGeom>
        </p:spPr>
      </p:pic>
    </p:spTree>
    <p:extLst>
      <p:ext uri="{BB962C8B-B14F-4D97-AF65-F5344CB8AC3E}">
        <p14:creationId xmlns:p14="http://schemas.microsoft.com/office/powerpoint/2010/main" val="394893360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TotalTime>
  <Words>3397</Words>
  <Application>Microsoft Office PowerPoint</Application>
  <PresentationFormat>Widescreen</PresentationFormat>
  <Paragraphs>40</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Calibri Light</vt:lpstr>
      <vt:lpstr>Times New Roman</vt:lpstr>
      <vt:lpstr>Tema di Office</vt:lpstr>
      <vt:lpstr>Da Galileo a Cartesio: nuovo metodo di indagine della natura o «morte della Natura»? </vt:lpstr>
      <vt:lpstr>Galileo Galilei (1564-1642). Lettera a Marco Velseri sulle macchie solari (1612).  </vt:lpstr>
      <vt:lpstr>Dal Dialogo dei Massimi Sistemi (1632). Critica al finalismo antropocentrico.</vt:lpstr>
      <vt:lpstr>Presentazione standard di PowerPoint</vt:lpstr>
      <vt:lpstr>Bacone (Francis Bacon, 1561-1626): umile ascolto della Natura o progetto prometeico?</vt:lpstr>
      <vt:lpstr>Metodo scientifico e profezia del regnum hominis in Bacone</vt:lpstr>
      <vt:lpstr>Dall’Instauratio magna (1620): Aforismi sull’interpretazione della Natura e sul regno dell’uomo (l. I) </vt:lpstr>
      <vt:lpstr>Metodo sperimentale o Natura «sotto tortura»?</vt:lpstr>
      <vt:lpstr>Natura sotto processo inquisitoriale? La tesi di Carolyn Merchant (1980)  </vt:lpstr>
      <vt:lpstr>Dalla Nuova Atlantide (1627). Le meraviglie della «Casa di Salomone»</vt:lpstr>
      <vt:lpstr>Presentazione standard di PowerPoint</vt:lpstr>
      <vt:lpstr>La rivoluzione cartesiana</vt:lpstr>
      <vt:lpstr>Dalla Natura «madre» alla natura «macchina» </vt:lpstr>
      <vt:lpstr>«Padroni e possessori della natura». Dal Discorso del metodo (1637),  parte VI</vt:lpstr>
      <vt:lpstr>Gli animali come automi.  Dal Discorso del metodo,  parte V</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 Galileo a Cartesio: nuovo metodo di indagine della natura o «morte della Natura»?</dc:title>
  <dc:creator>Giuseppe Ferrari</dc:creator>
  <cp:lastModifiedBy>Giuseppe Ferrari</cp:lastModifiedBy>
  <cp:revision>55</cp:revision>
  <dcterms:created xsi:type="dcterms:W3CDTF">2021-03-10T07:25:54Z</dcterms:created>
  <dcterms:modified xsi:type="dcterms:W3CDTF">2021-03-15T18:06:22Z</dcterms:modified>
</cp:coreProperties>
</file>