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4" r:id="rId7"/>
    <p:sldId id="269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450503-B7BB-4C19-A5C7-AB1F52148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2BD9585-E328-4493-A77B-22CA566A3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A382AF-21C1-4AE7-A454-1C498201C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91C9-87A9-44F7-841C-44DAE3073ECD}" type="datetimeFigureOut">
              <a:rPr lang="it-IT" smtClean="0"/>
              <a:t>19/01/2021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5DD824-1D08-487C-953E-7A280FACD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2A9FF6-BD61-4189-B0D8-999F9D407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9ED9-A091-4AA2-8722-00C80F77B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617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2ADB0E-42F0-4E0F-B164-C2D58F9B1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EEFA8D1-3096-4678-A431-1D49322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F63D05-7E0C-4AED-A105-41DE5EB2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91C9-87A9-44F7-841C-44DAE3073ECD}" type="datetimeFigureOut">
              <a:rPr lang="it-IT" smtClean="0"/>
              <a:t>19/01/2021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9DC396-53B2-4068-A13F-53DD1955B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A66FE5-4E5F-4F90-849D-7BCCE411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9ED9-A091-4AA2-8722-00C80F77B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838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F5D555A-8D9C-412C-ADB2-9964CB5D70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106AA64-C915-4017-9B87-9352895B0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7BBC6F-7C00-4790-A12A-923F4A26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91C9-87A9-44F7-841C-44DAE3073ECD}" type="datetimeFigureOut">
              <a:rPr lang="it-IT" smtClean="0"/>
              <a:t>19/01/2021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11813D-DC33-4409-8F34-67B80FBD3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7CF6FC-9B35-4F9F-A551-2735BCF07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9ED9-A091-4AA2-8722-00C80F77B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945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07A3C5-3E42-4D85-8502-517F0924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CC1831-3F22-497C-9EC5-DDEDEF0E0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EF222E-3FF7-41E5-AFE4-7D5A3AEFD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91C9-87A9-44F7-841C-44DAE3073ECD}" type="datetimeFigureOut">
              <a:rPr lang="it-IT" smtClean="0"/>
              <a:t>19/01/2021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5AB124-3C56-4CEA-8D72-59534C936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5CBC62-F679-4DCA-BC64-D5379716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9ED9-A091-4AA2-8722-00C80F77B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8854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79A24E-CF69-46D7-B68D-7FCD39B21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03EBB34-C5FB-46A6-837F-A2B94CA01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1EA342-9076-4B99-AEFF-46781E89A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91C9-87A9-44F7-841C-44DAE3073ECD}" type="datetimeFigureOut">
              <a:rPr lang="it-IT" smtClean="0"/>
              <a:t>19/01/2021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2DF15D-279E-47E5-8E2F-AFC93ED9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DC6762-F9FF-4A00-B0D8-22C0872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9ED9-A091-4AA2-8722-00C80F77B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054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9005A5-A408-482D-8CB6-AAF03CC63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604D14-EDF9-4104-89F9-B766695DFA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E4EF50B-7E0B-4208-8F4B-425903CA1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C6E426-41BD-43C5-929D-77B7A8B03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91C9-87A9-44F7-841C-44DAE3073ECD}" type="datetimeFigureOut">
              <a:rPr lang="it-IT" smtClean="0"/>
              <a:t>19/01/2021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57E863D-9932-482E-BECB-1DD7A2E7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964C0C-40FA-400E-8D3F-3EFC56A7B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9ED9-A091-4AA2-8722-00C80F77B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97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799D6F-0DD5-481F-B73A-6DD818771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406CB2B-58B4-48B5-B544-51997A700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0A62BCA-804E-4980-BEF5-77F30043C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2C6E4D6-AC3F-414A-91DB-8A547772DD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39E6339-443E-4369-A503-2A55BE994C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20441B2-F049-49D7-A716-37B76476F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91C9-87A9-44F7-841C-44DAE3073ECD}" type="datetimeFigureOut">
              <a:rPr lang="it-IT" smtClean="0"/>
              <a:t>19/01/2021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7ADE2B6-42B5-41C5-ACFC-4BC8763E4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C0CFC76-E7B2-48F1-B729-F33EDE56C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9ED9-A091-4AA2-8722-00C80F77B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77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DDC16-5148-48A2-A637-AD223F825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4797DD4-E4BC-4550-836F-61835189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91C9-87A9-44F7-841C-44DAE3073ECD}" type="datetimeFigureOut">
              <a:rPr lang="it-IT" smtClean="0"/>
              <a:t>19/01/2021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A33805-7C50-4E9C-A84F-B6F431610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7EB84E-37EE-44C3-9245-74681E0CD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9ED9-A091-4AA2-8722-00C80F77B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423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22BE8E8-64EF-4FB0-81B6-1DB84245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91C9-87A9-44F7-841C-44DAE3073ECD}" type="datetimeFigureOut">
              <a:rPr lang="it-IT" smtClean="0"/>
              <a:t>19/01/2021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6D50867-B9DC-41E8-AC72-1B6AB6715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1E77E3E-DDDF-4DD8-8867-640AAF4E5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9ED9-A091-4AA2-8722-00C80F77B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470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4535C7-F9D4-4C41-8C53-52C5F6CA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142746-D9B9-46D2-B7E9-5EB3C838D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2D6159C-23BA-4B54-AAE1-97125E27F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A95FA66-7CAE-4441-AB84-FC586503A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91C9-87A9-44F7-841C-44DAE3073ECD}" type="datetimeFigureOut">
              <a:rPr lang="it-IT" smtClean="0"/>
              <a:t>19/01/2021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962C7A6-00D3-4151-B433-2A6EC8C36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9B948E-7B6A-476B-96C8-86CFA2A2C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9ED9-A091-4AA2-8722-00C80F77B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94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0468D2-44F1-4874-BE88-45E2A757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881AB7F-75DA-4CA4-9810-77BEA0FAB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D38394-65AD-48D2-AB01-34B4AC609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EE8F05-E899-47A8-8310-5CA955DC8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91C9-87A9-44F7-841C-44DAE3073ECD}" type="datetimeFigureOut">
              <a:rPr lang="it-IT" smtClean="0"/>
              <a:t>19/01/2021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FE28CF-37DE-4E9E-8C80-C465EA622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8B1ACA-334D-4060-BFE3-1BB24DB29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9ED9-A091-4AA2-8722-00C80F77B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032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CC4880E-8297-46A9-B80F-8119147F0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600DE1-EE63-4BA7-ABAE-AD53D24E7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318BD4-84F1-4962-A710-DE3FCEDDC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291C9-87A9-44F7-841C-44DAE3073ECD}" type="datetimeFigureOut">
              <a:rPr lang="it-IT" smtClean="0"/>
              <a:t>19/01/2021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4A22D7-A445-42A7-A24F-81F2884FE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B45F10-C1B4-46D1-9811-C825A72EF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A9ED9-A091-4AA2-8722-00C80F77B2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61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F64078C-F78A-4982-A81A-D96B5B14C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7285"/>
            <a:ext cx="10515600" cy="1957974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Platone e Aristotele: idee sulla natura</a:t>
            </a:r>
          </a:p>
        </p:txBody>
      </p:sp>
      <p:pic>
        <p:nvPicPr>
          <p:cNvPr id="1030" name="Picture 6" descr="Timeo. Testo greco a fronte - Platone, BUR Biblioteca Univ. Rizzoli,  Classici greci e latini, Trama libro, 9788817106931 | Libreria Universitaria">
            <a:extLst>
              <a:ext uri="{FF2B5EF4-FFF2-40B4-BE49-F238E27FC236}">
                <a16:creationId xmlns:a16="http://schemas.microsoft.com/office/drawing/2014/main" id="{830F1EB6-7016-4335-B301-506EA09FD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07" y="3310948"/>
            <a:ext cx="21240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 parti degli animali. Testo greco a fronte: 1405: Amazon.it: Aristotele,  Carbone, A.: Libri">
            <a:extLst>
              <a:ext uri="{FF2B5EF4-FFF2-40B4-BE49-F238E27FC236}">
                <a16:creationId xmlns:a16="http://schemas.microsoft.com/office/drawing/2014/main" id="{B4F9E4F5-6631-43C1-A306-069A70F99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02031"/>
            <a:ext cx="2024606" cy="32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lato | Real Life Heroes Wiki | Fandom">
            <a:extLst>
              <a:ext uri="{FF2B5EF4-FFF2-40B4-BE49-F238E27FC236}">
                <a16:creationId xmlns:a16="http://schemas.microsoft.com/office/drawing/2014/main" id="{ADAF356B-CA40-4EAF-8F16-616DA9DA22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6" y="1397395"/>
            <a:ext cx="2484000" cy="31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9E79813-A28F-4628-BFA2-CBEBE03D6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8191" y="1397395"/>
            <a:ext cx="3312000" cy="288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38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E72587-8E6A-4ED9-A1A3-2BA842E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C84BE3-DED1-4429-870A-C90AC892F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207" y="1966301"/>
            <a:ext cx="4999893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partire da queste premesse, Aristotele sviluppa un’analisi sistematica ed enciclopedica dei fenomeni naturali, dalla fisica all’astronomia, dalla geologia alla meteorologia, dalla fisiologia alla zoologia e alla botanica. Il </a:t>
            </a:r>
            <a:r>
              <a:rPr lang="it-IT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paradigma aristotelico </a:t>
            </a:r>
            <a:r>
              <a:rPr lang="it-I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domina la scienza occidentale sino al XVI secolo. 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1F8CF6E-CF8B-4F4D-BB6B-0CF82BC17C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63634" y="2141537"/>
            <a:ext cx="3340291" cy="435133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79B22AB-63C8-4B4D-8CA1-A3C638AF9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459" y="222503"/>
            <a:ext cx="3096000" cy="437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1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2F1F24-3E9E-48C7-AD3B-77BAACC6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79827"/>
            <a:ext cx="10515600" cy="2070516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Platone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428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/427 a.C. – </a:t>
            </a:r>
            <a:r>
              <a:rPr lang="it-IT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348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347 a.C.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uno sguardo d’insieme 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A914B76-8239-4725-9C1E-50438AF7E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4704" y="1422056"/>
            <a:ext cx="6056243" cy="5641144"/>
          </a:xfrm>
        </p:spPr>
        <p:txBody>
          <a:bodyPr/>
          <a:lstStyle/>
          <a:p>
            <a:pPr marL="0" indent="0">
              <a:buNone/>
            </a:pPr>
            <a:endParaRPr lang="it-IT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 Platone vera realtà, al di là del mondo apparente dei sensi, sono le </a:t>
            </a:r>
            <a:r>
              <a:rPr lang="it-IT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idee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(dal greco </a:t>
            </a:r>
            <a:r>
              <a:rPr lang="it-IT" sz="24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ἰδέ</a:t>
            </a:r>
            <a:r>
              <a:rPr lang="it-IT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it-IT" sz="24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εἶδος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cioè le </a:t>
            </a:r>
            <a:r>
              <a:rPr lang="it-IT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forme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perfette, incorruttibili ed eterne che costituiscono il “modello” 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(παράδειγμα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it-IT" sz="24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degli enti sensibili. I sensi corporei non colgono dunque la vera realtà, ma piuttosto una sua ingannevole “apparenza” (</a:t>
            </a:r>
            <a:r>
              <a:rPr lang="it-IT" sz="240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δόξ</a:t>
            </a:r>
            <a:r>
              <a:rPr lang="it-IT" sz="24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α); solo il discorso razionale</a:t>
            </a:r>
            <a:r>
              <a:rPr lang="it-IT" sz="2400" dirty="0">
                <a:solidFill>
                  <a:srgbClr val="4D515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λόγος</a:t>
            </a:r>
            <a:r>
              <a:rPr lang="it-IT" sz="2400" dirty="0">
                <a:solidFill>
                  <a:srgbClr val="4D515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it-IT" sz="24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conduce all’intuizione (”visione”) intellettuale delle idee. La </a:t>
            </a:r>
            <a:r>
              <a:rPr lang="it-IT" sz="2400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trascendenza</a:t>
            </a:r>
            <a:r>
              <a:rPr lang="it-IT" sz="24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delle idee rispetto  al mondo sensibile è espressa da Platone attraverso l’immagine dell’ “iperuranio” 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(ὑπ</a:t>
            </a:r>
            <a:r>
              <a:rPr lang="it-IT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ερουράνιος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il “cielo superiore” in cui esse, oltre il cosmo visibile, sono collocate.</a:t>
            </a:r>
            <a:endParaRPr lang="it-IT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6" name="Picture 2" descr="2.1.4 Visione e colore secondo Platone | colore digitale blog">
            <a:extLst>
              <a:ext uri="{FF2B5EF4-FFF2-40B4-BE49-F238E27FC236}">
                <a16:creationId xmlns:a16="http://schemas.microsoft.com/office/drawing/2014/main" id="{00CDDCB7-DC84-4BB0-AF5C-18B9F11406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404" y="1422056"/>
            <a:ext cx="4093538" cy="50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080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0FAC2D-00DE-4132-8E07-062448B9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2FBE8D-2036-4EEC-A823-E4DB4944F9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031" y="714558"/>
            <a:ext cx="4979964" cy="5428884"/>
          </a:xfrm>
        </p:spPr>
        <p:txBody>
          <a:bodyPr/>
          <a:lstStyle/>
          <a:p>
            <a:pPr marL="0" indent="0">
              <a:buNone/>
            </a:pPr>
            <a:endParaRPr lang="it-IT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 questa assunzione fondamentale scaturiscono molteplici conseguenze sul piano ontologico, gnoseologico, antropologico, morale, politico ed educativo. In particolare, il </a:t>
            </a:r>
            <a:r>
              <a:rPr lang="it-I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mondo fisico e corporeo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caratterizzato dall’imperfezione e dalla corruttibilità,</a:t>
            </a:r>
            <a:r>
              <a:rPr lang="it-I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risulta in qualche modo svalutato rispetto alla realtà trascendente delle idee. Anche il </a:t>
            </a:r>
            <a:r>
              <a:rPr lang="it-I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corpo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σῶμ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dell’uomo 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appare come carcere o tomba</a:t>
            </a:r>
            <a:r>
              <a:rPr lang="it-IT" sz="2400" dirty="0">
                <a:solidFill>
                  <a:srgbClr val="4D515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(σῆμα) dell’anima (ψυχή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“scintilla divina” imprigionata in noi. </a:t>
            </a:r>
          </a:p>
          <a:p>
            <a:endParaRPr lang="it-IT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603A670-9234-4612-8D52-B76F1F5A617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282" y="1401336"/>
            <a:ext cx="6264000" cy="456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905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AFC201-2EE7-44B1-AC33-E1741D60F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E9103D-B545-417F-A6B6-4573C6D84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051" y="1864311"/>
            <a:ext cx="5450058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Alla </a:t>
            </a:r>
            <a:r>
              <a:rPr lang="it-I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natura corporea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Platone ha dedicato un dialogo della maturità, il </a:t>
            </a:r>
            <a:r>
              <a:rPr lang="it-IT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Timeo</a:t>
            </a:r>
            <a:r>
              <a:rPr lang="it-I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(360 a.C. circa), tra i pochi accessibili, in traduzione latina, nell’intero medioevo. Il dialoga affronta il problema di come possa costituirsi questo mondo materiale e imperfetto, e tuttavia dotato di un certo ordine e bellezza, a partire dalle idee, che sono incorruttibili ed eterne. Eterna come le idee è anche la “materia prima”, che è </a:t>
            </a:r>
            <a:r>
              <a:rPr lang="it-IT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spazialità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χώρ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α), e </a:t>
            </a:r>
            <a:r>
              <a:rPr lang="it-IT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necessità 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(ἀνάγκη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cioè per sua natura ribelle alla forma e soggetta a un moto caotico.</a:t>
            </a:r>
          </a:p>
          <a:p>
            <a:endParaRPr lang="it-IT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3B1D558-D7DD-42D0-9B5E-6CAD50E3D80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68" y="1690688"/>
            <a:ext cx="6154681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483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822EF2-D668-4769-ACA3-40418EE76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CC801B-0B6F-4B7B-9ADF-51586A2C9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1857" y="2099928"/>
            <a:ext cx="4620960" cy="4920468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Nel </a:t>
            </a:r>
            <a:r>
              <a:rPr lang="it-IT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Timeo</a:t>
            </a:r>
            <a:r>
              <a:rPr lang="it-I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Platone propone il mito filosofico del “demiurgo” (</a:t>
            </a:r>
            <a:r>
              <a:rPr lang="it-IT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δημιουργός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it-I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un artigiano divino che non “crea” (come nel racconto biblico), ma piuttosto </a:t>
            </a:r>
            <a:r>
              <a:rPr lang="it-IT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plasma e dà ordine </a:t>
            </a:r>
            <a:r>
              <a:rPr lang="it-I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 mondo. Il racconto platonico è presentato come “verosimile” 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κα</a:t>
            </a:r>
            <a:r>
              <a:rPr lang="it-IT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τὰ</a:t>
            </a:r>
            <a:r>
              <a:rPr lang="it-I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it-IT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λόγον</a:t>
            </a:r>
            <a:r>
              <a:rPr lang="it-I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it-IT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τὸν</a:t>
            </a:r>
            <a:r>
              <a:rPr lang="it-I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it-IT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εἰκότ</a:t>
            </a:r>
            <a:r>
              <a:rPr lang="it-I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α) e non propriamente scientifico. 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864C56C-C71D-4F92-9DBE-D2226FC68D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35323" y="2561675"/>
            <a:ext cx="3276000" cy="39312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BBA4115-566D-44E8-8513-77509AB08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365" y="148244"/>
            <a:ext cx="3096000" cy="419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3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399B67C-F54F-4C7C-8BBE-6DC81688B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88893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7" name="Segnaposto contenuto 16">
            <a:extLst>
              <a:ext uri="{FF2B5EF4-FFF2-40B4-BE49-F238E27FC236}">
                <a16:creationId xmlns:a16="http://schemas.microsoft.com/office/drawing/2014/main" id="{0856324C-5DEE-4FFC-B4D8-4466E6204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5878" y="-1581500"/>
            <a:ext cx="7530956" cy="10693957"/>
          </a:xfrm>
        </p:spPr>
      </p:pic>
    </p:spTree>
    <p:extLst>
      <p:ext uri="{BB962C8B-B14F-4D97-AF65-F5344CB8AC3E}">
        <p14:creationId xmlns:p14="http://schemas.microsoft.com/office/powerpoint/2010/main" val="1134825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C76EEE-BA51-4D00-8A16-947A91962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059" y="-23969"/>
            <a:ext cx="10515600" cy="1325563"/>
          </a:xfrm>
        </p:spPr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Sintesi dei contenuti del testo (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5BBDBD2-BD33-412F-AC7A-B3C2F4E03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6652" y="1690688"/>
            <a:ext cx="5032513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mondo fisico è stato </a:t>
            </a:r>
            <a:r>
              <a:rPr lang="it-IT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plasmato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dal dio secondo un </a:t>
            </a:r>
            <a:r>
              <a:rPr lang="it-IT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disegno intenzionale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 vista del </a:t>
            </a:r>
            <a:r>
              <a:rPr lang="it-IT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bene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La natura è caratterizzata dall’</a:t>
            </a:r>
            <a:r>
              <a:rPr lang="it-IT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ordine matematico 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(che è ontologicamente superiore al caos) e dunque dalla </a:t>
            </a:r>
            <a:r>
              <a:rPr lang="it-IT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perfezione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dalla </a:t>
            </a:r>
            <a:r>
              <a:rPr lang="it-IT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bellezza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Per questo il demiurgo fece del cosmo un “vivente dotato di anima e di pensiero”. Il paradigma dell’</a:t>
            </a:r>
            <a:r>
              <a:rPr lang="it-IT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organismo 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l’idea di un’</a:t>
            </a:r>
            <a:r>
              <a:rPr lang="it-IT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anima mundi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caratterizzano la cosmologia occidentale sino alle soglie della rivoluzione scientifica (XVI-XVII secolo)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41D1E912-62EC-409D-9023-9E2415C4F5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89415" y="1232808"/>
            <a:ext cx="3741526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54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47DE18-A2DC-4E7B-A36E-BF0859E0E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Aristotele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(384/383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a.C. – </a:t>
            </a:r>
            <a:r>
              <a:rPr lang="it-IT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322 a.C.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uno sguardo d’insieme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9014BD7-D35A-4E45-8946-1B83CE0AC3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496" y="1931643"/>
            <a:ext cx="5668618" cy="435133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it-IT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differenza di Platone, Aristotele guarda con ben maggiore interesse alla realtà corporea e sensibile. Per lo Stagirita, la stessa conoscenza umana, anche di tipo astrattivo, prende necessariamente le mosse dall’</a:t>
            </a:r>
            <a:r>
              <a:rPr lang="it-IT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esperienza sensibile</a:t>
            </a:r>
            <a:r>
              <a:rPr lang="it-IT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ἐμ</a:t>
            </a:r>
            <a:r>
              <a:rPr lang="it-IT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πειρία</a:t>
            </a:r>
            <a:r>
              <a:rPr lang="it-IT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la quale perde la negativa connotazione di “apparenza ingannevole” che conservava in Platone. La realtà immanente ha una sua autonoma consistenza ontologica ed è degno oggetto dell’ indagine </a:t>
            </a:r>
            <a:r>
              <a:rPr lang="it-IT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scientifica</a:t>
            </a:r>
            <a:r>
              <a:rPr lang="it-IT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che si estende anche alle sfere “mondane” dell’etica e della politica. 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07670776-A3EE-46C5-89DD-68DA68F605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06537" y="1350981"/>
            <a:ext cx="3947263" cy="49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59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36FDB-4296-4598-B8D9-8F125C9EB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BBC127-80FC-4482-B84F-874826CBA9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5871" y="1690688"/>
            <a:ext cx="5506329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Aristotele respinge le idee platoniche come forme separate e trascendenti, per rivolgersi allo studio delle </a:t>
            </a:r>
            <a:r>
              <a:rPr lang="it-IT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cause immanenti</a:t>
            </a:r>
            <a:r>
              <a:rPr lang="it-I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(cioè interne) dei fenomeni.  In particolare, esso mira a cogliere la </a:t>
            </a:r>
            <a:r>
              <a:rPr lang="it-IT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</a:t>
            </a:r>
            <a:r>
              <a:rPr lang="it-IT" dirty="0">
                <a:solidFill>
                  <a:srgbClr val="4D515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μορφή</a:t>
            </a:r>
            <a:r>
              <a:rPr lang="it-I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  o </a:t>
            </a:r>
            <a:r>
              <a:rPr lang="it-IT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essenza</a:t>
            </a:r>
            <a:r>
              <a:rPr lang="it-IT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τὸ</a:t>
            </a:r>
            <a:r>
              <a:rPr lang="it-I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τί</a:t>
            </a:r>
            <a:r>
              <a:rPr lang="it-I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ἦν</a:t>
            </a:r>
            <a:r>
              <a:rPr lang="it-I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εἶν</a:t>
            </a:r>
            <a:r>
              <a:rPr lang="it-I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αι, “ciò che una cosa è”),  di ogni realtà, intesa come la “struttura” che organizza la materia e fa dunque sì che quel determinato ente sia ciò che è.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0B2B064-A7F5-455B-AE03-ADEA2F36FB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01291" y="270000"/>
            <a:ext cx="4468629" cy="6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396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699</Words>
  <Application>Microsoft Office PowerPoint</Application>
  <PresentationFormat>Widescreen</PresentationFormat>
  <Paragraphs>15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Tema di Office</vt:lpstr>
      <vt:lpstr>Platone e Aristotele: idee sulla natura</vt:lpstr>
      <vt:lpstr>I. Platone (428/427 a.C. – 348/347 a.C.): uno sguardo d’insieme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Sintesi dei contenuti del testo (Timeo)</vt:lpstr>
      <vt:lpstr>II. Aristotele (384/383a.C. –  322 a.C.): uno sguardo d’insieme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Platone e Aristotele: idee sulla natura</dc:title>
  <dc:creator>Giuseppe Ferrari</dc:creator>
  <cp:lastModifiedBy>Giuseppe Ferrari</cp:lastModifiedBy>
  <cp:revision>45</cp:revision>
  <dcterms:created xsi:type="dcterms:W3CDTF">2021-01-15T15:46:15Z</dcterms:created>
  <dcterms:modified xsi:type="dcterms:W3CDTF">2021-01-19T21:48:54Z</dcterms:modified>
</cp:coreProperties>
</file>