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982"/>
  </p:normalViewPr>
  <p:slideViewPr>
    <p:cSldViewPr snapToGrid="0" snapToObjects="1">
      <p:cViewPr varScale="1">
        <p:scale>
          <a:sx n="116" d="100"/>
          <a:sy n="116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C0C810-9630-964B-9E2D-3A2AA0FD5807}" type="doc">
      <dgm:prSet loTypeId="urn:microsoft.com/office/officeart/2005/8/layout/pyramid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8CDC154-3BB3-3940-A215-8F7479BD32B2}">
      <dgm:prSet phldrT="[Testo]"/>
      <dgm:spPr/>
      <dgm:t>
        <a:bodyPr/>
        <a:lstStyle/>
        <a:p>
          <a:r>
            <a:rPr lang="it-IT"/>
            <a:t>Iconoclasmo</a:t>
          </a:r>
        </a:p>
        <a:p>
          <a:r>
            <a:rPr lang="it-IT"/>
            <a:t>[relazione tra natura divina e umana]</a:t>
          </a:r>
        </a:p>
      </dgm:t>
    </dgm:pt>
    <dgm:pt modelId="{AE04790E-D2E6-1E4E-B7FD-BF7B9CE1FC09}" type="parTrans" cxnId="{D3E669C4-8824-9C44-871D-43C42542D389}">
      <dgm:prSet/>
      <dgm:spPr/>
      <dgm:t>
        <a:bodyPr/>
        <a:lstStyle/>
        <a:p>
          <a:endParaRPr lang="it-IT"/>
        </a:p>
      </dgm:t>
    </dgm:pt>
    <dgm:pt modelId="{8430E689-2325-914A-B86B-3FE559D46C98}" type="sibTrans" cxnId="{D3E669C4-8824-9C44-871D-43C42542D389}">
      <dgm:prSet/>
      <dgm:spPr/>
      <dgm:t>
        <a:bodyPr/>
        <a:lstStyle/>
        <a:p>
          <a:endParaRPr lang="it-IT"/>
        </a:p>
      </dgm:t>
    </dgm:pt>
    <dgm:pt modelId="{3F149942-9D1B-B04A-830E-5FF6D367C130}">
      <dgm:prSet phldrT="[Testo]"/>
      <dgm:spPr/>
      <dgm:t>
        <a:bodyPr/>
        <a:lstStyle/>
        <a:p>
          <a:r>
            <a:rPr lang="it-IT"/>
            <a:t>Dormitio-Assumptio [difesa natura umana]</a:t>
          </a:r>
        </a:p>
      </dgm:t>
    </dgm:pt>
    <dgm:pt modelId="{48AB95C9-E6BE-0848-A975-CB54C9834BF7}" type="parTrans" cxnId="{0698F001-578A-7646-B3E0-8F31FCD5E3B6}">
      <dgm:prSet/>
      <dgm:spPr/>
      <dgm:t>
        <a:bodyPr/>
        <a:lstStyle/>
        <a:p>
          <a:endParaRPr lang="it-IT"/>
        </a:p>
      </dgm:t>
    </dgm:pt>
    <dgm:pt modelId="{368D5D54-A91F-D44D-BBA2-8412ED966201}" type="sibTrans" cxnId="{0698F001-578A-7646-B3E0-8F31FCD5E3B6}">
      <dgm:prSet/>
      <dgm:spPr/>
      <dgm:t>
        <a:bodyPr/>
        <a:lstStyle/>
        <a:p>
          <a:endParaRPr lang="it-IT"/>
        </a:p>
      </dgm:t>
    </dgm:pt>
    <dgm:pt modelId="{7C5B2FD9-E2EA-1E48-B3D4-CAB1B804B5C8}">
      <dgm:prSet phldrT="[Testo]"/>
      <dgm:spPr/>
      <dgm:t>
        <a:bodyPr/>
        <a:lstStyle/>
        <a:p>
          <a:r>
            <a:rPr lang="it-IT" dirty="0">
              <a:solidFill>
                <a:srgbClr val="FF0000"/>
              </a:solidFill>
            </a:rPr>
            <a:t>Crisi </a:t>
          </a:r>
          <a:r>
            <a:rPr lang="it-IT" dirty="0">
              <a:solidFill>
                <a:schemeClr val="tx1"/>
              </a:solidFill>
            </a:rPr>
            <a:t>cristologico-trinitaria</a:t>
          </a:r>
        </a:p>
      </dgm:t>
    </dgm:pt>
    <dgm:pt modelId="{A1896D96-2AA6-C245-90A2-F5E0ED493403}" type="parTrans" cxnId="{992C6EA3-0D9D-554A-91DE-857C0E49ED4B}">
      <dgm:prSet/>
      <dgm:spPr/>
      <dgm:t>
        <a:bodyPr/>
        <a:lstStyle/>
        <a:p>
          <a:endParaRPr lang="it-IT"/>
        </a:p>
      </dgm:t>
    </dgm:pt>
    <dgm:pt modelId="{5FE7BF37-26E1-DF40-BEBD-2C198EE88707}" type="sibTrans" cxnId="{992C6EA3-0D9D-554A-91DE-857C0E49ED4B}">
      <dgm:prSet/>
      <dgm:spPr/>
      <dgm:t>
        <a:bodyPr/>
        <a:lstStyle/>
        <a:p>
          <a:endParaRPr lang="it-IT"/>
        </a:p>
      </dgm:t>
    </dgm:pt>
    <dgm:pt modelId="{851C402B-1724-A74A-A3BF-0C9E65D4E9A5}">
      <dgm:prSet phldrT="[Testo]"/>
      <dgm:spPr/>
      <dgm:t>
        <a:bodyPr/>
        <a:lstStyle/>
        <a:p>
          <a:r>
            <a:rPr lang="it-IT" dirty="0"/>
            <a:t>Controversia degli azzimi [accusa di apollinarismo]</a:t>
          </a:r>
        </a:p>
      </dgm:t>
    </dgm:pt>
    <dgm:pt modelId="{D9327186-3E60-214F-8E55-1A86DA603935}" type="parTrans" cxnId="{F2F42EDF-6305-554D-A412-B91E67B6FCBB}">
      <dgm:prSet/>
      <dgm:spPr/>
      <dgm:t>
        <a:bodyPr/>
        <a:lstStyle/>
        <a:p>
          <a:endParaRPr lang="it-IT"/>
        </a:p>
      </dgm:t>
    </dgm:pt>
    <dgm:pt modelId="{C9A4E481-6502-FB4D-8004-D4499D245DFF}" type="sibTrans" cxnId="{F2F42EDF-6305-554D-A412-B91E67B6FCBB}">
      <dgm:prSet/>
      <dgm:spPr/>
      <dgm:t>
        <a:bodyPr/>
        <a:lstStyle/>
        <a:p>
          <a:endParaRPr lang="it-IT"/>
        </a:p>
      </dgm:t>
    </dgm:pt>
    <dgm:pt modelId="{E8AE04CD-6E5D-8246-B77A-278A7260BDC5}" type="pres">
      <dgm:prSet presAssocID="{FDC0C810-9630-964B-9E2D-3A2AA0FD5807}" presName="compositeShape" presStyleCnt="0">
        <dgm:presLayoutVars>
          <dgm:chMax val="9"/>
          <dgm:dir/>
          <dgm:resizeHandles val="exact"/>
        </dgm:presLayoutVars>
      </dgm:prSet>
      <dgm:spPr/>
    </dgm:pt>
    <dgm:pt modelId="{6CF53C6E-267B-A748-816A-B2BC965318B4}" type="pres">
      <dgm:prSet presAssocID="{FDC0C810-9630-964B-9E2D-3A2AA0FD5807}" presName="triangle1" presStyleLbl="node1" presStyleIdx="0" presStyleCnt="4">
        <dgm:presLayoutVars>
          <dgm:bulletEnabled val="1"/>
        </dgm:presLayoutVars>
      </dgm:prSet>
      <dgm:spPr/>
    </dgm:pt>
    <dgm:pt modelId="{1F86B353-F0F2-3746-946A-39961CEA140D}" type="pres">
      <dgm:prSet presAssocID="{FDC0C810-9630-964B-9E2D-3A2AA0FD5807}" presName="triangle2" presStyleLbl="node1" presStyleIdx="1" presStyleCnt="4">
        <dgm:presLayoutVars>
          <dgm:bulletEnabled val="1"/>
        </dgm:presLayoutVars>
      </dgm:prSet>
      <dgm:spPr/>
    </dgm:pt>
    <dgm:pt modelId="{01F606E1-FF7F-874E-93DE-3E43E18EEF8C}" type="pres">
      <dgm:prSet presAssocID="{FDC0C810-9630-964B-9E2D-3A2AA0FD5807}" presName="triangle3" presStyleLbl="node1" presStyleIdx="2" presStyleCnt="4">
        <dgm:presLayoutVars>
          <dgm:bulletEnabled val="1"/>
        </dgm:presLayoutVars>
      </dgm:prSet>
      <dgm:spPr/>
    </dgm:pt>
    <dgm:pt modelId="{67A7908A-88B9-D34C-BC0C-A7140B3AC8DA}" type="pres">
      <dgm:prSet presAssocID="{FDC0C810-9630-964B-9E2D-3A2AA0FD5807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0698F001-578A-7646-B3E0-8F31FCD5E3B6}" srcId="{FDC0C810-9630-964B-9E2D-3A2AA0FD5807}" destId="{3F149942-9D1B-B04A-830E-5FF6D367C130}" srcOrd="1" destOrd="0" parTransId="{48AB95C9-E6BE-0848-A975-CB54C9834BF7}" sibTransId="{368D5D54-A91F-D44D-BBA2-8412ED966201}"/>
    <dgm:cxn modelId="{EAF2D932-03E5-614E-91A3-15B563AB00C9}" type="presOf" srcId="{28CDC154-3BB3-3940-A215-8F7479BD32B2}" destId="{6CF53C6E-267B-A748-816A-B2BC965318B4}" srcOrd="0" destOrd="0" presId="urn:microsoft.com/office/officeart/2005/8/layout/pyramid4"/>
    <dgm:cxn modelId="{48A44363-8E55-D64E-AA0B-7497A5F57EBC}" type="presOf" srcId="{7C5B2FD9-E2EA-1E48-B3D4-CAB1B804B5C8}" destId="{01F606E1-FF7F-874E-93DE-3E43E18EEF8C}" srcOrd="0" destOrd="0" presId="urn:microsoft.com/office/officeart/2005/8/layout/pyramid4"/>
    <dgm:cxn modelId="{3141D366-AAD2-AC41-B63C-6645FC45C27B}" type="presOf" srcId="{FDC0C810-9630-964B-9E2D-3A2AA0FD5807}" destId="{E8AE04CD-6E5D-8246-B77A-278A7260BDC5}" srcOrd="0" destOrd="0" presId="urn:microsoft.com/office/officeart/2005/8/layout/pyramid4"/>
    <dgm:cxn modelId="{992C6EA3-0D9D-554A-91DE-857C0E49ED4B}" srcId="{FDC0C810-9630-964B-9E2D-3A2AA0FD5807}" destId="{7C5B2FD9-E2EA-1E48-B3D4-CAB1B804B5C8}" srcOrd="2" destOrd="0" parTransId="{A1896D96-2AA6-C245-90A2-F5E0ED493403}" sibTransId="{5FE7BF37-26E1-DF40-BEBD-2C198EE88707}"/>
    <dgm:cxn modelId="{D3E669C4-8824-9C44-871D-43C42542D389}" srcId="{FDC0C810-9630-964B-9E2D-3A2AA0FD5807}" destId="{28CDC154-3BB3-3940-A215-8F7479BD32B2}" srcOrd="0" destOrd="0" parTransId="{AE04790E-D2E6-1E4E-B7FD-BF7B9CE1FC09}" sibTransId="{8430E689-2325-914A-B86B-3FE559D46C98}"/>
    <dgm:cxn modelId="{0E731DCB-6BFE-D241-AC09-19B34D978988}" type="presOf" srcId="{3F149942-9D1B-B04A-830E-5FF6D367C130}" destId="{1F86B353-F0F2-3746-946A-39961CEA140D}" srcOrd="0" destOrd="0" presId="urn:microsoft.com/office/officeart/2005/8/layout/pyramid4"/>
    <dgm:cxn modelId="{265E28DA-CF88-7746-BD80-D4B5B6FC4FF8}" type="presOf" srcId="{851C402B-1724-A74A-A3BF-0C9E65D4E9A5}" destId="{67A7908A-88B9-D34C-BC0C-A7140B3AC8DA}" srcOrd="0" destOrd="0" presId="urn:microsoft.com/office/officeart/2005/8/layout/pyramid4"/>
    <dgm:cxn modelId="{F2F42EDF-6305-554D-A412-B91E67B6FCBB}" srcId="{FDC0C810-9630-964B-9E2D-3A2AA0FD5807}" destId="{851C402B-1724-A74A-A3BF-0C9E65D4E9A5}" srcOrd="3" destOrd="0" parTransId="{D9327186-3E60-214F-8E55-1A86DA603935}" sibTransId="{C9A4E481-6502-FB4D-8004-D4499D245DFF}"/>
    <dgm:cxn modelId="{6E2D89A6-B972-984D-AA39-52099B4238C4}" type="presParOf" srcId="{E8AE04CD-6E5D-8246-B77A-278A7260BDC5}" destId="{6CF53C6E-267B-A748-816A-B2BC965318B4}" srcOrd="0" destOrd="0" presId="urn:microsoft.com/office/officeart/2005/8/layout/pyramid4"/>
    <dgm:cxn modelId="{61E5E6C4-C062-6844-ABD8-E4D10FB655E4}" type="presParOf" srcId="{E8AE04CD-6E5D-8246-B77A-278A7260BDC5}" destId="{1F86B353-F0F2-3746-946A-39961CEA140D}" srcOrd="1" destOrd="0" presId="urn:microsoft.com/office/officeart/2005/8/layout/pyramid4"/>
    <dgm:cxn modelId="{64BF3838-E7F6-7144-A1C3-427DB15A5AD7}" type="presParOf" srcId="{E8AE04CD-6E5D-8246-B77A-278A7260BDC5}" destId="{01F606E1-FF7F-874E-93DE-3E43E18EEF8C}" srcOrd="2" destOrd="0" presId="urn:microsoft.com/office/officeart/2005/8/layout/pyramid4"/>
    <dgm:cxn modelId="{8125506F-1C73-934E-A11E-88844BB1A44E}" type="presParOf" srcId="{E8AE04CD-6E5D-8246-B77A-278A7260BDC5}" destId="{67A7908A-88B9-D34C-BC0C-A7140B3AC8DA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F53C6E-267B-A748-816A-B2BC965318B4}">
      <dsp:nvSpPr>
        <dsp:cNvPr id="0" name=""/>
        <dsp:cNvSpPr/>
      </dsp:nvSpPr>
      <dsp:spPr>
        <a:xfrm>
          <a:off x="1828800" y="0"/>
          <a:ext cx="2624137" cy="2624137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Iconoclasmo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[relazione tra natura divina e umana]</a:t>
          </a:r>
        </a:p>
      </dsp:txBody>
      <dsp:txXfrm>
        <a:off x="2484834" y="1312069"/>
        <a:ext cx="1312069" cy="1312068"/>
      </dsp:txXfrm>
    </dsp:sp>
    <dsp:sp modelId="{1F86B353-F0F2-3746-946A-39961CEA140D}">
      <dsp:nvSpPr>
        <dsp:cNvPr id="0" name=""/>
        <dsp:cNvSpPr/>
      </dsp:nvSpPr>
      <dsp:spPr>
        <a:xfrm>
          <a:off x="516731" y="2624137"/>
          <a:ext cx="2624137" cy="2624137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Dormitio-Assumptio [difesa natura umana]</a:t>
          </a:r>
        </a:p>
      </dsp:txBody>
      <dsp:txXfrm>
        <a:off x="1172765" y="3936206"/>
        <a:ext cx="1312069" cy="1312068"/>
      </dsp:txXfrm>
    </dsp:sp>
    <dsp:sp modelId="{01F606E1-FF7F-874E-93DE-3E43E18EEF8C}">
      <dsp:nvSpPr>
        <dsp:cNvPr id="0" name=""/>
        <dsp:cNvSpPr/>
      </dsp:nvSpPr>
      <dsp:spPr>
        <a:xfrm rot="10800000">
          <a:off x="1828800" y="2624137"/>
          <a:ext cx="2624137" cy="2624137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rgbClr val="FF0000"/>
              </a:solidFill>
            </a:rPr>
            <a:t>Crisi </a:t>
          </a:r>
          <a:r>
            <a:rPr lang="it-IT" sz="1400" kern="1200" dirty="0">
              <a:solidFill>
                <a:schemeClr val="tx1"/>
              </a:solidFill>
            </a:rPr>
            <a:t>cristologico-trinitaria</a:t>
          </a:r>
        </a:p>
      </dsp:txBody>
      <dsp:txXfrm rot="10800000">
        <a:off x="2484834" y="2624137"/>
        <a:ext cx="1312069" cy="1312068"/>
      </dsp:txXfrm>
    </dsp:sp>
    <dsp:sp modelId="{67A7908A-88B9-D34C-BC0C-A7140B3AC8DA}">
      <dsp:nvSpPr>
        <dsp:cNvPr id="0" name=""/>
        <dsp:cNvSpPr/>
      </dsp:nvSpPr>
      <dsp:spPr>
        <a:xfrm>
          <a:off x="3140869" y="2624137"/>
          <a:ext cx="2624137" cy="2624137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4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6000"/>
                <a:satMod val="130000"/>
                <a:lumMod val="8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Controversia degli azzimi [accusa di apollinarismo]</a:t>
          </a:r>
        </a:p>
      </dsp:txBody>
      <dsp:txXfrm>
        <a:off x="3796903" y="3936206"/>
        <a:ext cx="1312069" cy="1312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2/19/20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2D924B-F480-0346-94F9-3B35193A7E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Dialogo e crisi nei rapporti tra tradizioni ecclesiali </a:t>
            </a:r>
            <a:br>
              <a:rPr lang="it-IT" dirty="0"/>
            </a:br>
            <a:r>
              <a:rPr lang="it-IT" dirty="0"/>
              <a:t>(Oriente e Occidente)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4B84611-F59F-6D4A-BACC-FFC0A6876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4230477"/>
            <a:ext cx="8673427" cy="998376"/>
          </a:xfrm>
        </p:spPr>
        <p:txBody>
          <a:bodyPr/>
          <a:lstStyle/>
          <a:p>
            <a:r>
              <a:rPr lang="it-IT" sz="2800" cap="small" dirty="0"/>
              <a:t>Sviluppi teologici paralleli tra viii e xi sec.</a:t>
            </a:r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00627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6BE16-A466-3440-92A2-E4624447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percorso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435833-EB66-044F-8605-717E7F3FE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8102" y="330506"/>
            <a:ext cx="7469436" cy="381183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t-IT" sz="2900" dirty="0"/>
              <a:t>Introduzione: La crisi cristologico-trinitaria dell’VIII-IX sec. </a:t>
            </a:r>
          </a:p>
          <a:p>
            <a:pPr marL="0" indent="0" algn="just">
              <a:buNone/>
            </a:pPr>
            <a:r>
              <a:rPr lang="it-IT" sz="2900" dirty="0"/>
              <a:t>Nell’VIII-IX secolo si assiste ad un rifiorire della problematica cristologica legata alla formula «</a:t>
            </a:r>
            <a:r>
              <a:rPr lang="it-IT" sz="2900" dirty="0" err="1"/>
              <a:t>Christus</a:t>
            </a:r>
            <a:r>
              <a:rPr lang="it-IT" sz="2900" dirty="0"/>
              <a:t> </a:t>
            </a:r>
            <a:r>
              <a:rPr lang="it-IT" sz="2900" dirty="0" err="1"/>
              <a:t>unus</a:t>
            </a:r>
            <a:r>
              <a:rPr lang="it-IT" sz="2900" dirty="0"/>
              <a:t> ex </a:t>
            </a:r>
            <a:r>
              <a:rPr lang="it-IT" sz="2900" dirty="0" err="1"/>
              <a:t>trinitate</a:t>
            </a:r>
            <a:r>
              <a:rPr lang="it-IT" sz="2900" dirty="0"/>
              <a:t> </a:t>
            </a:r>
            <a:r>
              <a:rPr lang="it-IT" sz="2900" dirty="0" err="1"/>
              <a:t>incarnatus</a:t>
            </a:r>
            <a:r>
              <a:rPr lang="it-IT" sz="2900" dirty="0"/>
              <a:t> et </a:t>
            </a:r>
            <a:r>
              <a:rPr lang="it-IT" sz="2900" dirty="0" err="1"/>
              <a:t>passus</a:t>
            </a:r>
            <a:r>
              <a:rPr lang="it-IT" sz="2900" dirty="0"/>
              <a:t>», legata alla pressione che subiscono le chiese nei territori occupati dagli Arabi. Nella chiesa occidentale il caso </a:t>
            </a:r>
            <a:r>
              <a:rPr lang="it-IT" sz="2900" dirty="0" err="1"/>
              <a:t>piu</a:t>
            </a:r>
            <a:r>
              <a:rPr lang="it-IT" sz="2900" dirty="0"/>
              <a:t>̀ interessante è rappresentato dal </a:t>
            </a:r>
            <a:r>
              <a:rPr lang="it-IT" sz="2900" dirty="0" err="1"/>
              <a:t>presun</a:t>
            </a:r>
            <a:r>
              <a:rPr lang="it-IT" sz="2900" dirty="0"/>
              <a:t>- to adozionismo della chiesa mozarabica, una conseguenza della polemica cristologico-trinitaria tra </a:t>
            </a:r>
            <a:r>
              <a:rPr lang="it-IT" sz="2900" dirty="0" err="1"/>
              <a:t>Elipando</a:t>
            </a:r>
            <a:r>
              <a:rPr lang="it-IT" sz="2900" dirty="0"/>
              <a:t> e </a:t>
            </a:r>
            <a:r>
              <a:rPr lang="it-IT" sz="2900" dirty="0" err="1"/>
              <a:t>Migezio</a:t>
            </a:r>
            <a:r>
              <a:rPr lang="it-IT" sz="2900" dirty="0"/>
              <a:t>. Del particolare clima teologico che si respirava nelle chiese presenti nei territori occupati, sono un esempio il gruppo di scritti sull’Islam attribuiti a Giovanni Dama- </a:t>
            </a:r>
            <a:r>
              <a:rPr lang="it-IT" sz="2900" dirty="0" err="1"/>
              <a:t>sceno</a:t>
            </a:r>
            <a:r>
              <a:rPr lang="it-IT" sz="2900" dirty="0"/>
              <a:t>, composti per combattere l’</a:t>
            </a:r>
            <a:r>
              <a:rPr lang="it-IT" sz="2900" dirty="0" err="1"/>
              <a:t>iconoclasmo</a:t>
            </a:r>
            <a:r>
              <a:rPr lang="it-IT" sz="2900" dirty="0"/>
              <a:t>. La lotta contro le immagini, che ha impegnato le chiese orientali, risponde alla medesima accusa che ha originato l’adozionismo in Occidente, e </a:t>
            </a:r>
            <a:r>
              <a:rPr lang="it-IT" sz="2900" dirty="0" err="1"/>
              <a:t>cioe</a:t>
            </a:r>
            <a:r>
              <a:rPr lang="it-IT" sz="2900" dirty="0"/>
              <a:t>̀ quella di </a:t>
            </a:r>
            <a:r>
              <a:rPr lang="it-IT" sz="2900" dirty="0" err="1"/>
              <a:t>diolatria</a:t>
            </a:r>
            <a:r>
              <a:rPr lang="it-IT" sz="2900" dirty="0"/>
              <a:t>, mossa dalla teologia islamica fortemente influenzata da una cristologia nestoriana, legata alla professione di fede nell’incarnazione della seconda persona della </a:t>
            </a:r>
            <a:r>
              <a:rPr lang="it-IT" sz="2900" dirty="0" err="1"/>
              <a:t>Trinita</a:t>
            </a:r>
            <a:r>
              <a:rPr lang="it-IT" sz="2900" dirty="0"/>
              <a:t>̀.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4E15D2-6C56-694F-980D-A107BE9D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8102" y="4715218"/>
            <a:ext cx="7469436" cy="214278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it-IT" sz="2200" dirty="0" err="1"/>
              <a:t>Bibl</a:t>
            </a:r>
            <a:r>
              <a:rPr lang="it-IT" sz="2200" dirty="0"/>
              <a:t>.: A. </a:t>
            </a:r>
            <a:r>
              <a:rPr lang="it-IT" sz="2200" dirty="0" err="1"/>
              <a:t>Grillmeier</a:t>
            </a:r>
            <a:r>
              <a:rPr lang="it-IT" sz="2200" dirty="0"/>
              <a:t>, </a:t>
            </a:r>
            <a:r>
              <a:rPr lang="it-IT" sz="2200" dirty="0" err="1"/>
              <a:t>Gesu</a:t>
            </a:r>
            <a:r>
              <a:rPr lang="it-IT" sz="2200" dirty="0"/>
              <a:t>̀ il Cristo nella fede della chiesa, vol. 2/2, </a:t>
            </a:r>
            <a:r>
              <a:rPr lang="it-IT" sz="2200" dirty="0" err="1"/>
              <a:t>Paideia</a:t>
            </a:r>
            <a:r>
              <a:rPr lang="it-IT" sz="2200" dirty="0"/>
              <a:t>, Brescia 1999, 401-430. Per una storia culturale delle relazioni tra mondo arabo e cristiano nell’Alto Medioevo; </a:t>
            </a:r>
            <a:r>
              <a:rPr lang="it-IT" sz="2200" dirty="0" err="1"/>
              <a:t>cf</a:t>
            </a:r>
            <a:r>
              <a:rPr lang="it-IT" sz="2200" dirty="0"/>
              <a:t>. </a:t>
            </a:r>
            <a:r>
              <a:rPr lang="it-IT" sz="2200" dirty="0" err="1"/>
              <a:t>J</a:t>
            </a:r>
            <a:r>
              <a:rPr lang="it-IT" sz="2200" dirty="0"/>
              <a:t>. Ro- </a:t>
            </a:r>
            <a:r>
              <a:rPr lang="it-IT" sz="2200" dirty="0" err="1"/>
              <a:t>driguez</a:t>
            </a:r>
            <a:r>
              <a:rPr lang="it-IT" sz="2200" dirty="0"/>
              <a:t> (ed.), </a:t>
            </a:r>
            <a:r>
              <a:rPr lang="it-IT" sz="2200" dirty="0" err="1"/>
              <a:t>Muslim</a:t>
            </a:r>
            <a:r>
              <a:rPr lang="it-IT" sz="2200" dirty="0"/>
              <a:t> and Christian </a:t>
            </a:r>
            <a:r>
              <a:rPr lang="it-IT" sz="2200" dirty="0" err="1"/>
              <a:t>Contact</a:t>
            </a:r>
            <a:r>
              <a:rPr lang="it-IT" sz="2200" dirty="0"/>
              <a:t> in the Middle </a:t>
            </a:r>
            <a:r>
              <a:rPr lang="it-IT" sz="2200" dirty="0" err="1"/>
              <a:t>Ages</a:t>
            </a:r>
            <a:r>
              <a:rPr lang="it-IT" sz="2200" dirty="0"/>
              <a:t>: A Reader, (</a:t>
            </a:r>
            <a:r>
              <a:rPr lang="it-IT" sz="2200" dirty="0" err="1"/>
              <a:t>Readings</a:t>
            </a:r>
            <a:r>
              <a:rPr lang="it-IT" sz="2200" dirty="0"/>
              <a:t> in </a:t>
            </a:r>
            <a:r>
              <a:rPr lang="it-IT" sz="2200" dirty="0" err="1"/>
              <a:t>Medieval</a:t>
            </a:r>
            <a:r>
              <a:rPr lang="it-IT" sz="2200" dirty="0"/>
              <a:t> </a:t>
            </a:r>
            <a:r>
              <a:rPr lang="it-IT" sz="2200" dirty="0" err="1"/>
              <a:t>Civilizations</a:t>
            </a:r>
            <a:r>
              <a:rPr lang="it-IT" sz="2200" dirty="0"/>
              <a:t> and </a:t>
            </a:r>
            <a:r>
              <a:rPr lang="it-IT" sz="2200" dirty="0" err="1"/>
              <a:t>Cultures</a:t>
            </a:r>
            <a:r>
              <a:rPr lang="it-IT" sz="2200" dirty="0"/>
              <a:t> 18), </a:t>
            </a:r>
            <a:r>
              <a:rPr lang="it-IT" sz="2200" dirty="0" err="1"/>
              <a:t>University</a:t>
            </a:r>
            <a:r>
              <a:rPr lang="it-IT" sz="2200" dirty="0"/>
              <a:t> of Toronto Press, Toronto 2015; G. </a:t>
            </a:r>
            <a:r>
              <a:rPr lang="it-IT" sz="2200" dirty="0" err="1"/>
              <a:t>Dagron</a:t>
            </a:r>
            <a:r>
              <a:rPr lang="it-IT" sz="2200" dirty="0"/>
              <a:t>, «La Chiesa e la </a:t>
            </a:r>
            <a:r>
              <a:rPr lang="it-IT" sz="2200" dirty="0" err="1"/>
              <a:t>cristianita</a:t>
            </a:r>
            <a:r>
              <a:rPr lang="it-IT" sz="2200" dirty="0"/>
              <a:t>̀ bizantine tra invasioni e </a:t>
            </a:r>
            <a:r>
              <a:rPr lang="it-IT" sz="2200" dirty="0" err="1"/>
              <a:t>iconoclasmo</a:t>
            </a:r>
            <a:r>
              <a:rPr lang="it-IT" sz="2200" dirty="0"/>
              <a:t> (VII secolo-inizi dell’VIII)», in Storia del cristianesimo, vol. 4, </a:t>
            </a:r>
            <a:r>
              <a:rPr lang="it-IT" sz="2200" dirty="0" err="1"/>
              <a:t>edd</a:t>
            </a:r>
            <a:r>
              <a:rPr lang="it-IT" sz="2200" dirty="0"/>
              <a:t>. G. </a:t>
            </a:r>
            <a:r>
              <a:rPr lang="it-IT" sz="2200" dirty="0" err="1"/>
              <a:t>Dagron</a:t>
            </a:r>
            <a:r>
              <a:rPr lang="it-IT" sz="2200" dirty="0"/>
              <a:t>, P. </a:t>
            </a:r>
            <a:r>
              <a:rPr lang="it-IT" sz="2200" dirty="0" err="1"/>
              <a:t>Riche</a:t>
            </a:r>
            <a:r>
              <a:rPr lang="it-IT" sz="2200" dirty="0"/>
              <a:t>́ e A. </a:t>
            </a:r>
            <a:r>
              <a:rPr lang="it-IT" sz="2200" dirty="0" err="1"/>
              <a:t>Vauchez</a:t>
            </a:r>
            <a:r>
              <a:rPr lang="it-IT" sz="2200" dirty="0"/>
              <a:t>, Borla/Città Nuova, Roma 1999, 27-96; P. </a:t>
            </a:r>
            <a:r>
              <a:rPr lang="it-IT" sz="2200" dirty="0" err="1"/>
              <a:t>Riche</a:t>
            </a:r>
            <a:r>
              <a:rPr lang="it-IT" sz="2200" dirty="0"/>
              <a:t>́, «Da Gregorio Magno a Pipino il Breve (dal secolo VII alla metà del secolo VIII)», in Storia del cristianesimo, vol. 4, </a:t>
            </a:r>
            <a:r>
              <a:rPr lang="it-IT" sz="2200" dirty="0" err="1"/>
              <a:t>edd</a:t>
            </a:r>
            <a:r>
              <a:rPr lang="it-IT" sz="2200" dirty="0"/>
              <a:t>. G. </a:t>
            </a:r>
            <a:r>
              <a:rPr lang="it-IT" sz="2200" dirty="0" err="1"/>
              <a:t>Dagron</a:t>
            </a:r>
            <a:r>
              <a:rPr lang="it-IT" sz="2200" dirty="0"/>
              <a:t>, P. </a:t>
            </a:r>
            <a:r>
              <a:rPr lang="it-IT" sz="2200" dirty="0" err="1"/>
              <a:t>Riche</a:t>
            </a:r>
            <a:r>
              <a:rPr lang="it-IT" sz="2200" dirty="0"/>
              <a:t>́ e A. </a:t>
            </a:r>
            <a:r>
              <a:rPr lang="it-IT" sz="2200" dirty="0" err="1"/>
              <a:t>Vauchez</a:t>
            </a:r>
            <a:r>
              <a:rPr lang="it-IT" sz="2200" dirty="0"/>
              <a:t>, Borla/Città Nuova, Roma 1999, 661-662.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557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6BE16-A466-3440-92A2-E4624447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percorso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435833-EB66-044F-8605-717E7F3FE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8102" y="154237"/>
            <a:ext cx="7469436" cy="4131324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t-IT" sz="6400" dirty="0"/>
              <a:t>1. </a:t>
            </a:r>
            <a:r>
              <a:rPr lang="it-IT" sz="6400" dirty="0" err="1"/>
              <a:t>Iconoclasmo</a:t>
            </a:r>
            <a:r>
              <a:rPr lang="it-IT" sz="6400" dirty="0"/>
              <a:t> tra Oriente e Occidente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6400" dirty="0"/>
              <a:t>1.1 Il concilio di Nicea II e i Libri Carolini [sec. VIII]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6400" dirty="0"/>
              <a:t>1.2 L’</a:t>
            </a:r>
            <a:r>
              <a:rPr lang="it-IT" sz="6400" dirty="0" err="1"/>
              <a:t>iconoclasmo</a:t>
            </a:r>
            <a:r>
              <a:rPr lang="it-IT" sz="6400" dirty="0"/>
              <a:t> latino: Claudio di Torino e Giona d’Orleans [sec. IX]</a:t>
            </a:r>
          </a:p>
          <a:p>
            <a:pPr marL="0" indent="0" algn="just">
              <a:buNone/>
            </a:pPr>
            <a:r>
              <a:rPr lang="it-IT" sz="6400" dirty="0"/>
              <a:t>Alba Maria </a:t>
            </a:r>
            <a:r>
              <a:rPr lang="it-IT" sz="6400" dirty="0" err="1"/>
              <a:t>Orselli</a:t>
            </a:r>
            <a:r>
              <a:rPr lang="it-IT" sz="6400" dirty="0"/>
              <a:t> studiando l’</a:t>
            </a:r>
            <a:r>
              <a:rPr lang="it-IT" sz="6400" dirty="0" err="1"/>
              <a:t>iconoclasmo</a:t>
            </a:r>
            <a:r>
              <a:rPr lang="it-IT" sz="6400" dirty="0"/>
              <a:t> in Occidente, sostenuto da Claudio di Torino (+ </a:t>
            </a:r>
            <a:r>
              <a:rPr lang="it-IT" sz="6400" dirty="0" err="1"/>
              <a:t>ca</a:t>
            </a:r>
            <a:r>
              <a:rPr lang="it-IT" sz="6400" dirty="0"/>
              <a:t>. 827) e </a:t>
            </a:r>
            <a:r>
              <a:rPr lang="it-IT" sz="6400" dirty="0" err="1"/>
              <a:t>Agobardo</a:t>
            </a:r>
            <a:r>
              <a:rPr lang="it-IT" sz="6400" dirty="0"/>
              <a:t> di Lione (796-840), e fortemente osteggiato da Giona d’</a:t>
            </a:r>
            <a:r>
              <a:rPr lang="it-IT" sz="6400" dirty="0" err="1"/>
              <a:t>Orléans</a:t>
            </a:r>
            <a:r>
              <a:rPr lang="it-IT" sz="6400" dirty="0"/>
              <a:t> (+ 843) e da </a:t>
            </a:r>
            <a:r>
              <a:rPr lang="it-IT" sz="6400" dirty="0" err="1"/>
              <a:t>Dungal</a:t>
            </a:r>
            <a:r>
              <a:rPr lang="it-IT" sz="6400" dirty="0"/>
              <a:t> (+ post 827), che si concluse con la celebrazione del sinodo di Parigi dell’825, parla di controversia iconoclasta e crisi del simbolo in Occidente tra VIII e IX sec., riferendosi anche alla questione del </a:t>
            </a:r>
            <a:r>
              <a:rPr lang="it-IT" sz="6400" dirty="0" err="1"/>
              <a:t>Filioque</a:t>
            </a:r>
            <a:r>
              <a:rPr lang="it-IT" sz="6400" dirty="0"/>
              <a:t>, riconducendo così il problema del corpo assunto dal Verbo divino entro il </a:t>
            </a:r>
            <a:r>
              <a:rPr lang="it-IT" sz="6400" dirty="0" err="1"/>
              <a:t>piu</a:t>
            </a:r>
            <a:r>
              <a:rPr lang="it-IT" sz="6400" dirty="0"/>
              <a:t>̀ ampio alveo della teologia trinitaria. Infatti, i tre vescovi coinvolti nella querelle delle immagini nella chiesa carolingia, </a:t>
            </a:r>
            <a:r>
              <a:rPr lang="it-IT" sz="6400" dirty="0" err="1"/>
              <a:t>Teodulfo</a:t>
            </a:r>
            <a:r>
              <a:rPr lang="it-IT" sz="6400" dirty="0"/>
              <a:t> di </a:t>
            </a:r>
            <a:r>
              <a:rPr lang="it-IT" sz="6400" dirty="0" err="1"/>
              <a:t>Orléans</a:t>
            </a:r>
            <a:r>
              <a:rPr lang="it-IT" sz="6400" dirty="0"/>
              <a:t> [autore dei Libri carolini in risposta a Nicea II], Claudio di Torino e </a:t>
            </a:r>
            <a:r>
              <a:rPr lang="it-IT" sz="6400" dirty="0" err="1"/>
              <a:t>Agobardo</a:t>
            </a:r>
            <a:r>
              <a:rPr lang="it-IT" sz="6400" dirty="0"/>
              <a:t> di Lione, provengono tutti dalla Penisola iberica, la cui chiesa era interessata da tempo da una crisi cristologico-trinitaria, prima con l’inserzione del </a:t>
            </a:r>
            <a:r>
              <a:rPr lang="it-IT" sz="6400" dirty="0" err="1"/>
              <a:t>Filioque</a:t>
            </a:r>
            <a:r>
              <a:rPr lang="it-IT" sz="6400" dirty="0"/>
              <a:t> nella formula di fede </a:t>
            </a:r>
            <a:r>
              <a:rPr lang="it-IT" sz="6400" dirty="0" err="1"/>
              <a:t>niceana</a:t>
            </a:r>
            <a:r>
              <a:rPr lang="it-IT" sz="6400" dirty="0"/>
              <a:t> [Toledo III del 589] e poi con l’adozionismo.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4E15D2-6C56-694F-980D-A107BE9D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8102" y="4387935"/>
            <a:ext cx="7469436" cy="2470065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it-IT" sz="4800" dirty="0" err="1"/>
              <a:t>Bibl</a:t>
            </a:r>
            <a:r>
              <a:rPr lang="it-IT" sz="4800" dirty="0"/>
              <a:t>.: Nella chiesa carolingia una controversia iconoclasta si ebbe al principio del secolo IX (post 816, elezione di Claudio alla sede episcopale di Torino), che vide opporsi Claudio di Torino (+827), originario della Marca spagnola, a </a:t>
            </a:r>
            <a:r>
              <a:rPr lang="it-IT" sz="4800" dirty="0" err="1"/>
              <a:t>Dungal</a:t>
            </a:r>
            <a:r>
              <a:rPr lang="it-IT" sz="4800" dirty="0"/>
              <a:t> (+ post 827), autore dei </a:t>
            </a:r>
            <a:r>
              <a:rPr lang="it-IT" sz="4800" dirty="0" err="1"/>
              <a:t>Responsa</a:t>
            </a:r>
            <a:r>
              <a:rPr lang="it-IT" sz="4800" dirty="0"/>
              <a:t> contra </a:t>
            </a:r>
            <a:r>
              <a:rPr lang="it-IT" sz="4800" dirty="0" err="1"/>
              <a:t>perversas</a:t>
            </a:r>
            <a:r>
              <a:rPr lang="it-IT" sz="4800" dirty="0"/>
              <a:t> </a:t>
            </a:r>
            <a:r>
              <a:rPr lang="it-IT" sz="4800" dirty="0" err="1"/>
              <a:t>Claudii</a:t>
            </a:r>
            <a:r>
              <a:rPr lang="it-IT" sz="4800" dirty="0"/>
              <a:t> </a:t>
            </a:r>
            <a:r>
              <a:rPr lang="it-IT" sz="4800" dirty="0" err="1"/>
              <a:t>Taurinensis</a:t>
            </a:r>
            <a:r>
              <a:rPr lang="it-IT" sz="4800" dirty="0"/>
              <a:t> </a:t>
            </a:r>
            <a:r>
              <a:rPr lang="it-IT" sz="4800" dirty="0" err="1"/>
              <a:t>sententias</a:t>
            </a:r>
            <a:r>
              <a:rPr lang="it-IT" sz="4800" dirty="0"/>
              <a:t>, e a Giona d’Orléans (+843), autore di un De </a:t>
            </a:r>
            <a:r>
              <a:rPr lang="it-IT" sz="4800" dirty="0" err="1"/>
              <a:t>cultu</a:t>
            </a:r>
            <a:r>
              <a:rPr lang="it-IT" sz="4800" dirty="0"/>
              <a:t> </a:t>
            </a:r>
            <a:r>
              <a:rPr lang="it-IT" sz="4800" dirty="0" err="1"/>
              <a:t>imaginum</a:t>
            </a:r>
            <a:r>
              <a:rPr lang="it-IT" sz="4800" dirty="0"/>
              <a:t>. </a:t>
            </a:r>
            <a:r>
              <a:rPr lang="it-IT" sz="4800" dirty="0" err="1"/>
              <a:t>Cf</a:t>
            </a:r>
            <a:r>
              <a:rPr lang="it-IT" sz="4800" dirty="0"/>
              <a:t>. </a:t>
            </a:r>
            <a:r>
              <a:rPr lang="it-IT" sz="4800" dirty="0" err="1"/>
              <a:t>Dun</a:t>
            </a:r>
            <a:r>
              <a:rPr lang="it-IT" sz="4800" dirty="0"/>
              <a:t>- </a:t>
            </a:r>
            <a:r>
              <a:rPr lang="it-IT" sz="4800" dirty="0" err="1"/>
              <a:t>galus</a:t>
            </a:r>
            <a:r>
              <a:rPr lang="it-IT" sz="4800" dirty="0"/>
              <a:t>, </a:t>
            </a:r>
            <a:r>
              <a:rPr lang="it-IT" sz="4800" dirty="0" err="1"/>
              <a:t>Responsa</a:t>
            </a:r>
            <a:r>
              <a:rPr lang="it-IT" sz="4800" dirty="0"/>
              <a:t> contra </a:t>
            </a:r>
            <a:r>
              <a:rPr lang="it-IT" sz="4800" dirty="0" err="1"/>
              <a:t>perversas</a:t>
            </a:r>
            <a:r>
              <a:rPr lang="it-IT" sz="4800" dirty="0"/>
              <a:t> </a:t>
            </a:r>
            <a:r>
              <a:rPr lang="it-IT" sz="4800" dirty="0" err="1"/>
              <a:t>Claudii</a:t>
            </a:r>
            <a:r>
              <a:rPr lang="it-IT" sz="4800" dirty="0"/>
              <a:t> </a:t>
            </a:r>
            <a:r>
              <a:rPr lang="it-IT" sz="4800" dirty="0" err="1"/>
              <a:t>Taurinensis</a:t>
            </a:r>
            <a:r>
              <a:rPr lang="it-IT" sz="4800" dirty="0"/>
              <a:t> </a:t>
            </a:r>
            <a:r>
              <a:rPr lang="it-IT" sz="4800" dirty="0" err="1"/>
              <a:t>sententias</a:t>
            </a:r>
            <a:r>
              <a:rPr lang="it-IT" sz="4800" dirty="0"/>
              <a:t>, ed. J.P. </a:t>
            </a:r>
            <a:r>
              <a:rPr lang="it-IT" sz="4800" dirty="0" err="1"/>
              <a:t>Migne</a:t>
            </a:r>
            <a:r>
              <a:rPr lang="it-IT" sz="4800" dirty="0"/>
              <a:t> (PL 105), </a:t>
            </a:r>
            <a:r>
              <a:rPr lang="it-IT" sz="4800" dirty="0" err="1"/>
              <a:t>Parisiis</a:t>
            </a:r>
            <a:r>
              <a:rPr lang="it-IT" sz="4800" dirty="0"/>
              <a:t> 1851, 465-530; Jonas </a:t>
            </a:r>
            <a:r>
              <a:rPr lang="it-IT" sz="4800" dirty="0" err="1"/>
              <a:t>Aurelianensis</a:t>
            </a:r>
            <a:r>
              <a:rPr lang="it-IT" sz="4800" dirty="0"/>
              <a:t>, De culto </a:t>
            </a:r>
            <a:r>
              <a:rPr lang="it-IT" sz="4800" dirty="0" err="1"/>
              <a:t>imaginum</a:t>
            </a:r>
            <a:r>
              <a:rPr lang="it-IT" sz="4800" dirty="0"/>
              <a:t>, ed. J.P. </a:t>
            </a:r>
            <a:r>
              <a:rPr lang="it-IT" sz="4800" dirty="0" err="1"/>
              <a:t>Migne</a:t>
            </a:r>
            <a:r>
              <a:rPr lang="it-IT" sz="4800" dirty="0"/>
              <a:t> (PL 106), </a:t>
            </a:r>
            <a:r>
              <a:rPr lang="it-IT" sz="4800" dirty="0" err="1"/>
              <a:t>Parisiis</a:t>
            </a:r>
            <a:r>
              <a:rPr lang="it-IT" sz="4800" dirty="0"/>
              <a:t> 1851, 305-88; Jonas </a:t>
            </a:r>
            <a:r>
              <a:rPr lang="it-IT" sz="4800" dirty="0" err="1"/>
              <a:t>Aurelianensis</a:t>
            </a:r>
            <a:r>
              <a:rPr lang="it-IT" sz="4800" dirty="0"/>
              <a:t>, Epistola 32, ed. E. </a:t>
            </a:r>
            <a:r>
              <a:rPr lang="it-IT" sz="4800" dirty="0" err="1"/>
              <a:t>Dümmler</a:t>
            </a:r>
            <a:r>
              <a:rPr lang="it-IT" sz="4800" dirty="0"/>
              <a:t> (MGH </a:t>
            </a:r>
            <a:r>
              <a:rPr lang="it-IT" sz="4800" dirty="0" err="1"/>
              <a:t>Epist</a:t>
            </a:r>
            <a:r>
              <a:rPr lang="it-IT" sz="4800" dirty="0"/>
              <a:t>. 5), </a:t>
            </a:r>
            <a:r>
              <a:rPr lang="it-IT" sz="4800" dirty="0" err="1"/>
              <a:t>apud</a:t>
            </a:r>
            <a:r>
              <a:rPr lang="it-IT" sz="4800" dirty="0"/>
              <a:t> </a:t>
            </a:r>
            <a:r>
              <a:rPr lang="it-IT" sz="4800" dirty="0" err="1"/>
              <a:t>Weidmannos</a:t>
            </a:r>
            <a:r>
              <a:rPr lang="it-IT" sz="4800" dirty="0"/>
              <a:t>, </a:t>
            </a:r>
            <a:r>
              <a:rPr lang="it-IT" sz="4800" dirty="0" err="1"/>
              <a:t>Berolini</a:t>
            </a:r>
            <a:r>
              <a:rPr lang="it-IT" sz="4800" dirty="0"/>
              <a:t> 1899, 353-355; sulla controversia iconoclasta in Occidente </a:t>
            </a:r>
            <a:r>
              <a:rPr lang="it-IT" sz="4800" dirty="0" err="1"/>
              <a:t>cf</a:t>
            </a:r>
            <a:r>
              <a:rPr lang="it-IT" sz="4800" dirty="0"/>
              <a:t>. C. Leonardi, «Gli irlandesi in Italia. </a:t>
            </a:r>
            <a:r>
              <a:rPr lang="it-IT" sz="4800" dirty="0" err="1"/>
              <a:t>Dungal</a:t>
            </a:r>
            <a:r>
              <a:rPr lang="it-IT" sz="4800" dirty="0"/>
              <a:t> e la controversia iconoclasta», in Die </a:t>
            </a:r>
            <a:r>
              <a:rPr lang="it-IT" sz="4800" dirty="0" err="1"/>
              <a:t>Iren</a:t>
            </a:r>
            <a:r>
              <a:rPr lang="it-IT" sz="4800" dirty="0"/>
              <a:t> und Europa </a:t>
            </a:r>
            <a:r>
              <a:rPr lang="it-IT" sz="4800" dirty="0" err="1"/>
              <a:t>im</a:t>
            </a:r>
            <a:r>
              <a:rPr lang="it-IT" sz="4800" dirty="0"/>
              <a:t> </a:t>
            </a:r>
            <a:r>
              <a:rPr lang="it-IT" sz="4800" dirty="0" err="1"/>
              <a:t>früheren</a:t>
            </a:r>
            <a:r>
              <a:rPr lang="it-IT" sz="4800" dirty="0"/>
              <a:t> </a:t>
            </a:r>
            <a:r>
              <a:rPr lang="it-IT" sz="4800" dirty="0" err="1"/>
              <a:t>Mittelalter</a:t>
            </a:r>
            <a:r>
              <a:rPr lang="it-IT" sz="4800" dirty="0"/>
              <a:t>, vol. 2, ed. H. </a:t>
            </a:r>
            <a:r>
              <a:rPr lang="it-IT" sz="4800" dirty="0" err="1"/>
              <a:t>Löwe</a:t>
            </a:r>
            <a:r>
              <a:rPr lang="it-IT" sz="4800" dirty="0"/>
              <a:t>, Stuttgart 1982, 746-757; A. M. </a:t>
            </a:r>
            <a:r>
              <a:rPr lang="it-IT" sz="4800" dirty="0" err="1"/>
              <a:t>Orselli</a:t>
            </a:r>
            <a:r>
              <a:rPr lang="it-IT" sz="4800" dirty="0"/>
              <a:t>, «Controversia iconoclasta e crisi del simbolo in Occidente fra VIII e IX secolo», in Id., Tempo, città e simbolo fra Tardo Antico e Alto Medioevo, Edizioni del Girasole, Ravenna 1984, 84-110; D. Menozzi, La chiesa e le immagini. I testi fondamentali sulle arti figurative dalle origini ai nostri giorni, San Paolo, Cinisello Balsamo (MI) 1995. 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1590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6BE16-A466-3440-92A2-E4624447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percorso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435833-EB66-044F-8605-717E7F3FE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8102" y="154237"/>
            <a:ext cx="7469436" cy="4131324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dirty="0"/>
              <a:t>2. Dalla </a:t>
            </a:r>
            <a:r>
              <a:rPr lang="it-IT" sz="1900" dirty="0" err="1"/>
              <a:t>dormitio</a:t>
            </a:r>
            <a:r>
              <a:rPr lang="it-IT" sz="1900" dirty="0"/>
              <a:t> all’</a:t>
            </a:r>
            <a:r>
              <a:rPr lang="it-IT" sz="1900" dirty="0" err="1"/>
              <a:t>assumptio</a:t>
            </a:r>
            <a:r>
              <a:rPr lang="it-IT" sz="1900" dirty="0"/>
              <a:t>: storia del manoscritto </a:t>
            </a:r>
            <a:r>
              <a:rPr lang="it-IT" sz="1900" dirty="0" err="1"/>
              <a:t>Augensis</a:t>
            </a:r>
            <a:r>
              <a:rPr lang="it-IT" sz="1900" dirty="0"/>
              <a:t> LXXX (A) (sec. IX-X]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dirty="0"/>
              <a:t>2.1 Le omelie dei Padri Greci sulla dormizione della beata vergine Maria tradotti in latino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dirty="0"/>
              <a:t>2.2 Il </a:t>
            </a:r>
            <a:r>
              <a:rPr lang="it-IT" sz="1900" dirty="0" err="1"/>
              <a:t>Sermo</a:t>
            </a:r>
            <a:r>
              <a:rPr lang="it-IT" sz="1900" dirty="0"/>
              <a:t> de </a:t>
            </a:r>
            <a:r>
              <a:rPr lang="it-IT" sz="1900" dirty="0" err="1"/>
              <a:t>assumptione</a:t>
            </a:r>
            <a:r>
              <a:rPr lang="it-IT" sz="1900" dirty="0"/>
              <a:t> </a:t>
            </a:r>
            <a:r>
              <a:rPr lang="it-IT" sz="1900" dirty="0" err="1"/>
              <a:t>beatae</a:t>
            </a:r>
            <a:r>
              <a:rPr lang="it-IT" sz="1900" dirty="0"/>
              <a:t> Mariae </a:t>
            </a:r>
            <a:r>
              <a:rPr lang="it-IT" sz="1900" dirty="0" err="1"/>
              <a:t>virginis</a:t>
            </a:r>
            <a:r>
              <a:rPr lang="it-IT" sz="1900" dirty="0"/>
              <a:t> di Giovanni vescovo di Arezzo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dirty="0"/>
              <a:t> 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sz="1900" dirty="0"/>
              <a:t>Lo sviluppo delle feste mariane nella chiesa carolingia e l’assimilazione della </a:t>
            </a:r>
            <a:r>
              <a:rPr lang="it-IT" sz="1900" dirty="0" err="1"/>
              <a:t>Dormizio</a:t>
            </a:r>
            <a:r>
              <a:rPr lang="it-IT" sz="1900" dirty="0"/>
              <a:t> all’Assunzione come riferimento cristologico all’Ascensione in difesa della vera natura umana del Figlio di Dio.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4E15D2-6C56-694F-980D-A107BE9D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8102" y="4809734"/>
            <a:ext cx="7469436" cy="2048266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 err="1"/>
              <a:t>Bibl</a:t>
            </a:r>
            <a:r>
              <a:rPr lang="it-IT" dirty="0"/>
              <a:t>.: V.M. Schmidt, «ASSUNZIONE», in </a:t>
            </a:r>
            <a:r>
              <a:rPr lang="it-IT" i="1" dirty="0"/>
              <a:t>Enciclopedia dell' Arte Medievale</a:t>
            </a:r>
            <a:r>
              <a:rPr lang="it-IT" dirty="0"/>
              <a:t> (1991),Treccani,[http://</a:t>
            </a:r>
            <a:r>
              <a:rPr lang="it-IT" dirty="0" err="1"/>
              <a:t>www.treccani.it</a:t>
            </a:r>
            <a:r>
              <a:rPr lang="it-IT" dirty="0"/>
              <a:t>/enciclopedia/assunzione_%28Enciclopedia-dell%27-Arte-Medievale%29/]; 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it-IT" dirty="0"/>
              <a:t>L. </a:t>
            </a:r>
            <a:r>
              <a:rPr lang="it-IT" dirty="0" err="1"/>
              <a:t>Travaini</a:t>
            </a:r>
            <a:r>
              <a:rPr lang="it-IT" dirty="0"/>
              <a:t>, «MARIA», in </a:t>
            </a:r>
            <a:r>
              <a:rPr lang="it-IT" i="1" dirty="0"/>
              <a:t>Enciclopedia dell' Arte Medievale</a:t>
            </a:r>
            <a:r>
              <a:rPr lang="it-IT" dirty="0"/>
              <a:t> (1997),Treccani [http://</a:t>
            </a:r>
            <a:r>
              <a:rPr lang="it-IT" dirty="0" err="1"/>
              <a:t>www.treccani.it</a:t>
            </a:r>
            <a:r>
              <a:rPr lang="it-IT" dirty="0"/>
              <a:t>/enciclopedia/maria_%28Enciclopedia-dell%27-Arte-Medievale%29/].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5309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D6BE16-A466-3440-92A2-E46244471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percorso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6435833-EB66-044F-8605-717E7F3FEC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38102" y="473725"/>
            <a:ext cx="7469436" cy="38118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3. Controversia degli azzimi (1052-1053)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3.1 I termini della controversia: Lo scambio epistolare tra Domenico Marango e Pietro di Antiochia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3.2 La disputa tra Umberto di </a:t>
            </a:r>
            <a:r>
              <a:rPr lang="it-IT" sz="2200" dirty="0" err="1"/>
              <a:t>Silvacandida</a:t>
            </a:r>
            <a:r>
              <a:rPr lang="it-IT" sz="2200" dirty="0"/>
              <a:t> e Niceta </a:t>
            </a:r>
            <a:r>
              <a:rPr lang="it-IT" sz="2200" dirty="0" err="1"/>
              <a:t>Pettorato</a:t>
            </a:r>
            <a:endParaRPr lang="it-IT" sz="22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3.3 Anselmo d’Aosta e l’opuscolo De sacrificio </a:t>
            </a:r>
            <a:r>
              <a:rPr lang="it-IT" sz="2200" dirty="0" err="1"/>
              <a:t>azymi</a:t>
            </a:r>
            <a:r>
              <a:rPr lang="it-IT" sz="2200" dirty="0"/>
              <a:t> et fermentati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 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it-IT" sz="2200" dirty="0"/>
              <a:t>L’accusa di apollinarismo mossa alla Chiesa latina che fa uso del pane non fermentato nell’eucaristia.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4E15D2-6C56-694F-980D-A107BE9D0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38102" y="4809734"/>
            <a:ext cx="7469436" cy="204826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 err="1"/>
              <a:t>Bibl</a:t>
            </a:r>
            <a:r>
              <a:rPr lang="it-IT" dirty="0"/>
              <a:t>.: P.A., Gramaglia, «Sangue e eucaristia nelle dispute latino-bizantine nel sec. XI», in Sangue e antropologia nella teologia medievale, vol. 7/3, ed. </a:t>
            </a:r>
            <a:r>
              <a:rPr lang="it-IT" dirty="0" err="1"/>
              <a:t>F</a:t>
            </a:r>
            <a:r>
              <a:rPr lang="it-IT" dirty="0"/>
              <a:t>. </a:t>
            </a:r>
            <a:r>
              <a:rPr lang="it-IT" dirty="0" err="1"/>
              <a:t>Vattioni</a:t>
            </a:r>
            <a:r>
              <a:rPr lang="it-IT" dirty="0"/>
              <a:t>, Pia Unione </a:t>
            </a:r>
            <a:r>
              <a:rPr lang="it-IT" dirty="0" err="1"/>
              <a:t>Prez.mo</a:t>
            </a:r>
            <a:r>
              <a:rPr lang="it-IT" dirty="0"/>
              <a:t> Sangue, Roma 1991, 1175-1268.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9282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2C0F007-C245-9F48-ACB5-08633FD34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percorso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43F0D562-80ED-1449-A1CF-32D6963742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480760"/>
              </p:ext>
            </p:extLst>
          </p:nvPr>
        </p:nvGraphicFramePr>
        <p:xfrm>
          <a:off x="5118100" y="803275"/>
          <a:ext cx="6281738" cy="5248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9238365"/>
      </p:ext>
    </p:extLst>
  </p:cSld>
  <p:clrMapOvr>
    <a:masterClrMapping/>
  </p:clrMapOvr>
</p:sld>
</file>

<file path=ppt/theme/theme1.xml><?xml version="1.0" encoding="utf-8"?>
<a:theme xmlns:a="http://schemas.openxmlformats.org/drawingml/2006/main" name="Atlante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Atlante</Template>
  <TotalTime>33</TotalTime>
  <Words>1141</Words>
  <Application>Microsoft Macintosh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Calibri Light</vt:lpstr>
      <vt:lpstr>Rockwell</vt:lpstr>
      <vt:lpstr>Wingdings</vt:lpstr>
      <vt:lpstr>Atlante</vt:lpstr>
      <vt:lpstr>Dialogo e crisi nei rapporti tra tradizioni ecclesiali  (Oriente e Occidente)</vt:lpstr>
      <vt:lpstr>Il percorso</vt:lpstr>
      <vt:lpstr>Il percorso</vt:lpstr>
      <vt:lpstr>Il percorso</vt:lpstr>
      <vt:lpstr>Il percorso</vt:lpstr>
      <vt:lpstr>Il percorso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14</cp:revision>
  <dcterms:created xsi:type="dcterms:W3CDTF">2020-02-19T06:26:11Z</dcterms:created>
  <dcterms:modified xsi:type="dcterms:W3CDTF">2020-02-19T06:59:41Z</dcterms:modified>
</cp:coreProperties>
</file>