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70" r:id="rId5"/>
    <p:sldId id="271" r:id="rId6"/>
    <p:sldId id="267" r:id="rId7"/>
    <p:sldId id="272" r:id="rId8"/>
    <p:sldId id="273" r:id="rId9"/>
    <p:sldId id="261" r:id="rId10"/>
    <p:sldId id="278" r:id="rId11"/>
    <p:sldId id="274" r:id="rId12"/>
    <p:sldId id="275" r:id="rId13"/>
    <p:sldId id="279" r:id="rId14"/>
    <p:sldId id="276" r:id="rId15"/>
    <p:sldId id="277" r:id="rId16"/>
    <p:sldId id="280" r:id="rId17"/>
    <p:sldId id="281" r:id="rId18"/>
    <p:sldId id="257" r:id="rId19"/>
    <p:sldId id="282" r:id="rId20"/>
    <p:sldId id="283" r:id="rId21"/>
    <p:sldId id="284" r:id="rId22"/>
    <p:sldId id="258" r:id="rId23"/>
    <p:sldId id="264" r:id="rId24"/>
    <p:sldId id="266" r:id="rId25"/>
    <p:sldId id="262" r:id="rId26"/>
    <p:sldId id="263" r:id="rId27"/>
    <p:sldId id="259" r:id="rId28"/>
    <p:sldId id="260" r:id="rId29"/>
    <p:sldId id="265"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seppe Ferrari" initials="GF" lastIdx="1" clrIdx="0">
    <p:extLst>
      <p:ext uri="{19B8F6BF-5375-455C-9EA6-DF929625EA0E}">
        <p15:presenceInfo xmlns:p15="http://schemas.microsoft.com/office/powerpoint/2012/main" userId="80f997aafe3e77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868ED6-BB1A-47E6-B595-7193268E02C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64C3110-03F3-4048-BEC8-9958AD0C91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21A87C5-DF3E-495B-853A-3F65655BFA1E}"/>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5" name="Segnaposto piè di pagina 4">
            <a:extLst>
              <a:ext uri="{FF2B5EF4-FFF2-40B4-BE49-F238E27FC236}">
                <a16:creationId xmlns:a16="http://schemas.microsoft.com/office/drawing/2014/main" id="{D239E478-9459-40E0-84CB-4AC1FC2089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DF27E0-9666-43EA-A101-190E1E0AEB1E}"/>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1233195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0D0ED-5B7A-462D-90C8-A77C145958D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22B15C8-0B7C-4712-BB7A-89B0F458073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9101E5-76E9-4DAC-A0D3-CC5D2DA63CF8}"/>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5" name="Segnaposto piè di pagina 4">
            <a:extLst>
              <a:ext uri="{FF2B5EF4-FFF2-40B4-BE49-F238E27FC236}">
                <a16:creationId xmlns:a16="http://schemas.microsoft.com/office/drawing/2014/main" id="{357BC2C2-CF71-4C77-B1FA-A63D4C938F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34BB8D-CBC0-4D89-BC0E-6886AB290EE1}"/>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82789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ACDC115-01BF-4D2E-9710-72432BDA9AA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3133CDD-2444-4891-8BAE-10DD3BCCA41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F8657C9-BF0C-46F0-8E8D-3A16A857D9A4}"/>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5" name="Segnaposto piè di pagina 4">
            <a:extLst>
              <a:ext uri="{FF2B5EF4-FFF2-40B4-BE49-F238E27FC236}">
                <a16:creationId xmlns:a16="http://schemas.microsoft.com/office/drawing/2014/main" id="{097857BA-DCF4-4953-8AEF-B7910545F4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6897F2-004E-4616-95D3-C451BE2C3BB2}"/>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309213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FCE71D-0FCE-4F43-85E2-66F2BD85DB5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5D25B16-D1DD-4B5F-BBEC-C81161A09BC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B80EB0-5F78-41D2-B36B-26017ED9846D}"/>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5" name="Segnaposto piè di pagina 4">
            <a:extLst>
              <a:ext uri="{FF2B5EF4-FFF2-40B4-BE49-F238E27FC236}">
                <a16:creationId xmlns:a16="http://schemas.microsoft.com/office/drawing/2014/main" id="{11FA7209-005D-480B-8386-77C58ED292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D8009E-A4F6-4FB7-828F-1EB4277DACDF}"/>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85419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6E073-5CD8-49B4-AAFE-D9BD9A6E9E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3289DAB-A582-4112-92C3-3679FABA0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5942D7E-228E-4870-8AF8-3AC1BCAE2958}"/>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5" name="Segnaposto piè di pagina 4">
            <a:extLst>
              <a:ext uri="{FF2B5EF4-FFF2-40B4-BE49-F238E27FC236}">
                <a16:creationId xmlns:a16="http://schemas.microsoft.com/office/drawing/2014/main" id="{47F1B6CB-0A78-42B5-8BD9-EDB224CBC4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27CCFA-08CB-44F9-A4F5-9BC852462D5B}"/>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3697186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1558D-879F-4ADA-9E0A-CDDE447A4A0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7D9A7DD-CE09-4F6A-AA61-511592F32C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11330BF-8004-4AD6-AD4E-300EFB0021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9E80465-A917-4071-9586-E6151F2370A7}"/>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6" name="Segnaposto piè di pagina 5">
            <a:extLst>
              <a:ext uri="{FF2B5EF4-FFF2-40B4-BE49-F238E27FC236}">
                <a16:creationId xmlns:a16="http://schemas.microsoft.com/office/drawing/2014/main" id="{198317C2-44CA-4250-8585-ADFFC70C9AF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CDA8BB3-7491-4CA5-9735-AAD47A7B7D4B}"/>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79613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3FE4B-1B55-40E3-BC36-D8D0D85685B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06AA41-2BDD-48F4-9C1D-97837D515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2FBF0B1-95A2-4FC7-B52B-E213F845225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97716F-2491-45B5-A742-D58353C058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C7F2FEA-C30B-4CB5-9624-1AA8A240244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DC59C61-A16B-48CB-AF37-BD7DC48B66B5}"/>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8" name="Segnaposto piè di pagina 7">
            <a:extLst>
              <a:ext uri="{FF2B5EF4-FFF2-40B4-BE49-F238E27FC236}">
                <a16:creationId xmlns:a16="http://schemas.microsoft.com/office/drawing/2014/main" id="{CDDEB966-EEF6-4936-B62F-0EED830BF65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27EC512-163E-426D-941D-A29DFE6D053C}"/>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86680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04265-BB42-4B0C-9979-A408105F95F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01C97E5-0A20-40F2-A549-010111A6BD23}"/>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4" name="Segnaposto piè di pagina 3">
            <a:extLst>
              <a:ext uri="{FF2B5EF4-FFF2-40B4-BE49-F238E27FC236}">
                <a16:creationId xmlns:a16="http://schemas.microsoft.com/office/drawing/2014/main" id="{8F0B0A9C-A991-4E5B-BB61-8F4DFE8722F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3F998B3-1758-4350-BDFA-D9C0714F4A1C}"/>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7867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2F01B50-48A9-44D8-80DE-A155F00334FA}"/>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3" name="Segnaposto piè di pagina 2">
            <a:extLst>
              <a:ext uri="{FF2B5EF4-FFF2-40B4-BE49-F238E27FC236}">
                <a16:creationId xmlns:a16="http://schemas.microsoft.com/office/drawing/2014/main" id="{A062EA07-2435-4985-9CA6-AB851CD45B4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AC56882-F19F-47FA-B705-D07D50A7BF04}"/>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68962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D12944-FCEB-40DF-9A66-AC83635BC6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24BED4-D909-4049-8639-59DEFE569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5C32F9B-9670-4996-92D7-1E77631C9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93D84F1-F28E-40EA-953F-E05C3D6DE97D}"/>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6" name="Segnaposto piè di pagina 5">
            <a:extLst>
              <a:ext uri="{FF2B5EF4-FFF2-40B4-BE49-F238E27FC236}">
                <a16:creationId xmlns:a16="http://schemas.microsoft.com/office/drawing/2014/main" id="{8D131073-25B5-4EC2-80F8-5523B1ADD4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A5E563-C0A4-4A31-BF7A-9BDBFE652EB1}"/>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111223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809F29-A034-441F-88E2-EAC90578A7F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8B53809-3169-48E6-89CD-C3DD345E6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7DD0407-2CE2-4FB4-8655-66024889A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401560-B05F-4796-A320-9E95EADD3231}"/>
              </a:ext>
            </a:extLst>
          </p:cNvPr>
          <p:cNvSpPr>
            <a:spLocks noGrp="1"/>
          </p:cNvSpPr>
          <p:nvPr>
            <p:ph type="dt" sz="half" idx="10"/>
          </p:nvPr>
        </p:nvSpPr>
        <p:spPr/>
        <p:txBody>
          <a:bodyPr/>
          <a:lstStyle/>
          <a:p>
            <a:fld id="{BEC3F01C-A15D-4BA5-A1B1-0AAD60129283}" type="datetimeFigureOut">
              <a:rPr lang="it-IT" smtClean="0"/>
              <a:t>20/05/2024</a:t>
            </a:fld>
            <a:endParaRPr lang="it-IT"/>
          </a:p>
        </p:txBody>
      </p:sp>
      <p:sp>
        <p:nvSpPr>
          <p:cNvPr id="6" name="Segnaposto piè di pagina 5">
            <a:extLst>
              <a:ext uri="{FF2B5EF4-FFF2-40B4-BE49-F238E27FC236}">
                <a16:creationId xmlns:a16="http://schemas.microsoft.com/office/drawing/2014/main" id="{CEEAE5BC-D30D-49C8-B982-F162C700D2B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346E8F-3EC6-4141-9EA5-4C179C2DC011}"/>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311337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6497E92-E331-4C4E-BB2C-3C84C5620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7E7C13D-B6D3-46D9-AED6-A07629B53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5A269F-415D-4386-BC43-23BA21776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3F01C-A15D-4BA5-A1B1-0AAD60129283}" type="datetimeFigureOut">
              <a:rPr lang="it-IT" smtClean="0"/>
              <a:t>20/05/2024</a:t>
            </a:fld>
            <a:endParaRPr lang="it-IT"/>
          </a:p>
        </p:txBody>
      </p:sp>
      <p:sp>
        <p:nvSpPr>
          <p:cNvPr id="5" name="Segnaposto piè di pagina 4">
            <a:extLst>
              <a:ext uri="{FF2B5EF4-FFF2-40B4-BE49-F238E27FC236}">
                <a16:creationId xmlns:a16="http://schemas.microsoft.com/office/drawing/2014/main" id="{1AFB9E38-901F-4F21-B99D-C3D47A4D0B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B9DF1DF-6E30-4C33-8FE0-A62316042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3A812-4EB1-4521-A55B-6F343644F886}" type="slidenum">
              <a:rPr lang="it-IT" smtClean="0"/>
              <a:t>‹N›</a:t>
            </a:fld>
            <a:endParaRPr lang="it-IT"/>
          </a:p>
        </p:txBody>
      </p:sp>
    </p:spTree>
    <p:extLst>
      <p:ext uri="{BB962C8B-B14F-4D97-AF65-F5344CB8AC3E}">
        <p14:creationId xmlns:p14="http://schemas.microsoft.com/office/powerpoint/2010/main" val="424606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6B6B556-BA11-498E-BB1A-7BE2DC166026}"/>
              </a:ext>
            </a:extLst>
          </p:cNvPr>
          <p:cNvSpPr>
            <a:spLocks noGrp="1"/>
          </p:cNvSpPr>
          <p:nvPr>
            <p:ph type="title"/>
          </p:nvPr>
        </p:nvSpPr>
        <p:spPr>
          <a:xfrm>
            <a:off x="-185530" y="209706"/>
            <a:ext cx="12133153" cy="1325563"/>
          </a:xfrm>
        </p:spPr>
        <p:txBody>
          <a:bodyPr>
            <a:noAutofit/>
          </a:bodyPr>
          <a:lstStyle/>
          <a:p>
            <a:pPr algn="ctr"/>
            <a:r>
              <a:rPr lang="it-IT" sz="3200" b="1" dirty="0">
                <a:latin typeface="Times New Roman" panose="02020603050405020304" pitchFamily="18" charset="0"/>
                <a:cs typeface="Times New Roman" panose="02020603050405020304" pitchFamily="18" charset="0"/>
              </a:rPr>
              <a:t>Martin M. </a:t>
            </a:r>
            <a:r>
              <a:rPr lang="it-IT" sz="3200" b="1" dirty="0" err="1">
                <a:latin typeface="Times New Roman" panose="02020603050405020304" pitchFamily="18" charset="0"/>
                <a:cs typeface="Times New Roman" panose="02020603050405020304" pitchFamily="18" charset="0"/>
              </a:rPr>
              <a:t>Lintner</a:t>
            </a:r>
            <a:r>
              <a:rPr lang="it-IT" sz="3200" b="1"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o.s.m</a:t>
            </a:r>
            <a:r>
              <a:rPr lang="it-IT" sz="3200" dirty="0">
                <a:latin typeface="Times New Roman" panose="02020603050405020304" pitchFamily="18" charset="0"/>
                <a:cs typeface="Times New Roman" panose="02020603050405020304" pitchFamily="18" charset="0"/>
              </a:rPr>
              <a:t>. (Aldein / Aldino 1972), teologo morale.   </a:t>
            </a:r>
            <a:br>
              <a:rPr lang="it-IT" sz="3200" dirty="0">
                <a:latin typeface="Times New Roman" panose="02020603050405020304" pitchFamily="18" charset="0"/>
                <a:cs typeface="Times New Roman" panose="02020603050405020304" pitchFamily="18" charset="0"/>
              </a:rPr>
            </a:br>
            <a:r>
              <a:rPr lang="it-IT" sz="3200" i="1" dirty="0">
                <a:latin typeface="Times New Roman" panose="02020603050405020304" pitchFamily="18" charset="0"/>
                <a:cs typeface="Times New Roman" panose="02020603050405020304" pitchFamily="18" charset="0"/>
              </a:rPr>
              <a:t>Etica animale. Una prospettiva cristiana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Queriniana</a:t>
            </a:r>
            <a:r>
              <a:rPr lang="it-IT" sz="3200" dirty="0">
                <a:latin typeface="Times New Roman" panose="02020603050405020304" pitchFamily="18" charset="0"/>
                <a:cs typeface="Times New Roman" panose="02020603050405020304" pitchFamily="18" charset="0"/>
              </a:rPr>
              <a:t>, Brescia 2020)</a:t>
            </a:r>
          </a:p>
        </p:txBody>
      </p:sp>
      <p:pic>
        <p:nvPicPr>
          <p:cNvPr id="7" name="Segnaposto contenuto 6">
            <a:extLst>
              <a:ext uri="{FF2B5EF4-FFF2-40B4-BE49-F238E27FC236}">
                <a16:creationId xmlns:a16="http://schemas.microsoft.com/office/drawing/2014/main" id="{D62B35C3-651B-4B1A-B53A-00907129077D}"/>
              </a:ext>
            </a:extLst>
          </p:cNvPr>
          <p:cNvPicPr>
            <a:picLocks noGrp="1" noChangeAspect="1"/>
          </p:cNvPicPr>
          <p:nvPr>
            <p:ph sz="half" idx="1"/>
          </p:nvPr>
        </p:nvPicPr>
        <p:blipFill>
          <a:blip r:embed="rId2"/>
          <a:stretch>
            <a:fillRect/>
          </a:stretch>
        </p:blipFill>
        <p:spPr>
          <a:xfrm>
            <a:off x="688781" y="2646588"/>
            <a:ext cx="4392000" cy="3045122"/>
          </a:xfrm>
          <a:prstGeom prst="rect">
            <a:avLst/>
          </a:prstGeom>
        </p:spPr>
      </p:pic>
      <p:pic>
        <p:nvPicPr>
          <p:cNvPr id="8" name="Segnaposto contenuto 7">
            <a:extLst>
              <a:ext uri="{FF2B5EF4-FFF2-40B4-BE49-F238E27FC236}">
                <a16:creationId xmlns:a16="http://schemas.microsoft.com/office/drawing/2014/main" id="{E7A0D0D0-07F6-4A51-A6BE-2250B484330A}"/>
              </a:ext>
            </a:extLst>
          </p:cNvPr>
          <p:cNvPicPr>
            <a:picLocks noGrp="1" noChangeAspect="1"/>
          </p:cNvPicPr>
          <p:nvPr>
            <p:ph sz="half" idx="2"/>
          </p:nvPr>
        </p:nvPicPr>
        <p:blipFill>
          <a:blip r:embed="rId3"/>
          <a:stretch>
            <a:fillRect/>
          </a:stretch>
        </p:blipFill>
        <p:spPr>
          <a:xfrm>
            <a:off x="9391626" y="2097512"/>
            <a:ext cx="2555997" cy="3960000"/>
          </a:xfrm>
          <a:prstGeom prst="rect">
            <a:avLst/>
          </a:prstGeom>
        </p:spPr>
      </p:pic>
      <p:pic>
        <p:nvPicPr>
          <p:cNvPr id="9" name="Immagine 8">
            <a:extLst>
              <a:ext uri="{FF2B5EF4-FFF2-40B4-BE49-F238E27FC236}">
                <a16:creationId xmlns:a16="http://schemas.microsoft.com/office/drawing/2014/main" id="{2B6A3CCD-C2B4-4923-8B39-782FA7DBE3B9}"/>
              </a:ext>
            </a:extLst>
          </p:cNvPr>
          <p:cNvPicPr>
            <a:picLocks noChangeAspect="1"/>
          </p:cNvPicPr>
          <p:nvPr/>
        </p:nvPicPr>
        <p:blipFill>
          <a:blip r:embed="rId4"/>
          <a:stretch>
            <a:fillRect/>
          </a:stretch>
        </p:blipFill>
        <p:spPr>
          <a:xfrm>
            <a:off x="5328203" y="2169512"/>
            <a:ext cx="3816000" cy="3816000"/>
          </a:xfrm>
          <a:prstGeom prst="rect">
            <a:avLst/>
          </a:prstGeom>
        </p:spPr>
      </p:pic>
    </p:spTree>
    <p:extLst>
      <p:ext uri="{BB962C8B-B14F-4D97-AF65-F5344CB8AC3E}">
        <p14:creationId xmlns:p14="http://schemas.microsoft.com/office/powerpoint/2010/main" val="377714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6398B-21DB-436F-0CC0-7275521F70A2}"/>
              </a:ext>
            </a:extLst>
          </p:cNvPr>
          <p:cNvSpPr>
            <a:spLocks noGrp="1"/>
          </p:cNvSpPr>
          <p:nvPr>
            <p:ph type="title"/>
          </p:nvPr>
        </p:nvSpPr>
        <p:spPr/>
        <p:txBody>
          <a:bodyPr/>
          <a:lstStyle/>
          <a:p>
            <a:pPr algn="ctr"/>
            <a:r>
              <a:rPr lang="it-IT" sz="44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Tommaso d’Aquino sugli animali</a:t>
            </a:r>
            <a:br>
              <a:rPr lang="it-IT" sz="4400" kern="150" dirty="0">
                <a:effectLst/>
                <a:latin typeface="Times New Roman" panose="02020603050405020304" pitchFamily="18" charset="0"/>
                <a:ea typeface="SimSun" panose="02010600030101010101" pitchFamily="2" charset="-122"/>
                <a:cs typeface="Arial" panose="020B0604020202020204" pitchFamily="34" charset="0"/>
              </a:rPr>
            </a:br>
            <a:endParaRPr lang="it-IT" dirty="0"/>
          </a:p>
        </p:txBody>
      </p:sp>
      <p:sp>
        <p:nvSpPr>
          <p:cNvPr id="3" name="Segnaposto contenuto 2">
            <a:extLst>
              <a:ext uri="{FF2B5EF4-FFF2-40B4-BE49-F238E27FC236}">
                <a16:creationId xmlns:a16="http://schemas.microsoft.com/office/drawing/2014/main" id="{3EB7BF73-5253-A07B-9384-CE5A63ADA9CF}"/>
              </a:ext>
            </a:extLst>
          </p:cNvPr>
          <p:cNvSpPr>
            <a:spLocks noGrp="1"/>
          </p:cNvSpPr>
          <p:nvPr>
            <p:ph sz="half" idx="1"/>
          </p:nvPr>
        </p:nvSpPr>
        <p:spPr>
          <a:xfrm>
            <a:off x="838200" y="1533378"/>
            <a:ext cx="5181600" cy="4643585"/>
          </a:xfrm>
        </p:spPr>
        <p:txBody>
          <a:bodyPr>
            <a:normAutofit fontScale="92500"/>
          </a:bodyPr>
          <a:lstStyle/>
          <a:p>
            <a:pPr marL="0" indent="0">
              <a:buNone/>
            </a:pPr>
            <a:r>
              <a:rPr lang="it-IT" sz="18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endParaRPr lang="it-IT" sz="1800" kern="150" dirty="0">
              <a:effectLst/>
              <a:latin typeface="Times New Roman" panose="02020603050405020304" pitchFamily="18" charset="0"/>
              <a:ea typeface="SimSun" panose="02010600030101010101" pitchFamily="2" charset="-122"/>
              <a:cs typeface="Arial" panose="020B0604020202020204" pitchFamily="34" charset="0"/>
            </a:endParaRPr>
          </a:p>
          <a:p>
            <a:pPr marL="0" indent="0" algn="just">
              <a:buNone/>
            </a:pPr>
            <a:r>
              <a:rPr lang="it-IT"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a:t>
            </a:r>
            <a:r>
              <a:rPr lang="it-IT"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Non è possibile volere propriamente del bene a una creatura irrazionale, perché manca ad essa la capacità di possedere propriamente il bene. […]Tuttavia possiamo amare queste creature come beni da volere ad altri: poiché la carità ci fa volere che esse si conservino a onore di Dio e a vantaggio dell'uomo’’. </a:t>
            </a:r>
          </a:p>
          <a:p>
            <a:pPr marL="0" indent="0" algn="just">
              <a:buNone/>
            </a:pPr>
            <a:r>
              <a:rPr lang="it-IT"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(70, </a:t>
            </a:r>
            <a:r>
              <a:rPr lang="it-IT" b="1" i="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Summa </a:t>
            </a:r>
            <a:r>
              <a:rPr lang="it-IT" b="1" i="1" kern="150" dirty="0" err="1">
                <a:solidFill>
                  <a:srgbClr val="000000"/>
                </a:solidFill>
                <a:effectLst/>
                <a:latin typeface="Times New Roman" panose="02020603050405020304" pitchFamily="18" charset="0"/>
                <a:ea typeface="SimSun" panose="02010600030101010101" pitchFamily="2" charset="-122"/>
                <a:cs typeface="Arial" panose="020B0604020202020204" pitchFamily="34" charset="0"/>
              </a:rPr>
              <a:t>Theologica</a:t>
            </a:r>
            <a:r>
              <a:rPr lang="it-IT" b="1" i="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r>
              <a:rPr lang="it-IT"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I-II q. 102  a. 6)</a:t>
            </a:r>
            <a:endParaRPr lang="it-IT" b="1" kern="150" dirty="0">
              <a:effectLst/>
              <a:latin typeface="Times New Roman" panose="02020603050405020304" pitchFamily="18" charset="0"/>
              <a:ea typeface="SimSun" panose="02010600030101010101" pitchFamily="2" charset="-122"/>
              <a:cs typeface="Arial" panose="020B0604020202020204" pitchFamily="34" charset="0"/>
            </a:endParaRPr>
          </a:p>
          <a:p>
            <a:endParaRPr lang="it-IT" dirty="0"/>
          </a:p>
        </p:txBody>
      </p:sp>
      <p:pic>
        <p:nvPicPr>
          <p:cNvPr id="5" name="Segnaposto contenuto 4">
            <a:extLst>
              <a:ext uri="{FF2B5EF4-FFF2-40B4-BE49-F238E27FC236}">
                <a16:creationId xmlns:a16="http://schemas.microsoft.com/office/drawing/2014/main" id="{4B4787C6-4DC9-732E-4B81-52D51175D3D8}"/>
              </a:ext>
            </a:extLst>
          </p:cNvPr>
          <p:cNvPicPr>
            <a:picLocks noGrp="1" noChangeAspect="1"/>
          </p:cNvPicPr>
          <p:nvPr>
            <p:ph sz="half" idx="2"/>
          </p:nvPr>
        </p:nvPicPr>
        <p:blipFill>
          <a:blip r:embed="rId2"/>
          <a:stretch>
            <a:fillRect/>
          </a:stretch>
        </p:blipFill>
        <p:spPr>
          <a:xfrm>
            <a:off x="7358666" y="1373294"/>
            <a:ext cx="3562505" cy="5256000"/>
          </a:xfrm>
          <a:prstGeom prst="rect">
            <a:avLst/>
          </a:prstGeom>
        </p:spPr>
      </p:pic>
    </p:spTree>
    <p:extLst>
      <p:ext uri="{BB962C8B-B14F-4D97-AF65-F5344CB8AC3E}">
        <p14:creationId xmlns:p14="http://schemas.microsoft.com/office/powerpoint/2010/main" val="231188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F02F69-F9DD-A568-82B2-F8C2482386F1}"/>
              </a:ext>
            </a:extLst>
          </p:cNvPr>
          <p:cNvSpPr>
            <a:spLocks noGrp="1"/>
          </p:cNvSpPr>
          <p:nvPr>
            <p:ph type="title"/>
          </p:nvPr>
        </p:nvSpPr>
        <p:spPr>
          <a:xfrm>
            <a:off x="838200" y="478302"/>
            <a:ext cx="11091203" cy="1544271"/>
          </a:xfrm>
        </p:spPr>
        <p:txBody>
          <a:bodyPr>
            <a:normAutofit fontScale="90000"/>
          </a:bodyPr>
          <a:lstStyle/>
          <a:p>
            <a:pPr algn="ctr"/>
            <a:r>
              <a:rPr lang="it-IT" sz="5300" b="1" kern="150" dirty="0">
                <a:effectLst/>
                <a:latin typeface="Times New Roman" panose="02020603050405020304" pitchFamily="18" charset="0"/>
                <a:ea typeface="SimSun" panose="02010600030101010101" pitchFamily="2" charset="-122"/>
                <a:cs typeface="Arial" panose="020B0604020202020204" pitchFamily="34" charset="0"/>
              </a:rPr>
              <a:t>Alla ricerca di un </a:t>
            </a:r>
            <a:r>
              <a:rPr lang="it-IT" sz="5300" b="1" i="1" kern="150" dirty="0">
                <a:effectLst/>
                <a:latin typeface="Times New Roman" panose="02020603050405020304" pitchFamily="18" charset="0"/>
                <a:ea typeface="SimSun" panose="02010600030101010101" pitchFamily="2" charset="-122"/>
                <a:cs typeface="Arial" panose="020B0604020202020204" pitchFamily="34" charset="0"/>
              </a:rPr>
              <a:t>imperativo categorico </a:t>
            </a:r>
            <a:br>
              <a:rPr lang="it-IT" sz="5300" b="1" kern="150" dirty="0">
                <a:effectLst/>
                <a:latin typeface="Times New Roman" panose="02020603050405020304" pitchFamily="18" charset="0"/>
                <a:ea typeface="SimSun" panose="02010600030101010101" pitchFamily="2" charset="-122"/>
                <a:cs typeface="Arial" panose="020B0604020202020204" pitchFamily="34" charset="0"/>
              </a:rPr>
            </a:br>
            <a:r>
              <a:rPr lang="it-IT" sz="5300" b="1" kern="150" dirty="0">
                <a:effectLst/>
                <a:latin typeface="Times New Roman" panose="02020603050405020304" pitchFamily="18" charset="0"/>
                <a:ea typeface="SimSun" panose="02010600030101010101" pitchFamily="2" charset="-122"/>
                <a:cs typeface="Arial" panose="020B0604020202020204" pitchFamily="34" charset="0"/>
              </a:rPr>
              <a:t>dell'etica animale</a:t>
            </a:r>
            <a:br>
              <a:rPr lang="it-IT" sz="1800" kern="150" dirty="0">
                <a:effectLst/>
                <a:latin typeface="Times New Roman" panose="02020603050405020304" pitchFamily="18" charset="0"/>
                <a:ea typeface="SimSun" panose="02010600030101010101" pitchFamily="2" charset="-122"/>
                <a:cs typeface="Arial" panose="020B0604020202020204" pitchFamily="34" charset="0"/>
              </a:rPr>
            </a:br>
            <a:endParaRPr lang="it-IT" dirty="0"/>
          </a:p>
        </p:txBody>
      </p:sp>
      <p:sp>
        <p:nvSpPr>
          <p:cNvPr id="3" name="Segnaposto contenuto 2">
            <a:extLst>
              <a:ext uri="{FF2B5EF4-FFF2-40B4-BE49-F238E27FC236}">
                <a16:creationId xmlns:a16="http://schemas.microsoft.com/office/drawing/2014/main" id="{5609614F-F1D8-6593-3D2E-80CDFF450B5F}"/>
              </a:ext>
            </a:extLst>
          </p:cNvPr>
          <p:cNvSpPr>
            <a:spLocks noGrp="1"/>
          </p:cNvSpPr>
          <p:nvPr>
            <p:ph sz="half" idx="1"/>
          </p:nvPr>
        </p:nvSpPr>
        <p:spPr>
          <a:xfrm>
            <a:off x="852794" y="2222119"/>
            <a:ext cx="5646479" cy="4351338"/>
          </a:xfrm>
        </p:spPr>
        <p:txBody>
          <a:bodyPr>
            <a:normAutofit lnSpcReduction="10000"/>
          </a:bodyPr>
          <a:lstStyle/>
          <a:p>
            <a:pPr marL="0" indent="0" algn="just">
              <a:buNone/>
            </a:pPr>
            <a:r>
              <a:rPr lang="it-IT" kern="150" dirty="0">
                <a:effectLst/>
                <a:latin typeface="Times New Roman" panose="02020603050405020304" pitchFamily="18" charset="0"/>
                <a:ea typeface="SimSun" panose="02010600030101010101" pitchFamily="2" charset="-122"/>
                <a:cs typeface="Arial" panose="020B0604020202020204" pitchFamily="34" charset="0"/>
              </a:rPr>
              <a:t>‘‘Agisci in modo da non utilizzare mai gli animali, tanto i singoli individui quanto l'insieme della comunità animale, semplicemente come mezzi per soddisfare i tuoi interessi e bisogni, ma al contempo in modo da rendere giustizia ai loro bisogni, alle loro facoltà emotive e alle loro capacità cognitive sia a livello specie-specifico che individuale’’. </a:t>
            </a:r>
            <a:r>
              <a:rPr lang="it-IT" b="1" kern="150" dirty="0">
                <a:effectLst/>
                <a:latin typeface="Times New Roman" panose="02020603050405020304" pitchFamily="18" charset="0"/>
                <a:ea typeface="SimSun" panose="02010600030101010101" pitchFamily="2" charset="-122"/>
                <a:cs typeface="Arial" panose="020B0604020202020204" pitchFamily="34" charset="0"/>
              </a:rPr>
              <a:t>(22-23)</a:t>
            </a:r>
          </a:p>
          <a:p>
            <a:pPr marL="0" indent="0">
              <a:buNone/>
            </a:pPr>
            <a:r>
              <a:rPr lang="it-IT" sz="1800" kern="150" dirty="0">
                <a:effectLst/>
                <a:latin typeface="Times New Roman" panose="02020603050405020304" pitchFamily="18" charset="0"/>
                <a:ea typeface="SimSun" panose="02010600030101010101" pitchFamily="2" charset="-122"/>
                <a:cs typeface="Arial" panose="020B0604020202020204" pitchFamily="34" charset="0"/>
              </a:rPr>
              <a:t> </a:t>
            </a:r>
          </a:p>
          <a:p>
            <a:endParaRPr lang="it-IT" dirty="0"/>
          </a:p>
        </p:txBody>
      </p:sp>
      <p:pic>
        <p:nvPicPr>
          <p:cNvPr id="5" name="Segnaposto contenuto 4">
            <a:extLst>
              <a:ext uri="{FF2B5EF4-FFF2-40B4-BE49-F238E27FC236}">
                <a16:creationId xmlns:a16="http://schemas.microsoft.com/office/drawing/2014/main" id="{AB0EBBB5-3AD2-401D-7EB8-5280990430C7}"/>
              </a:ext>
            </a:extLst>
          </p:cNvPr>
          <p:cNvPicPr>
            <a:picLocks noGrp="1" noChangeAspect="1"/>
          </p:cNvPicPr>
          <p:nvPr>
            <p:ph sz="half" idx="2"/>
          </p:nvPr>
        </p:nvPicPr>
        <p:blipFill>
          <a:blip r:embed="rId2"/>
          <a:stretch>
            <a:fillRect/>
          </a:stretch>
        </p:blipFill>
        <p:spPr>
          <a:xfrm>
            <a:off x="7114125" y="2154417"/>
            <a:ext cx="2385770" cy="3060000"/>
          </a:xfrm>
          <a:prstGeom prst="rect">
            <a:avLst/>
          </a:prstGeom>
        </p:spPr>
      </p:pic>
      <p:pic>
        <p:nvPicPr>
          <p:cNvPr id="6" name="Immagine 5">
            <a:extLst>
              <a:ext uri="{FF2B5EF4-FFF2-40B4-BE49-F238E27FC236}">
                <a16:creationId xmlns:a16="http://schemas.microsoft.com/office/drawing/2014/main" id="{436BE5BC-33F0-7524-60A4-9FB1E57B3AE4}"/>
              </a:ext>
            </a:extLst>
          </p:cNvPr>
          <p:cNvPicPr>
            <a:picLocks noChangeAspect="1"/>
          </p:cNvPicPr>
          <p:nvPr/>
        </p:nvPicPr>
        <p:blipFill>
          <a:blip r:embed="rId3"/>
          <a:stretch>
            <a:fillRect/>
          </a:stretch>
        </p:blipFill>
        <p:spPr>
          <a:xfrm>
            <a:off x="9693887" y="2032029"/>
            <a:ext cx="2017951" cy="3182388"/>
          </a:xfrm>
          <a:prstGeom prst="rect">
            <a:avLst/>
          </a:prstGeom>
        </p:spPr>
      </p:pic>
    </p:spTree>
    <p:extLst>
      <p:ext uri="{BB962C8B-B14F-4D97-AF65-F5344CB8AC3E}">
        <p14:creationId xmlns:p14="http://schemas.microsoft.com/office/powerpoint/2010/main" val="3061455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E7749-AFB7-4916-A8FA-49549BA51264}"/>
              </a:ext>
            </a:extLst>
          </p:cNvPr>
          <p:cNvSpPr>
            <a:spLocks noGrp="1"/>
          </p:cNvSpPr>
          <p:nvPr>
            <p:ph type="title"/>
          </p:nvPr>
        </p:nvSpPr>
        <p:spPr>
          <a:xfrm>
            <a:off x="570914" y="126987"/>
            <a:ext cx="113538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Superare il divario di considerazione/trattamento tra </a:t>
            </a:r>
            <a:r>
              <a:rPr lang="it-IT" i="1" dirty="0">
                <a:latin typeface="Times New Roman" panose="02020603050405020304" pitchFamily="18" charset="0"/>
                <a:cs typeface="Times New Roman" panose="02020603050405020304" pitchFamily="18" charset="0"/>
              </a:rPr>
              <a:t>animali di compagnia </a:t>
            </a:r>
            <a:r>
              <a:rPr lang="it-IT" dirty="0">
                <a:latin typeface="Times New Roman" panose="02020603050405020304" pitchFamily="18" charset="0"/>
                <a:cs typeface="Times New Roman" panose="02020603050405020304" pitchFamily="18" charset="0"/>
              </a:rPr>
              <a:t>e </a:t>
            </a:r>
            <a:r>
              <a:rPr lang="it-IT" i="1" dirty="0">
                <a:latin typeface="Times New Roman" panose="02020603050405020304" pitchFamily="18" charset="0"/>
                <a:cs typeface="Times New Roman" panose="02020603050405020304" pitchFamily="18" charset="0"/>
              </a:rPr>
              <a:t>animali allevati per utilità</a:t>
            </a:r>
          </a:p>
        </p:txBody>
      </p:sp>
      <p:sp>
        <p:nvSpPr>
          <p:cNvPr id="3" name="Segnaposto contenuto 2">
            <a:extLst>
              <a:ext uri="{FF2B5EF4-FFF2-40B4-BE49-F238E27FC236}">
                <a16:creationId xmlns:a16="http://schemas.microsoft.com/office/drawing/2014/main" id="{FE42BFB9-0402-B620-8D92-4C31A171E0BC}"/>
              </a:ext>
            </a:extLst>
          </p:cNvPr>
          <p:cNvSpPr>
            <a:spLocks noGrp="1"/>
          </p:cNvSpPr>
          <p:nvPr>
            <p:ph sz="half" idx="1"/>
          </p:nvPr>
        </p:nvSpPr>
        <p:spPr>
          <a:xfrm>
            <a:off x="922606" y="2238235"/>
            <a:ext cx="5647006" cy="4351338"/>
          </a:xfrm>
        </p:spPr>
        <p:txBody>
          <a:bodyPr>
            <a:normAutofit fontScale="92500" lnSpcReduction="20000"/>
          </a:bodyPr>
          <a:lstStyle/>
          <a:p>
            <a:pPr marL="0" indent="0" algn="just">
              <a:buNone/>
            </a:pPr>
            <a:r>
              <a:rPr lang="it-IT" kern="150" dirty="0">
                <a:effectLst/>
                <a:latin typeface="Times New Roman" panose="02020603050405020304" pitchFamily="18" charset="0"/>
                <a:ea typeface="SimSun" panose="02010600030101010101" pitchFamily="2" charset="-122"/>
                <a:cs typeface="Times New Roman" panose="02020603050405020304" pitchFamily="18" charset="0"/>
              </a:rPr>
              <a:t>‘‘Come ha sottolineato giustamente Michael </a:t>
            </a:r>
            <a:r>
              <a:rPr lang="it-IT" kern="150" dirty="0" err="1">
                <a:effectLst/>
                <a:latin typeface="Times New Roman" panose="02020603050405020304" pitchFamily="18" charset="0"/>
                <a:ea typeface="SimSun" panose="02010600030101010101" pitchFamily="2" charset="-122"/>
                <a:cs typeface="Times New Roman" panose="02020603050405020304" pitchFamily="18" charset="0"/>
              </a:rPr>
              <a:t>Rosenberger</a:t>
            </a:r>
            <a:r>
              <a:rPr lang="it-IT" kern="150" dirty="0">
                <a:effectLst/>
                <a:latin typeface="Times New Roman" panose="02020603050405020304" pitchFamily="18" charset="0"/>
                <a:ea typeface="SimSun" panose="02010600030101010101" pitchFamily="2" charset="-122"/>
                <a:cs typeface="Times New Roman" panose="02020603050405020304" pitchFamily="18" charset="0"/>
              </a:rPr>
              <a:t>, per quanto riguarda la protezione animale si deve «superare il profondo fossato che, in ciò che viene comunemente percepito, separa gli animali da reddito dai </a:t>
            </a:r>
            <a:r>
              <a:rPr lang="it-IT" i="1" kern="150" dirty="0">
                <a:effectLst/>
                <a:latin typeface="Times New Roman" panose="02020603050405020304" pitchFamily="18" charset="0"/>
                <a:ea typeface="SimSun" panose="02010600030101010101" pitchFamily="2" charset="-122"/>
                <a:cs typeface="Times New Roman" panose="02020603050405020304" pitchFamily="18" charset="0"/>
              </a:rPr>
              <a:t>pets</a:t>
            </a:r>
            <a:r>
              <a:rPr lang="it-IT" kern="150" dirty="0">
                <a:effectLst/>
                <a:latin typeface="Times New Roman" panose="02020603050405020304" pitchFamily="18" charset="0"/>
                <a:ea typeface="SimSun" panose="02010600030101010101" pitchFamily="2" charset="-122"/>
                <a:cs typeface="Times New Roman" panose="02020603050405020304" pitchFamily="18" charset="0"/>
              </a:rPr>
              <a:t>, vale a dire dagli animali d'affezione o da compagnia»’’. </a:t>
            </a:r>
          </a:p>
          <a:p>
            <a:pPr marL="0" indent="0" algn="just">
              <a:buNone/>
            </a:pPr>
            <a:r>
              <a:rPr lang="it-IT" b="1" kern="150" dirty="0">
                <a:effectLst/>
                <a:latin typeface="Times New Roman" panose="02020603050405020304" pitchFamily="18" charset="0"/>
                <a:ea typeface="SimSun" panose="02010600030101010101" pitchFamily="2" charset="-122"/>
                <a:cs typeface="Times New Roman" panose="02020603050405020304" pitchFamily="18" charset="0"/>
              </a:rPr>
              <a:t>(1</a:t>
            </a:r>
            <a:r>
              <a:rPr lang="it-IT" b="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54</a:t>
            </a:r>
            <a:r>
              <a:rPr lang="it-IT"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cit. da M. </a:t>
            </a:r>
            <a:r>
              <a:rPr lang="it-IT"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Rosenberger</a:t>
            </a:r>
            <a:r>
              <a:rPr lang="it-IT"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Der</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Traum</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vom</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Frieden</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zwischen</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Mensch</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und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Tier</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Eine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christliche</a:t>
            </a:r>
            <a:r>
              <a:rPr lang="it-IT" i="1"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i="1"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Tierethik</a:t>
            </a:r>
            <a:r>
              <a:rPr lang="it-IT"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it-IT" kern="15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Kösel</a:t>
            </a:r>
            <a:r>
              <a:rPr lang="it-IT"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München 2015, 158)</a:t>
            </a:r>
            <a:endParaRPr lang="it-IT" kern="150" dirty="0">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buNone/>
            </a:pPr>
            <a:r>
              <a:rPr lang="it-IT"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it-IT" kern="15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00085EDF-1E47-D907-0B2A-6A602B7C1A16}"/>
              </a:ext>
            </a:extLst>
          </p:cNvPr>
          <p:cNvPicPr>
            <a:picLocks noGrp="1" noChangeAspect="1"/>
          </p:cNvPicPr>
          <p:nvPr>
            <p:ph sz="half" idx="2"/>
          </p:nvPr>
        </p:nvPicPr>
        <p:blipFill>
          <a:blip r:embed="rId2"/>
          <a:stretch>
            <a:fillRect/>
          </a:stretch>
        </p:blipFill>
        <p:spPr>
          <a:xfrm>
            <a:off x="7622896" y="4446554"/>
            <a:ext cx="3996000" cy="2143019"/>
          </a:xfrm>
          <a:prstGeom prst="rect">
            <a:avLst/>
          </a:prstGeom>
        </p:spPr>
      </p:pic>
      <p:pic>
        <p:nvPicPr>
          <p:cNvPr id="6" name="Immagine 5">
            <a:extLst>
              <a:ext uri="{FF2B5EF4-FFF2-40B4-BE49-F238E27FC236}">
                <a16:creationId xmlns:a16="http://schemas.microsoft.com/office/drawing/2014/main" id="{6361C543-9A83-7D60-F221-4856CDE1E9F7}"/>
              </a:ext>
            </a:extLst>
          </p:cNvPr>
          <p:cNvPicPr>
            <a:picLocks noChangeAspect="1"/>
          </p:cNvPicPr>
          <p:nvPr/>
        </p:nvPicPr>
        <p:blipFill>
          <a:blip r:embed="rId3"/>
          <a:stretch>
            <a:fillRect/>
          </a:stretch>
        </p:blipFill>
        <p:spPr>
          <a:xfrm>
            <a:off x="7860457" y="1761552"/>
            <a:ext cx="3520878" cy="2376000"/>
          </a:xfrm>
          <a:prstGeom prst="rect">
            <a:avLst/>
          </a:prstGeom>
        </p:spPr>
      </p:pic>
    </p:spTree>
    <p:extLst>
      <p:ext uri="{BB962C8B-B14F-4D97-AF65-F5344CB8AC3E}">
        <p14:creationId xmlns:p14="http://schemas.microsoft.com/office/powerpoint/2010/main" val="207674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9B5118-93D3-F940-91A1-22FC6D1B5CF3}"/>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Includere gli animali nella comunità morale.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Ma come?</a:t>
            </a:r>
          </a:p>
        </p:txBody>
      </p:sp>
      <p:sp>
        <p:nvSpPr>
          <p:cNvPr id="3" name="Segnaposto contenuto 2">
            <a:extLst>
              <a:ext uri="{FF2B5EF4-FFF2-40B4-BE49-F238E27FC236}">
                <a16:creationId xmlns:a16="http://schemas.microsoft.com/office/drawing/2014/main" id="{FB97C231-4DE8-6028-569C-DF45044EB56C}"/>
              </a:ext>
            </a:extLst>
          </p:cNvPr>
          <p:cNvSpPr>
            <a:spLocks noGrp="1"/>
          </p:cNvSpPr>
          <p:nvPr>
            <p:ph sz="half" idx="1"/>
          </p:nvPr>
        </p:nvSpPr>
        <p:spPr>
          <a:xfrm>
            <a:off x="842964" y="1952234"/>
            <a:ext cx="5334000" cy="4351338"/>
          </a:xfrm>
        </p:spPr>
        <p:txBody>
          <a:bodyPr>
            <a:normAutofit fontScale="92500" lnSpcReduction="20000"/>
          </a:bodyPr>
          <a:lstStyle/>
          <a:p>
            <a:pPr marL="0" indent="0">
              <a:buNone/>
            </a:pPr>
            <a:r>
              <a:rPr lang="it-IT" b="1" dirty="0">
                <a:latin typeface="Times New Roman" panose="02020603050405020304" pitchFamily="18" charset="0"/>
                <a:cs typeface="Times New Roman" panose="02020603050405020304" pitchFamily="18" charset="0"/>
              </a:rPr>
              <a:t>Esseri umani </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agenti </a:t>
            </a:r>
            <a:r>
              <a:rPr lang="it-IT" dirty="0">
                <a:latin typeface="Times New Roman" panose="02020603050405020304" pitchFamily="18" charset="0"/>
                <a:cs typeface="Times New Roman" panose="02020603050405020304" pitchFamily="18" charset="0"/>
              </a:rPr>
              <a:t>(soggetti) morali</a:t>
            </a:r>
          </a:p>
          <a:p>
            <a:pPr marL="0" indent="0">
              <a:buNone/>
            </a:pPr>
            <a:r>
              <a:rPr lang="it-IT" b="1" dirty="0">
                <a:latin typeface="Times New Roman" panose="02020603050405020304" pitchFamily="18" charset="0"/>
                <a:cs typeface="Times New Roman" panose="02020603050405020304" pitchFamily="18" charset="0"/>
              </a:rPr>
              <a:t>Animali non umani </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pazienti </a:t>
            </a:r>
            <a:r>
              <a:rPr lang="it-IT" dirty="0">
                <a:latin typeface="Times New Roman" panose="02020603050405020304" pitchFamily="18" charset="0"/>
                <a:cs typeface="Times New Roman" panose="02020603050405020304" pitchFamily="18" charset="0"/>
              </a:rPr>
              <a:t>(oggetti) morali</a:t>
            </a:r>
          </a:p>
          <a:p>
            <a:pPr marL="0" indent="0">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Evitare le grossolane generalizzazioni che ignorano le profonde differenze interspecifiche, come nel caso del filosofo Martin Heidegger (1889-1976), il quale qualificava gli animali indiscriminatamente come </a:t>
            </a:r>
            <a:r>
              <a:rPr lang="it-IT" i="1" dirty="0" err="1">
                <a:latin typeface="Times New Roman" panose="02020603050405020304" pitchFamily="18" charset="0"/>
                <a:cs typeface="Times New Roman" panose="02020603050405020304" pitchFamily="18" charset="0"/>
              </a:rPr>
              <a:t>weltarm</a:t>
            </a:r>
            <a:r>
              <a:rPr lang="it-IT" dirty="0">
                <a:latin typeface="Times New Roman" panose="02020603050405020304" pitchFamily="18" charset="0"/>
                <a:cs typeface="Times New Roman" panose="02020603050405020304" pitchFamily="18" charset="0"/>
              </a:rPr>
              <a:t> (‘‘poveri di </a:t>
            </a:r>
            <a:r>
              <a:rPr lang="it-IT" dirty="0" err="1">
                <a:latin typeface="Times New Roman" panose="02020603050405020304" pitchFamily="18" charset="0"/>
                <a:cs typeface="Times New Roman" panose="02020603050405020304" pitchFamily="18" charset="0"/>
              </a:rPr>
              <a:t>mondo’</a:t>
            </a:r>
            <a:r>
              <a:rPr lang="it-IT" dirty="0">
                <a:latin typeface="Times New Roman" panose="02020603050405020304" pitchFamily="18" charset="0"/>
                <a:cs typeface="Times New Roman" panose="02020603050405020304" pitchFamily="18" charset="0"/>
              </a:rPr>
              <a:t>’). </a:t>
            </a:r>
          </a:p>
        </p:txBody>
      </p:sp>
      <p:sp>
        <p:nvSpPr>
          <p:cNvPr id="4" name="Segnaposto contenuto 3">
            <a:extLst>
              <a:ext uri="{FF2B5EF4-FFF2-40B4-BE49-F238E27FC236}">
                <a16:creationId xmlns:a16="http://schemas.microsoft.com/office/drawing/2014/main" id="{19D1FF6F-487F-2384-D400-76B42EEDE6D4}"/>
              </a:ext>
            </a:extLst>
          </p:cNvPr>
          <p:cNvSpPr>
            <a:spLocks noGrp="1"/>
          </p:cNvSpPr>
          <p:nvPr>
            <p:ph sz="half" idx="2"/>
          </p:nvPr>
        </p:nvSpPr>
        <p:spPr>
          <a:xfrm>
            <a:off x="6692705" y="1850584"/>
            <a:ext cx="5181600" cy="4845637"/>
          </a:xfrm>
        </p:spPr>
        <p:txBody>
          <a:bodyPr>
            <a:normAutofit fontScale="92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sz="2200" b="1" dirty="0">
              <a:latin typeface="Times New Roman" panose="02020603050405020304" pitchFamily="18" charset="0"/>
              <a:cs typeface="Times New Roman" panose="02020603050405020304" pitchFamily="18" charset="0"/>
            </a:endParaRPr>
          </a:p>
          <a:p>
            <a:pPr marL="0" indent="0">
              <a:buNone/>
            </a:pPr>
            <a:endParaRPr lang="it-IT" sz="2200" b="1" dirty="0">
              <a:latin typeface="Times New Roman" panose="02020603050405020304" pitchFamily="18" charset="0"/>
              <a:cs typeface="Times New Roman" panose="02020603050405020304" pitchFamily="18" charset="0"/>
            </a:endParaRPr>
          </a:p>
          <a:p>
            <a:pPr marL="0" indent="0">
              <a:buNone/>
            </a:pPr>
            <a:r>
              <a:rPr lang="it-IT" sz="2200" b="1" dirty="0">
                <a:latin typeface="Times New Roman" panose="02020603050405020304" pitchFamily="18" charset="0"/>
                <a:cs typeface="Times New Roman" panose="02020603050405020304" pitchFamily="18" charset="0"/>
              </a:rPr>
              <a:t>Martin Heidegger e (sotto) Konrad Lorenz (1903-1908)</a:t>
            </a:r>
          </a:p>
        </p:txBody>
      </p:sp>
      <p:pic>
        <p:nvPicPr>
          <p:cNvPr id="5" name="Immagine 4">
            <a:extLst>
              <a:ext uri="{FF2B5EF4-FFF2-40B4-BE49-F238E27FC236}">
                <a16:creationId xmlns:a16="http://schemas.microsoft.com/office/drawing/2014/main" id="{725BC1C2-CE38-F50E-911D-D94FF0C20070}"/>
              </a:ext>
            </a:extLst>
          </p:cNvPr>
          <p:cNvPicPr>
            <a:picLocks noChangeAspect="1"/>
          </p:cNvPicPr>
          <p:nvPr/>
        </p:nvPicPr>
        <p:blipFill>
          <a:blip r:embed="rId2"/>
          <a:stretch>
            <a:fillRect/>
          </a:stretch>
        </p:blipFill>
        <p:spPr>
          <a:xfrm>
            <a:off x="7879504" y="1557000"/>
            <a:ext cx="2807999" cy="1872000"/>
          </a:xfrm>
          <a:prstGeom prst="rect">
            <a:avLst/>
          </a:prstGeom>
        </p:spPr>
      </p:pic>
      <p:pic>
        <p:nvPicPr>
          <p:cNvPr id="6" name="Immagine 5">
            <a:extLst>
              <a:ext uri="{FF2B5EF4-FFF2-40B4-BE49-F238E27FC236}">
                <a16:creationId xmlns:a16="http://schemas.microsoft.com/office/drawing/2014/main" id="{C490100B-7B91-3DAF-120E-39963B98B14A}"/>
              </a:ext>
            </a:extLst>
          </p:cNvPr>
          <p:cNvPicPr>
            <a:picLocks noChangeAspect="1"/>
          </p:cNvPicPr>
          <p:nvPr/>
        </p:nvPicPr>
        <p:blipFill>
          <a:blip r:embed="rId3"/>
          <a:stretch>
            <a:fillRect/>
          </a:stretch>
        </p:blipFill>
        <p:spPr>
          <a:xfrm>
            <a:off x="7566972" y="3756875"/>
            <a:ext cx="3433061" cy="1728000"/>
          </a:xfrm>
          <a:prstGeom prst="rect">
            <a:avLst/>
          </a:prstGeom>
        </p:spPr>
      </p:pic>
    </p:spTree>
    <p:extLst>
      <p:ext uri="{BB962C8B-B14F-4D97-AF65-F5344CB8AC3E}">
        <p14:creationId xmlns:p14="http://schemas.microsoft.com/office/powerpoint/2010/main" val="351394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A59792-7BF1-0A57-ED2C-6E67D6F285F3}"/>
              </a:ext>
            </a:extLst>
          </p:cNvPr>
          <p:cNvSpPr>
            <a:spLocks noGrp="1"/>
          </p:cNvSpPr>
          <p:nvPr>
            <p:ph type="title"/>
          </p:nvPr>
        </p:nvSpPr>
        <p:spPr>
          <a:xfrm>
            <a:off x="1049215" y="272995"/>
            <a:ext cx="10515600" cy="1325563"/>
          </a:xfrm>
        </p:spPr>
        <p:txBody>
          <a:bodyPr>
            <a:noAutofit/>
          </a:bodyPr>
          <a:lstStyle/>
          <a:p>
            <a:pPr algn="ctr"/>
            <a:r>
              <a:rPr lang="it-IT" sz="36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La </a:t>
            </a:r>
            <a:r>
              <a:rPr lang="it-IT" sz="3600" b="1"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n</a:t>
            </a:r>
            <a:r>
              <a:rPr lang="it-IT" sz="36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ecessità di </a:t>
            </a:r>
            <a:r>
              <a:rPr lang="it-IT" sz="3600" b="1" i="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conoscenze specifiche sugli animali </a:t>
            </a:r>
            <a:r>
              <a:rPr lang="it-IT" sz="36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per costruire una </a:t>
            </a:r>
            <a:r>
              <a:rPr lang="it-IT" sz="3600" b="1" i="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comunione di differenza</a:t>
            </a:r>
            <a:br>
              <a:rPr lang="it-IT" sz="3600" kern="150" dirty="0">
                <a:effectLst/>
                <a:latin typeface="Times New Roman" panose="02020603050405020304" pitchFamily="18" charset="0"/>
                <a:ea typeface="SimSun" panose="02010600030101010101" pitchFamily="2" charset="-122"/>
                <a:cs typeface="Arial" panose="020B0604020202020204" pitchFamily="34" charset="0"/>
              </a:rPr>
            </a:br>
            <a:endParaRPr lang="it-IT" sz="3600" dirty="0"/>
          </a:p>
        </p:txBody>
      </p:sp>
      <p:sp>
        <p:nvSpPr>
          <p:cNvPr id="3" name="Segnaposto contenuto 2">
            <a:extLst>
              <a:ext uri="{FF2B5EF4-FFF2-40B4-BE49-F238E27FC236}">
                <a16:creationId xmlns:a16="http://schemas.microsoft.com/office/drawing/2014/main" id="{4EC930B1-E2DB-9784-6856-F71D40D123F5}"/>
              </a:ext>
            </a:extLst>
          </p:cNvPr>
          <p:cNvSpPr>
            <a:spLocks noGrp="1"/>
          </p:cNvSpPr>
          <p:nvPr>
            <p:ph sz="half" idx="1"/>
          </p:nvPr>
        </p:nvSpPr>
        <p:spPr>
          <a:xfrm>
            <a:off x="590843" y="1477108"/>
            <a:ext cx="7033846" cy="5107897"/>
          </a:xfrm>
        </p:spPr>
        <p:txBody>
          <a:bodyPr>
            <a:normAutofit fontScale="92500"/>
          </a:bodyPr>
          <a:lstStyle/>
          <a:p>
            <a:pPr marL="0" indent="0">
              <a:buNone/>
            </a:pPr>
            <a:r>
              <a:rPr lang="it-IT" sz="18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endParaRPr lang="it-IT" sz="1800" kern="150" dirty="0">
              <a:effectLst/>
              <a:latin typeface="Times New Roman" panose="02020603050405020304" pitchFamily="18" charset="0"/>
              <a:ea typeface="SimSun" panose="02010600030101010101" pitchFamily="2" charset="-122"/>
              <a:cs typeface="Arial" panose="020B0604020202020204" pitchFamily="34" charset="0"/>
            </a:endParaRPr>
          </a:p>
          <a:p>
            <a:pPr marL="0" indent="0" algn="just">
              <a:buNone/>
            </a:pPr>
            <a:r>
              <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a:t>
            </a:r>
            <a:r>
              <a:rPr lang="it-IT" sz="2400"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F</a:t>
            </a:r>
            <a:r>
              <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a differenza se un organismo è capace di elaborare impulsi di dolore nel senso di uno schema stimolo-reazione, oppure se un individuo può percepirli come sensazione negativa anche dal punto di vista soggettivo; fa differenza se un essere vivente è in grado di ottenere risultati cognitivi che fanno presupporre una percezione di sé e una coscienza dell'io, oppure no. Così per esempio, oggi sappiamo che i pesci sono sensibili al dolore’’.  </a:t>
            </a:r>
            <a:r>
              <a:rPr lang="it-IT" sz="24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(21-22</a:t>
            </a:r>
            <a:r>
              <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a:t>
            </a:r>
            <a:endParaRPr lang="it-IT" sz="2400" kern="150" dirty="0">
              <a:effectLst/>
              <a:latin typeface="Times New Roman" panose="02020603050405020304" pitchFamily="18" charset="0"/>
              <a:ea typeface="SimSun" panose="02010600030101010101" pitchFamily="2" charset="-122"/>
              <a:cs typeface="Arial" panose="020B0604020202020204" pitchFamily="34" charset="0"/>
            </a:endParaRPr>
          </a:p>
          <a:p>
            <a:pPr marL="0" indent="0" algn="just">
              <a:buNone/>
            </a:pPr>
            <a:r>
              <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endParaRPr lang="it-IT" sz="2400" kern="150" dirty="0">
              <a:effectLst/>
              <a:latin typeface="Times New Roman" panose="02020603050405020304" pitchFamily="18" charset="0"/>
              <a:ea typeface="SimSun" panose="02010600030101010101" pitchFamily="2" charset="-122"/>
              <a:cs typeface="Arial" panose="020B0604020202020204" pitchFamily="34" charset="0"/>
            </a:endParaRPr>
          </a:p>
          <a:p>
            <a:pPr marL="0" indent="0" algn="just">
              <a:buNone/>
            </a:pPr>
            <a:r>
              <a:rPr lang="it-IT" sz="2400"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a:t>
            </a:r>
            <a:r>
              <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Non esiste infatti</a:t>
            </a:r>
            <a:r>
              <a:rPr lang="it-IT" sz="2400" i="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l'</a:t>
            </a:r>
            <a:r>
              <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animale, ma c'è una enorme molteplicità di specie animali, tra loro diversissime, che possono divergere molto le une dalle altre, di modo che la differenza tra gli esseri umani e alcune specie animali può essere più piccola di quella che esiste tra molte specie animali’’. </a:t>
            </a:r>
            <a:r>
              <a:rPr lang="it-IT" sz="24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(24) </a:t>
            </a:r>
          </a:p>
          <a:p>
            <a:endParaRPr lang="it-IT" sz="24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endParaRPr>
          </a:p>
          <a:p>
            <a:endParaRPr lang="it-IT" sz="1800" kern="150" dirty="0">
              <a:solidFill>
                <a:srgbClr val="000000"/>
              </a:solidFill>
              <a:latin typeface="Times New Roman" panose="02020603050405020304" pitchFamily="18" charset="0"/>
              <a:ea typeface="SimSun" panose="02010600030101010101" pitchFamily="2" charset="-122"/>
              <a:cs typeface="Arial" panose="020B0604020202020204" pitchFamily="34" charset="0"/>
            </a:endParaRPr>
          </a:p>
          <a:p>
            <a:endParaRPr lang="it-IT" sz="1800" kern="150" dirty="0">
              <a:effectLst/>
              <a:latin typeface="Times New Roman" panose="02020603050405020304" pitchFamily="18" charset="0"/>
              <a:ea typeface="SimSun" panose="02010600030101010101" pitchFamily="2" charset="-122"/>
              <a:cs typeface="Arial" panose="020B0604020202020204" pitchFamily="34" charset="0"/>
            </a:endParaRPr>
          </a:p>
          <a:p>
            <a:endParaRPr lang="it-IT" dirty="0"/>
          </a:p>
        </p:txBody>
      </p:sp>
      <p:pic>
        <p:nvPicPr>
          <p:cNvPr id="6" name="Immagine 5">
            <a:extLst>
              <a:ext uri="{FF2B5EF4-FFF2-40B4-BE49-F238E27FC236}">
                <a16:creationId xmlns:a16="http://schemas.microsoft.com/office/drawing/2014/main" id="{D3CA5B21-0BFE-A2D7-2BC6-1A8E957E35A7}"/>
              </a:ext>
            </a:extLst>
          </p:cNvPr>
          <p:cNvPicPr>
            <a:picLocks noChangeAspect="1"/>
          </p:cNvPicPr>
          <p:nvPr/>
        </p:nvPicPr>
        <p:blipFill>
          <a:blip r:embed="rId2"/>
          <a:stretch>
            <a:fillRect/>
          </a:stretch>
        </p:blipFill>
        <p:spPr>
          <a:xfrm>
            <a:off x="8394283" y="1855607"/>
            <a:ext cx="2747229" cy="2016000"/>
          </a:xfrm>
          <a:prstGeom prst="rect">
            <a:avLst/>
          </a:prstGeom>
        </p:spPr>
      </p:pic>
      <p:pic>
        <p:nvPicPr>
          <p:cNvPr id="7" name="Immagine 6">
            <a:extLst>
              <a:ext uri="{FF2B5EF4-FFF2-40B4-BE49-F238E27FC236}">
                <a16:creationId xmlns:a16="http://schemas.microsoft.com/office/drawing/2014/main" id="{057CEFCF-6C98-2635-1AD0-392B61C1652B}"/>
              </a:ext>
            </a:extLst>
          </p:cNvPr>
          <p:cNvPicPr>
            <a:picLocks noChangeAspect="1"/>
          </p:cNvPicPr>
          <p:nvPr/>
        </p:nvPicPr>
        <p:blipFill>
          <a:blip r:embed="rId3"/>
          <a:stretch>
            <a:fillRect/>
          </a:stretch>
        </p:blipFill>
        <p:spPr>
          <a:xfrm>
            <a:off x="8394283" y="4256131"/>
            <a:ext cx="2773920" cy="2328874"/>
          </a:xfrm>
          <a:prstGeom prst="rect">
            <a:avLst/>
          </a:prstGeom>
        </p:spPr>
      </p:pic>
    </p:spTree>
    <p:extLst>
      <p:ext uri="{BB962C8B-B14F-4D97-AF65-F5344CB8AC3E}">
        <p14:creationId xmlns:p14="http://schemas.microsoft.com/office/powerpoint/2010/main" val="3331404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2584AC-53A3-8AD9-4452-EA2616EDB0CE}"/>
              </a:ext>
            </a:extLst>
          </p:cNvPr>
          <p:cNvSpPr>
            <a:spLocks noGrp="1"/>
          </p:cNvSpPr>
          <p:nvPr>
            <p:ph type="title"/>
          </p:nvPr>
        </p:nvSpPr>
        <p:spPr>
          <a:xfrm>
            <a:off x="964810" y="125975"/>
            <a:ext cx="10515600" cy="1325563"/>
          </a:xfrm>
        </p:spPr>
        <p:txBody>
          <a:bodyPr/>
          <a:lstStyle/>
          <a:p>
            <a:pPr algn="ctr"/>
            <a:r>
              <a:rPr lang="it-IT" dirty="0">
                <a:latin typeface="Times New Roman" panose="02020603050405020304" pitchFamily="18" charset="0"/>
                <a:cs typeface="Times New Roman" panose="02020603050405020304" pitchFamily="18" charset="0"/>
              </a:rPr>
              <a:t>Anche l’empatia/ l’identificazione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con gli animali possono trarci in inganno</a:t>
            </a:r>
          </a:p>
        </p:txBody>
      </p:sp>
      <p:sp>
        <p:nvSpPr>
          <p:cNvPr id="3" name="Segnaposto contenuto 2">
            <a:extLst>
              <a:ext uri="{FF2B5EF4-FFF2-40B4-BE49-F238E27FC236}">
                <a16:creationId xmlns:a16="http://schemas.microsoft.com/office/drawing/2014/main" id="{A9543692-90D7-64B1-DEA1-800ED6B38122}"/>
              </a:ext>
            </a:extLst>
          </p:cNvPr>
          <p:cNvSpPr>
            <a:spLocks noGrp="1"/>
          </p:cNvSpPr>
          <p:nvPr>
            <p:ph sz="half" idx="1"/>
          </p:nvPr>
        </p:nvSpPr>
        <p:spPr>
          <a:xfrm>
            <a:off x="538630" y="1688122"/>
            <a:ext cx="7536225" cy="4825219"/>
          </a:xfrm>
        </p:spPr>
        <p:txBody>
          <a:bodyPr>
            <a:normAutofit/>
          </a:bodyPr>
          <a:lstStyle/>
          <a:p>
            <a:pPr marL="0" indent="0" algn="just">
              <a:buNone/>
            </a:pPr>
            <a:r>
              <a:rPr lang="it-IT" sz="20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Evitare le trappole dell’immedesimazione con gli animali. </a:t>
            </a:r>
            <a:r>
              <a:rPr lang="it-IT" sz="2000"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L’esempio del volo dell’aquila ne </a:t>
            </a:r>
            <a:r>
              <a:rPr lang="it-IT" sz="2000" i="1"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L’anello di re Salomone </a:t>
            </a:r>
            <a:r>
              <a:rPr lang="it-IT" sz="2000"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(1949)</a:t>
            </a:r>
            <a:r>
              <a:rPr lang="it-IT" sz="2000" i="1"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 </a:t>
            </a:r>
            <a:r>
              <a:rPr lang="it-IT" sz="2000" kern="150" dirty="0">
                <a:solidFill>
                  <a:srgbClr val="000000"/>
                </a:solidFill>
                <a:latin typeface="Times New Roman" panose="02020603050405020304" pitchFamily="18" charset="0"/>
                <a:ea typeface="SimSun" panose="02010600030101010101" pitchFamily="2" charset="-122"/>
                <a:cs typeface="Arial" panose="020B0604020202020204" pitchFamily="34" charset="0"/>
              </a:rPr>
              <a:t>di Konrad Lorenz</a:t>
            </a:r>
            <a:r>
              <a:rPr lang="it-IT" sz="2000"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r>
              <a:rPr lang="it-IT" sz="2000" b="1" kern="15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102)</a:t>
            </a:r>
            <a:endParaRPr lang="it-IT" sz="2000" b="1" kern="150" dirty="0">
              <a:effectLst/>
              <a:latin typeface="Times New Roman" panose="02020603050405020304" pitchFamily="18" charset="0"/>
              <a:ea typeface="SimSun" panose="02010600030101010101" pitchFamily="2" charset="-122"/>
              <a:cs typeface="Arial" panose="020B0604020202020204" pitchFamily="34" charset="0"/>
            </a:endParaRPr>
          </a:p>
          <a:p>
            <a:pPr marL="0" indent="0" algn="just">
              <a:buNone/>
            </a:pPr>
            <a:endParaRPr lang="it-IT" sz="2000" dirty="0">
              <a:solidFill>
                <a:srgbClr val="000000"/>
              </a:solidFill>
              <a:latin typeface="Times New Roman" panose="02020603050405020304" pitchFamily="18" charset="0"/>
              <a:ea typeface="SimSun" panose="02010600030101010101" pitchFamily="2" charset="-122"/>
              <a:cs typeface="Arial" panose="020B0604020202020204" pitchFamily="34" charset="0"/>
            </a:endParaRPr>
          </a:p>
          <a:p>
            <a:pPr marL="0" indent="0" algn="just">
              <a:buNone/>
            </a:pPr>
            <a:r>
              <a:rPr lang="it-IT" sz="2000" dirty="0">
                <a:solidFill>
                  <a:srgbClr val="000000"/>
                </a:solidFill>
                <a:latin typeface="Times New Roman" panose="02020603050405020304" pitchFamily="18" charset="0"/>
                <a:ea typeface="SimSun" panose="02010600030101010101" pitchFamily="2" charset="-122"/>
                <a:cs typeface="Arial" panose="020B0604020202020204" pitchFamily="34" charset="0"/>
              </a:rPr>
              <a:t>‘‘L</a:t>
            </a:r>
            <a:r>
              <a:rPr lang="it-IT" sz="20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a capacità di immedesimazione che viene richiesta agli uomini nei confronti degli animali non va intesa soltanto nel senso di una proiezione sentimentale delle emozioni suscitate dall'osservazione di un  animale, ma richiede piuttosto una considerazione attenta della modalità di vita proprie della specie, delle modalità di comportamento individuali degli animali e del modo in cui comunicano, per esempio, benessere, fame, paura</a:t>
            </a:r>
            <a:r>
              <a:rPr lang="it-IT" sz="2000" dirty="0">
                <a:solidFill>
                  <a:srgbClr val="000000"/>
                </a:solidFill>
                <a:latin typeface="Times New Roman" panose="02020603050405020304" pitchFamily="18" charset="0"/>
                <a:ea typeface="SimSun" panose="02010600030101010101" pitchFamily="2" charset="-122"/>
                <a:cs typeface="Arial" panose="020B0604020202020204" pitchFamily="34" charset="0"/>
              </a:rPr>
              <a:t>, m</a:t>
            </a:r>
            <a:r>
              <a:rPr lang="it-IT" sz="20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inaccia o aggressione. Solo allora ci si può comportare in modo giusto nei confronti di un animale, vale a dire in modo corrispondente ai suoi bisogni, alle sue facoltà e alle capacità proprie della specie e dell'individuo’’. </a:t>
            </a:r>
            <a:r>
              <a:rPr lang="it-IT" sz="2000" b="1"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(102-103</a:t>
            </a:r>
            <a:r>
              <a:rPr lang="it-IT" sz="2000" b="1" dirty="0">
                <a:solidFill>
                  <a:srgbClr val="000000"/>
                </a:solidFill>
                <a:latin typeface="Times New Roman" panose="02020603050405020304" pitchFamily="18" charset="0"/>
                <a:ea typeface="SimSun" panose="02010600030101010101" pitchFamily="2" charset="-122"/>
                <a:cs typeface="Arial" panose="020B0604020202020204" pitchFamily="34" charset="0"/>
              </a:rPr>
              <a:t>)</a:t>
            </a:r>
            <a:endParaRPr lang="it-IT" sz="2000" b="1" dirty="0"/>
          </a:p>
        </p:txBody>
      </p:sp>
      <p:pic>
        <p:nvPicPr>
          <p:cNvPr id="5" name="Segnaposto contenuto 4">
            <a:extLst>
              <a:ext uri="{FF2B5EF4-FFF2-40B4-BE49-F238E27FC236}">
                <a16:creationId xmlns:a16="http://schemas.microsoft.com/office/drawing/2014/main" id="{749B2457-1C16-8F4D-6824-9E0C0E813B1B}"/>
              </a:ext>
            </a:extLst>
          </p:cNvPr>
          <p:cNvPicPr>
            <a:picLocks noGrp="1" noChangeAspect="1"/>
          </p:cNvPicPr>
          <p:nvPr>
            <p:ph sz="half" idx="2"/>
          </p:nvPr>
        </p:nvPicPr>
        <p:blipFill>
          <a:blip r:embed="rId2"/>
          <a:stretch>
            <a:fillRect/>
          </a:stretch>
        </p:blipFill>
        <p:spPr>
          <a:xfrm>
            <a:off x="8890704" y="4090499"/>
            <a:ext cx="2762665" cy="2016000"/>
          </a:xfrm>
          <a:prstGeom prst="rect">
            <a:avLst/>
          </a:prstGeom>
        </p:spPr>
      </p:pic>
      <p:pic>
        <p:nvPicPr>
          <p:cNvPr id="4" name="Immagine 3">
            <a:extLst>
              <a:ext uri="{FF2B5EF4-FFF2-40B4-BE49-F238E27FC236}">
                <a16:creationId xmlns:a16="http://schemas.microsoft.com/office/drawing/2014/main" id="{88E11D59-3FA5-51A3-5069-412DA90A7183}"/>
              </a:ext>
            </a:extLst>
          </p:cNvPr>
          <p:cNvPicPr>
            <a:picLocks noChangeAspect="1"/>
          </p:cNvPicPr>
          <p:nvPr/>
        </p:nvPicPr>
        <p:blipFill>
          <a:blip r:embed="rId3"/>
          <a:stretch>
            <a:fillRect/>
          </a:stretch>
        </p:blipFill>
        <p:spPr>
          <a:xfrm>
            <a:off x="8760037" y="1563950"/>
            <a:ext cx="3024000" cy="2016000"/>
          </a:xfrm>
          <a:prstGeom prst="rect">
            <a:avLst/>
          </a:prstGeom>
        </p:spPr>
      </p:pic>
    </p:spTree>
    <p:extLst>
      <p:ext uri="{BB962C8B-B14F-4D97-AF65-F5344CB8AC3E}">
        <p14:creationId xmlns:p14="http://schemas.microsoft.com/office/powerpoint/2010/main" val="110368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3C309D-47AE-AD60-6959-3DDE282A27CF}"/>
              </a:ext>
            </a:extLst>
          </p:cNvPr>
          <p:cNvSpPr>
            <a:spLocks noGrp="1"/>
          </p:cNvSpPr>
          <p:nvPr>
            <p:ph type="title"/>
          </p:nvPr>
        </p:nvSpPr>
        <p:spPr>
          <a:xfrm>
            <a:off x="838199" y="0"/>
            <a:ext cx="10515600" cy="1325563"/>
          </a:xfrm>
        </p:spPr>
        <p:txBody>
          <a:bodyPr/>
          <a:lstStyle/>
          <a:p>
            <a:pPr algn="ctr"/>
            <a:r>
              <a:rPr lang="it-IT" dirty="0">
                <a:latin typeface="Times New Roman" panose="02020603050405020304" pitchFamily="18" charset="0"/>
                <a:cs typeface="Times New Roman" panose="02020603050405020304" pitchFamily="18" charset="0"/>
              </a:rPr>
              <a:t>Bontà creaturale e dignità animale</a:t>
            </a:r>
          </a:p>
        </p:txBody>
      </p:sp>
      <p:sp>
        <p:nvSpPr>
          <p:cNvPr id="3" name="Segnaposto contenuto 2">
            <a:extLst>
              <a:ext uri="{FF2B5EF4-FFF2-40B4-BE49-F238E27FC236}">
                <a16:creationId xmlns:a16="http://schemas.microsoft.com/office/drawing/2014/main" id="{205E7274-1630-DE0D-CA3F-900E36506861}"/>
              </a:ext>
            </a:extLst>
          </p:cNvPr>
          <p:cNvSpPr>
            <a:spLocks noGrp="1"/>
          </p:cNvSpPr>
          <p:nvPr>
            <p:ph sz="half" idx="1"/>
          </p:nvPr>
        </p:nvSpPr>
        <p:spPr>
          <a:xfrm>
            <a:off x="838199" y="1536914"/>
            <a:ext cx="6702084" cy="4955961"/>
          </a:xfrm>
        </p:spPr>
        <p:txBody>
          <a:bodyPr>
            <a:normAutofit fontScale="32500" lnSpcReduction="20000"/>
          </a:bodyPr>
          <a:lstStyle/>
          <a:p>
            <a:pPr marL="0" indent="0" algn="just">
              <a:buNone/>
            </a:pPr>
            <a:r>
              <a:rPr lang="it-IT" sz="7400" dirty="0">
                <a:latin typeface="Times New Roman" panose="02020603050405020304" pitchFamily="18" charset="0"/>
                <a:cs typeface="Times New Roman" panose="02020603050405020304" pitchFamily="18" charset="0"/>
              </a:rPr>
              <a:t>- Nella tradizione filosofica, la </a:t>
            </a:r>
            <a:r>
              <a:rPr lang="it-IT" sz="7400" i="1" dirty="0" err="1">
                <a:latin typeface="Times New Roman" panose="02020603050405020304" pitchFamily="18" charset="0"/>
                <a:cs typeface="Times New Roman" panose="02020603050405020304" pitchFamily="18" charset="0"/>
              </a:rPr>
              <a:t>bonitas</a:t>
            </a:r>
            <a:r>
              <a:rPr lang="it-IT" sz="7400" i="1" dirty="0">
                <a:latin typeface="Times New Roman" panose="02020603050405020304" pitchFamily="18" charset="0"/>
                <a:cs typeface="Times New Roman" panose="02020603050405020304" pitchFamily="18" charset="0"/>
              </a:rPr>
              <a:t> </a:t>
            </a:r>
            <a:r>
              <a:rPr lang="it-IT" sz="7400" dirty="0">
                <a:latin typeface="Times New Roman" panose="02020603050405020304" pitchFamily="18" charset="0"/>
                <a:cs typeface="Times New Roman" panose="02020603050405020304" pitchFamily="18" charset="0"/>
              </a:rPr>
              <a:t>inerisce agli enti/ alle creature, mentre la </a:t>
            </a:r>
            <a:r>
              <a:rPr lang="it-IT" sz="7400" i="1" dirty="0" err="1">
                <a:latin typeface="Times New Roman" panose="02020603050405020304" pitchFamily="18" charset="0"/>
                <a:cs typeface="Times New Roman" panose="02020603050405020304" pitchFamily="18" charset="0"/>
              </a:rPr>
              <a:t>dignitas</a:t>
            </a:r>
            <a:r>
              <a:rPr lang="it-IT" sz="7400" dirty="0">
                <a:latin typeface="Times New Roman" panose="02020603050405020304" pitchFamily="18" charset="0"/>
                <a:cs typeface="Times New Roman" panose="02020603050405020304" pitchFamily="18" charset="0"/>
              </a:rPr>
              <a:t> (</a:t>
            </a:r>
            <a:r>
              <a:rPr lang="it-IT" sz="7400" dirty="0" err="1">
                <a:latin typeface="Times New Roman" panose="02020603050405020304" pitchFamily="18" charset="0"/>
                <a:cs typeface="Times New Roman" panose="02020603050405020304" pitchFamily="18" charset="0"/>
              </a:rPr>
              <a:t>ted</a:t>
            </a:r>
            <a:r>
              <a:rPr lang="it-IT" sz="7400" dirty="0">
                <a:latin typeface="Times New Roman" panose="02020603050405020304" pitchFamily="18" charset="0"/>
                <a:cs typeface="Times New Roman" panose="02020603050405020304" pitchFamily="18" charset="0"/>
              </a:rPr>
              <a:t>. </a:t>
            </a:r>
            <a:r>
              <a:rPr lang="it-IT" sz="7400" i="1" dirty="0" err="1">
                <a:latin typeface="Times New Roman" panose="02020603050405020304" pitchFamily="18" charset="0"/>
                <a:cs typeface="Times New Roman" panose="02020603050405020304" pitchFamily="18" charset="0"/>
              </a:rPr>
              <a:t>Würde</a:t>
            </a:r>
            <a:r>
              <a:rPr lang="it-IT" sz="7400" dirty="0">
                <a:latin typeface="Times New Roman" panose="02020603050405020304" pitchFamily="18" charset="0"/>
                <a:cs typeface="Times New Roman" panose="02020603050405020304" pitchFamily="18" charset="0"/>
              </a:rPr>
              <a:t>) è una prerogativa del solo essere umano in quanto essere razionale e morale. </a:t>
            </a:r>
          </a:p>
          <a:p>
            <a:pPr marL="0" indent="0" algn="just">
              <a:buNone/>
            </a:pPr>
            <a:endParaRPr lang="it-IT" sz="7400" dirty="0">
              <a:latin typeface="Times New Roman" panose="02020603050405020304" pitchFamily="18" charset="0"/>
              <a:cs typeface="Times New Roman" panose="02020603050405020304" pitchFamily="18" charset="0"/>
            </a:endParaRPr>
          </a:p>
          <a:p>
            <a:pPr marL="0" indent="0" algn="just">
              <a:buNone/>
            </a:pPr>
            <a:r>
              <a:rPr lang="it-IT" sz="7400" dirty="0">
                <a:latin typeface="Times New Roman" panose="02020603050405020304" pitchFamily="18" charset="0"/>
                <a:cs typeface="Times New Roman" panose="02020603050405020304" pitchFamily="18" charset="0"/>
              </a:rPr>
              <a:t>- Quale spazio per un riconoscimento di una </a:t>
            </a:r>
            <a:r>
              <a:rPr lang="it-IT" sz="7400" i="1" dirty="0">
                <a:latin typeface="Times New Roman" panose="02020603050405020304" pitchFamily="18" charset="0"/>
                <a:cs typeface="Times New Roman" panose="02020603050405020304" pitchFamily="18" charset="0"/>
              </a:rPr>
              <a:t>dignità dell’animale</a:t>
            </a:r>
            <a:r>
              <a:rPr lang="it-IT" sz="7400" dirty="0">
                <a:latin typeface="Times New Roman" panose="02020603050405020304" pitchFamily="18" charset="0"/>
                <a:cs typeface="Times New Roman" panose="02020603050405020304" pitchFamily="18" charset="0"/>
              </a:rPr>
              <a:t> non  esclusivamente in funzione dell’essere umano? Esiste </a:t>
            </a:r>
            <a:r>
              <a:rPr lang="it-IT" sz="7400" i="1" dirty="0">
                <a:latin typeface="Times New Roman" panose="02020603050405020304" pitchFamily="18" charset="0"/>
                <a:cs typeface="Times New Roman" panose="02020603050405020304" pitchFamily="18" charset="0"/>
              </a:rPr>
              <a:t>un valore intrinseco o inerente </a:t>
            </a:r>
            <a:r>
              <a:rPr lang="it-IT" sz="7400" dirty="0">
                <a:latin typeface="Times New Roman" panose="02020603050405020304" pitchFamily="18" charset="0"/>
                <a:cs typeface="Times New Roman" panose="02020603050405020304" pitchFamily="18" charset="0"/>
              </a:rPr>
              <a:t>dell’animale? </a:t>
            </a:r>
          </a:p>
          <a:p>
            <a:pPr marL="0" indent="0" algn="just">
              <a:buNone/>
            </a:pPr>
            <a:endParaRPr lang="it-IT" sz="7400" dirty="0">
              <a:latin typeface="Times New Roman" panose="02020603050405020304" pitchFamily="18" charset="0"/>
              <a:cs typeface="Times New Roman" panose="02020603050405020304" pitchFamily="18" charset="0"/>
            </a:endParaRPr>
          </a:p>
          <a:p>
            <a:pPr marL="0" indent="0" algn="just">
              <a:buNone/>
            </a:pPr>
            <a:r>
              <a:rPr lang="it-IT" sz="7400" dirty="0">
                <a:latin typeface="Times New Roman" panose="02020603050405020304" pitchFamily="18" charset="0"/>
                <a:cs typeface="Times New Roman" panose="02020603050405020304" pitchFamily="18" charset="0"/>
              </a:rPr>
              <a:t>- Tra le piste possibili, il riconoscimento di una ‘‘autonomia teleologica del vivente’’ come tale (Hans Jonas) da cui segue l’impossibilità di una </a:t>
            </a:r>
            <a:r>
              <a:rPr lang="it-IT" sz="7400" i="1" dirty="0">
                <a:latin typeface="Times New Roman" panose="02020603050405020304" pitchFamily="18" charset="0"/>
                <a:cs typeface="Times New Roman" panose="02020603050405020304" pitchFamily="18" charset="0"/>
              </a:rPr>
              <a:t>totale</a:t>
            </a:r>
            <a:r>
              <a:rPr lang="it-IT" sz="7400" dirty="0">
                <a:latin typeface="Times New Roman" panose="02020603050405020304" pitchFamily="18" charset="0"/>
                <a:cs typeface="Times New Roman" panose="02020603050405020304" pitchFamily="18" charset="0"/>
              </a:rPr>
              <a:t> </a:t>
            </a:r>
            <a:r>
              <a:rPr lang="it-IT" sz="7400" i="1" dirty="0">
                <a:latin typeface="Times New Roman" panose="02020603050405020304" pitchFamily="18" charset="0"/>
                <a:cs typeface="Times New Roman" panose="02020603050405020304" pitchFamily="18" charset="0"/>
              </a:rPr>
              <a:t>riduzione</a:t>
            </a:r>
            <a:r>
              <a:rPr lang="it-IT" sz="7400" dirty="0">
                <a:latin typeface="Times New Roman" panose="02020603050405020304" pitchFamily="18" charset="0"/>
                <a:cs typeface="Times New Roman" panose="02020603050405020304" pitchFamily="18" charset="0"/>
              </a:rPr>
              <a:t> degli animali a mezzi in vista di scopi umani.  Tra i vari approcci teorici, M. </a:t>
            </a:r>
            <a:r>
              <a:rPr lang="it-IT" sz="7400" dirty="0" err="1">
                <a:latin typeface="Times New Roman" panose="02020603050405020304" pitchFamily="18" charset="0"/>
                <a:cs typeface="Times New Roman" panose="02020603050405020304" pitchFamily="18" charset="0"/>
              </a:rPr>
              <a:t>Lintner</a:t>
            </a:r>
            <a:r>
              <a:rPr lang="it-IT" sz="7400" dirty="0">
                <a:latin typeface="Times New Roman" panose="02020603050405020304" pitchFamily="18" charset="0"/>
                <a:cs typeface="Times New Roman" panose="02020603050405020304" pitchFamily="18" charset="0"/>
              </a:rPr>
              <a:t> ricorda la </a:t>
            </a:r>
            <a:r>
              <a:rPr lang="it-IT" sz="7400" i="1" dirty="0">
                <a:latin typeface="Times New Roman" panose="02020603050405020304" pitchFamily="18" charset="0"/>
                <a:cs typeface="Times New Roman" panose="02020603050405020304" pitchFamily="18" charset="0"/>
              </a:rPr>
              <a:t>teoria della giustizia </a:t>
            </a:r>
            <a:r>
              <a:rPr lang="it-IT" sz="7400" dirty="0">
                <a:latin typeface="Times New Roman" panose="02020603050405020304" pitchFamily="18" charset="0"/>
                <a:cs typeface="Times New Roman" panose="02020603050405020304" pitchFamily="18" charset="0"/>
              </a:rPr>
              <a:t>di John Rawls e soprattutto l’</a:t>
            </a:r>
            <a:r>
              <a:rPr lang="it-IT" sz="7400" i="1" dirty="0">
                <a:latin typeface="Times New Roman" panose="02020603050405020304" pitchFamily="18" charset="0"/>
                <a:cs typeface="Times New Roman" panose="02020603050405020304" pitchFamily="18" charset="0"/>
              </a:rPr>
              <a:t>approccio delle capacità </a:t>
            </a:r>
            <a:r>
              <a:rPr lang="it-IT" sz="7400" dirty="0">
                <a:latin typeface="Times New Roman" panose="02020603050405020304" pitchFamily="18" charset="0"/>
                <a:cs typeface="Times New Roman" panose="02020603050405020304" pitchFamily="18" charset="0"/>
              </a:rPr>
              <a:t>di Martha </a:t>
            </a:r>
            <a:r>
              <a:rPr lang="it-IT" sz="7400" dirty="0" err="1">
                <a:latin typeface="Times New Roman" panose="02020603050405020304" pitchFamily="18" charset="0"/>
                <a:cs typeface="Times New Roman" panose="02020603050405020304" pitchFamily="18" charset="0"/>
              </a:rPr>
              <a:t>Nussbaum</a:t>
            </a:r>
            <a:r>
              <a:rPr lang="it-IT" sz="7400" dirty="0">
                <a:latin typeface="Times New Roman" panose="02020603050405020304" pitchFamily="18" charset="0"/>
                <a:cs typeface="Times New Roman" panose="02020603050405020304" pitchFamily="18" charset="0"/>
              </a:rPr>
              <a:t>. </a:t>
            </a:r>
          </a:p>
          <a:p>
            <a:pPr marL="0" indent="0">
              <a:buNone/>
            </a:pPr>
            <a:endParaRPr lang="it-IT" sz="5500" dirty="0"/>
          </a:p>
          <a:p>
            <a:pPr marL="0" indent="0">
              <a:buNone/>
            </a:pPr>
            <a:endParaRPr lang="it-IT" sz="5500" dirty="0"/>
          </a:p>
          <a:p>
            <a:pPr marL="0" indent="0">
              <a:buNone/>
            </a:pPr>
            <a:endParaRPr lang="it-IT" dirty="0"/>
          </a:p>
          <a:p>
            <a:endParaRPr lang="it-IT" dirty="0"/>
          </a:p>
        </p:txBody>
      </p:sp>
      <p:pic>
        <p:nvPicPr>
          <p:cNvPr id="5" name="Segnaposto contenuto 4">
            <a:extLst>
              <a:ext uri="{FF2B5EF4-FFF2-40B4-BE49-F238E27FC236}">
                <a16:creationId xmlns:a16="http://schemas.microsoft.com/office/drawing/2014/main" id="{CF847772-DC84-9E0A-D60B-C77D3AF0C2D5}"/>
              </a:ext>
            </a:extLst>
          </p:cNvPr>
          <p:cNvPicPr>
            <a:picLocks noGrp="1" noChangeAspect="1"/>
          </p:cNvPicPr>
          <p:nvPr>
            <p:ph sz="half" idx="2"/>
          </p:nvPr>
        </p:nvPicPr>
        <p:blipFill>
          <a:blip r:embed="rId2"/>
          <a:stretch>
            <a:fillRect/>
          </a:stretch>
        </p:blipFill>
        <p:spPr>
          <a:xfrm>
            <a:off x="8833590" y="3302391"/>
            <a:ext cx="2123078" cy="3312000"/>
          </a:xfrm>
          <a:prstGeom prst="rect">
            <a:avLst/>
          </a:prstGeom>
        </p:spPr>
      </p:pic>
      <p:pic>
        <p:nvPicPr>
          <p:cNvPr id="6" name="Immagine 5">
            <a:extLst>
              <a:ext uri="{FF2B5EF4-FFF2-40B4-BE49-F238E27FC236}">
                <a16:creationId xmlns:a16="http://schemas.microsoft.com/office/drawing/2014/main" id="{A4384B19-566B-54EA-F927-5A4F6D34698A}"/>
              </a:ext>
            </a:extLst>
          </p:cNvPr>
          <p:cNvPicPr>
            <a:picLocks noChangeAspect="1"/>
          </p:cNvPicPr>
          <p:nvPr/>
        </p:nvPicPr>
        <p:blipFill>
          <a:blip r:embed="rId3"/>
          <a:stretch>
            <a:fillRect/>
          </a:stretch>
        </p:blipFill>
        <p:spPr>
          <a:xfrm>
            <a:off x="8585442" y="1325563"/>
            <a:ext cx="2619375" cy="1743075"/>
          </a:xfrm>
          <a:prstGeom prst="rect">
            <a:avLst/>
          </a:prstGeom>
        </p:spPr>
      </p:pic>
    </p:spTree>
    <p:extLst>
      <p:ext uri="{BB962C8B-B14F-4D97-AF65-F5344CB8AC3E}">
        <p14:creationId xmlns:p14="http://schemas.microsoft.com/office/powerpoint/2010/main" val="1619061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5BA1CD-CADD-5F89-71E3-E337AC6646F1}"/>
              </a:ext>
            </a:extLst>
          </p:cNvPr>
          <p:cNvSpPr>
            <a:spLocks noGrp="1"/>
          </p:cNvSpPr>
          <p:nvPr>
            <p:ph type="title"/>
          </p:nvPr>
        </p:nvSpPr>
        <p:spPr>
          <a:xfrm>
            <a:off x="1076739" y="-86139"/>
            <a:ext cx="10515600" cy="1325563"/>
          </a:xfrm>
        </p:spPr>
        <p:txBody>
          <a:bodyPr/>
          <a:lstStyle/>
          <a:p>
            <a:r>
              <a:rPr lang="it-IT" dirty="0">
                <a:latin typeface="Times New Roman" panose="02020603050405020304" pitchFamily="18" charset="0"/>
                <a:cs typeface="Times New Roman" panose="02020603050405020304" pitchFamily="18" charset="0"/>
              </a:rPr>
              <a:t>La questione dell’uccisione di animali</a:t>
            </a:r>
          </a:p>
        </p:txBody>
      </p:sp>
      <p:sp>
        <p:nvSpPr>
          <p:cNvPr id="3" name="Segnaposto contenuto 2">
            <a:extLst>
              <a:ext uri="{FF2B5EF4-FFF2-40B4-BE49-F238E27FC236}">
                <a16:creationId xmlns:a16="http://schemas.microsoft.com/office/drawing/2014/main" id="{6530803F-BD24-86BA-3F1B-FD8A4B9B37D2}"/>
              </a:ext>
            </a:extLst>
          </p:cNvPr>
          <p:cNvSpPr>
            <a:spLocks noGrp="1"/>
          </p:cNvSpPr>
          <p:nvPr>
            <p:ph sz="half" idx="1"/>
          </p:nvPr>
        </p:nvSpPr>
        <p:spPr>
          <a:xfrm>
            <a:off x="528709" y="1616819"/>
            <a:ext cx="6346875" cy="4459459"/>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 ‘‘La stessa produzione di alimenti vegetali per uno stile di vita vegano comporta l’uccisione di animali’’. </a:t>
            </a:r>
            <a:r>
              <a:rPr lang="it-IT" b="1" dirty="0">
                <a:latin typeface="Times New Roman" panose="02020603050405020304" pitchFamily="18" charset="0"/>
                <a:cs typeface="Times New Roman" panose="02020603050405020304" pitchFamily="18" charset="0"/>
              </a:rPr>
              <a:t>(138)</a:t>
            </a:r>
          </a:p>
          <a:p>
            <a:pPr marL="0" indent="0" algn="just">
              <a:buNone/>
            </a:pPr>
            <a:r>
              <a:rPr lang="it-IT" dirty="0">
                <a:latin typeface="Times New Roman" panose="02020603050405020304" pitchFamily="18" charset="0"/>
                <a:cs typeface="Times New Roman" panose="02020603050405020304" pitchFamily="18" charset="0"/>
              </a:rPr>
              <a:t>- ‘‘In via fondamentale ogni uccisione di una animale resta problematica ed esige quindi che l’uomo ne renda ragione. Ci devono essere motivi razionali adeguati per i quali un animale debba essere ucciso  o per i quali sia meglio che una animale muoia piuttosto che continui a vivere. […] Non procurare sofferenza è la richiesta etica minima per l’uccisione di un animale che sia sensibile al dolore’’. </a:t>
            </a:r>
            <a:r>
              <a:rPr lang="it-IT" b="1" dirty="0">
                <a:latin typeface="Times New Roman" panose="02020603050405020304" pitchFamily="18" charset="0"/>
                <a:cs typeface="Times New Roman" panose="02020603050405020304" pitchFamily="18" charset="0"/>
              </a:rPr>
              <a:t>(136)</a:t>
            </a:r>
          </a:p>
          <a:p>
            <a:pPr marL="0" indent="0" algn="just">
              <a:buNone/>
            </a:pPr>
            <a:r>
              <a:rPr lang="it-IT" dirty="0">
                <a:latin typeface="Times New Roman" panose="02020603050405020304" pitchFamily="18" charset="0"/>
                <a:cs typeface="Times New Roman" panose="02020603050405020304" pitchFamily="18" charset="0"/>
              </a:rPr>
              <a:t>- M. </a:t>
            </a:r>
            <a:r>
              <a:rPr lang="it-IT" dirty="0" err="1">
                <a:latin typeface="Times New Roman" panose="02020603050405020304" pitchFamily="18" charset="0"/>
                <a:cs typeface="Times New Roman" panose="02020603050405020304" pitchFamily="18" charset="0"/>
              </a:rPr>
              <a:t>Lintner</a:t>
            </a:r>
            <a:r>
              <a:rPr lang="it-IT" dirty="0">
                <a:latin typeface="Times New Roman" panose="02020603050405020304" pitchFamily="18" charset="0"/>
                <a:cs typeface="Times New Roman" panose="02020603050405020304" pitchFamily="18" charset="0"/>
              </a:rPr>
              <a:t> dichiara ‘‘non sostenibile dal punto di vista etico l’uccisione di animali che siano capaci di un’autorelazione  che superi un puro riferimento </a:t>
            </a:r>
            <a:r>
              <a:rPr lang="it-IT" dirty="0" err="1">
                <a:latin typeface="Times New Roman" panose="02020603050405020304" pitchFamily="18" charset="0"/>
                <a:cs typeface="Times New Roman" panose="02020603050405020304" pitchFamily="18" charset="0"/>
              </a:rPr>
              <a:t>situativo</a:t>
            </a:r>
            <a:r>
              <a:rPr lang="it-IT" dirty="0">
                <a:latin typeface="Times New Roman" panose="02020603050405020304" pitchFamily="18" charset="0"/>
                <a:cs typeface="Times New Roman" panose="02020603050405020304" pitchFamily="18" charset="0"/>
              </a:rPr>
              <a:t> al presente’’. </a:t>
            </a:r>
            <a:r>
              <a:rPr lang="it-IT" b="1" dirty="0">
                <a:latin typeface="Times New Roman" panose="02020603050405020304" pitchFamily="18" charset="0"/>
                <a:cs typeface="Times New Roman" panose="02020603050405020304" pitchFamily="18" charset="0"/>
              </a:rPr>
              <a:t>(138)</a:t>
            </a:r>
          </a:p>
          <a:p>
            <a:pPr marL="0" indent="0">
              <a:buNone/>
            </a:pPr>
            <a:endParaRPr lang="it-IT" dirty="0"/>
          </a:p>
        </p:txBody>
      </p:sp>
      <p:sp>
        <p:nvSpPr>
          <p:cNvPr id="7" name="Segnaposto contenuto 6">
            <a:extLst>
              <a:ext uri="{FF2B5EF4-FFF2-40B4-BE49-F238E27FC236}">
                <a16:creationId xmlns:a16="http://schemas.microsoft.com/office/drawing/2014/main" id="{BC3C2B50-B39B-2CE4-53F9-A2122095674F}"/>
              </a:ext>
            </a:extLst>
          </p:cNvPr>
          <p:cNvSpPr>
            <a:spLocks noGrp="1"/>
          </p:cNvSpPr>
          <p:nvPr>
            <p:ph sz="half" idx="2"/>
          </p:nvPr>
        </p:nvSpPr>
        <p:spPr>
          <a:xfrm>
            <a:off x="7090116" y="1724939"/>
            <a:ext cx="4882661" cy="4915011"/>
          </a:xfrm>
        </p:spPr>
        <p:txBody>
          <a:bodyPr>
            <a:normAutofit fontScale="77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Macello industriale e macellazione del maiale ne </a:t>
            </a:r>
            <a:r>
              <a:rPr lang="it-IT" i="1" dirty="0">
                <a:latin typeface="Times New Roman" panose="02020603050405020304" pitchFamily="18" charset="0"/>
                <a:cs typeface="Times New Roman" panose="02020603050405020304" pitchFamily="18" charset="0"/>
              </a:rPr>
              <a:t>L’albero degli zoccoli </a:t>
            </a:r>
            <a:r>
              <a:rPr lang="it-IT" dirty="0">
                <a:latin typeface="Times New Roman" panose="02020603050405020304" pitchFamily="18" charset="0"/>
                <a:cs typeface="Times New Roman" panose="02020603050405020304" pitchFamily="18" charset="0"/>
              </a:rPr>
              <a:t>(1978) di Ermanno Olmi</a:t>
            </a:r>
          </a:p>
        </p:txBody>
      </p:sp>
      <p:pic>
        <p:nvPicPr>
          <p:cNvPr id="8" name="Immagine 7">
            <a:extLst>
              <a:ext uri="{FF2B5EF4-FFF2-40B4-BE49-F238E27FC236}">
                <a16:creationId xmlns:a16="http://schemas.microsoft.com/office/drawing/2014/main" id="{195322B0-24FC-A677-3B8E-32F373D4D4A0}"/>
              </a:ext>
            </a:extLst>
          </p:cNvPr>
          <p:cNvPicPr>
            <a:picLocks noChangeAspect="1"/>
          </p:cNvPicPr>
          <p:nvPr/>
        </p:nvPicPr>
        <p:blipFill>
          <a:blip r:embed="rId2"/>
          <a:stretch>
            <a:fillRect/>
          </a:stretch>
        </p:blipFill>
        <p:spPr>
          <a:xfrm>
            <a:off x="7873365" y="2993621"/>
            <a:ext cx="3164098" cy="2377646"/>
          </a:xfrm>
          <a:prstGeom prst="rect">
            <a:avLst/>
          </a:prstGeom>
        </p:spPr>
      </p:pic>
      <p:pic>
        <p:nvPicPr>
          <p:cNvPr id="9" name="Immagine 8">
            <a:extLst>
              <a:ext uri="{FF2B5EF4-FFF2-40B4-BE49-F238E27FC236}">
                <a16:creationId xmlns:a16="http://schemas.microsoft.com/office/drawing/2014/main" id="{E0B1CAE2-D65E-817C-9EE0-B4BA6BCF5CAE}"/>
              </a:ext>
            </a:extLst>
          </p:cNvPr>
          <p:cNvPicPr>
            <a:picLocks noChangeAspect="1"/>
          </p:cNvPicPr>
          <p:nvPr/>
        </p:nvPicPr>
        <p:blipFill>
          <a:blip r:embed="rId3"/>
          <a:stretch>
            <a:fillRect/>
          </a:stretch>
        </p:blipFill>
        <p:spPr>
          <a:xfrm>
            <a:off x="7940939" y="1100392"/>
            <a:ext cx="3028950" cy="1514475"/>
          </a:xfrm>
          <a:prstGeom prst="rect">
            <a:avLst/>
          </a:prstGeom>
        </p:spPr>
      </p:pic>
    </p:spTree>
    <p:extLst>
      <p:ext uri="{BB962C8B-B14F-4D97-AF65-F5344CB8AC3E}">
        <p14:creationId xmlns:p14="http://schemas.microsoft.com/office/powerpoint/2010/main" val="276278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0F1948-3F4C-4F12-B8E5-4C87E315A583}"/>
              </a:ext>
            </a:extLst>
          </p:cNvPr>
          <p:cNvSpPr>
            <a:spLocks noGrp="1"/>
          </p:cNvSpPr>
          <p:nvPr>
            <p:ph type="title"/>
          </p:nvPr>
        </p:nvSpPr>
        <p:spPr>
          <a:xfrm>
            <a:off x="1007012" y="47949"/>
            <a:ext cx="10515600" cy="1325563"/>
          </a:xfrm>
        </p:spPr>
        <p:txBody>
          <a:bodyPr/>
          <a:lstStyle/>
          <a:p>
            <a:pPr algn="ctr"/>
            <a:r>
              <a:rPr lang="it-IT" dirty="0">
                <a:latin typeface="Times New Roman" panose="02020603050405020304" pitchFamily="18" charset="0"/>
                <a:cs typeface="Times New Roman" panose="02020603050405020304" pitchFamily="18" charset="0"/>
              </a:rPr>
              <a:t>Campi concreti di azione (139-235)</a:t>
            </a:r>
          </a:p>
        </p:txBody>
      </p:sp>
      <p:sp>
        <p:nvSpPr>
          <p:cNvPr id="3" name="Segnaposto contenuto 2">
            <a:extLst>
              <a:ext uri="{FF2B5EF4-FFF2-40B4-BE49-F238E27FC236}">
                <a16:creationId xmlns:a16="http://schemas.microsoft.com/office/drawing/2014/main" id="{3957A016-5E28-46D2-8E4D-A07602968FB7}"/>
              </a:ext>
            </a:extLst>
          </p:cNvPr>
          <p:cNvSpPr>
            <a:spLocks noGrp="1"/>
          </p:cNvSpPr>
          <p:nvPr>
            <p:ph sz="half" idx="1"/>
          </p:nvPr>
        </p:nvSpPr>
        <p:spPr>
          <a:xfrm>
            <a:off x="413460" y="1733550"/>
            <a:ext cx="5181600" cy="4351338"/>
          </a:xfrm>
        </p:spPr>
        <p:txBody>
          <a:bodyPr/>
          <a:lstStyle/>
          <a:p>
            <a:pPr marL="0" indent="0" algn="just">
              <a:buNone/>
            </a:pPr>
            <a:r>
              <a:rPr lang="it-IT" dirty="0">
                <a:latin typeface="Times New Roman" panose="02020603050405020304" pitchFamily="18" charset="0"/>
                <a:cs typeface="Times New Roman" panose="02020603050405020304" pitchFamily="18" charset="0"/>
              </a:rPr>
              <a:t>- Allevamento di animali domestici e di utilità per l’uomo; circhi e zoo</a:t>
            </a:r>
          </a:p>
          <a:p>
            <a:pPr marL="0" indent="0" algn="just">
              <a:buNone/>
            </a:pPr>
            <a:r>
              <a:rPr lang="it-IT" dirty="0">
                <a:latin typeface="Times New Roman" panose="02020603050405020304" pitchFamily="18" charset="0"/>
                <a:cs typeface="Times New Roman" panose="02020603050405020304" pitchFamily="18" charset="0"/>
              </a:rPr>
              <a:t>- Sperimentazione animale</a:t>
            </a:r>
          </a:p>
          <a:p>
            <a:pPr marL="0" indent="0" algn="just">
              <a:buNone/>
            </a:pPr>
            <a:r>
              <a:rPr lang="it-IT" dirty="0">
                <a:latin typeface="Times New Roman" panose="02020603050405020304" pitchFamily="18" charset="0"/>
                <a:cs typeface="Times New Roman" panose="02020603050405020304" pitchFamily="18" charset="0"/>
              </a:rPr>
              <a:t>- Etica della caccia (</a:t>
            </a:r>
            <a:r>
              <a:rPr lang="it-IT" i="1" dirty="0">
                <a:latin typeface="Times New Roman" panose="02020603050405020304" pitchFamily="18" charset="0"/>
                <a:cs typeface="Times New Roman" panose="02020603050405020304" pitchFamily="18" charset="0"/>
              </a:rPr>
              <a:t>Markus </a:t>
            </a:r>
            <a:r>
              <a:rPr lang="it-IT" i="1" dirty="0" err="1">
                <a:latin typeface="Times New Roman" panose="02020603050405020304" pitchFamily="18" charset="0"/>
                <a:cs typeface="Times New Roman" panose="02020603050405020304" pitchFamily="18" charset="0"/>
              </a:rPr>
              <a:t>Moling</a:t>
            </a:r>
            <a:r>
              <a:rPr lang="it-IT" dirty="0">
                <a:latin typeface="Times New Roman" panose="02020603050405020304" pitchFamily="18" charset="0"/>
                <a:cs typeface="Times New Roman" panose="02020603050405020304" pitchFamily="18" charset="0"/>
              </a:rPr>
              <a:t>)</a:t>
            </a:r>
          </a:p>
          <a:p>
            <a:pPr marL="0" indent="0" algn="just">
              <a:buNone/>
            </a:pPr>
            <a:r>
              <a:rPr lang="it-IT" dirty="0">
                <a:latin typeface="Times New Roman" panose="02020603050405020304" pitchFamily="18" charset="0"/>
                <a:cs typeface="Times New Roman" panose="02020603050405020304" pitchFamily="18" charset="0"/>
              </a:rPr>
              <a:t>- Il consumo di prodotto animali: orientamenti politici ed indicazioni etiche per il consumatore</a:t>
            </a:r>
          </a:p>
        </p:txBody>
      </p:sp>
      <p:pic>
        <p:nvPicPr>
          <p:cNvPr id="5" name="Segnaposto contenuto 4">
            <a:extLst>
              <a:ext uri="{FF2B5EF4-FFF2-40B4-BE49-F238E27FC236}">
                <a16:creationId xmlns:a16="http://schemas.microsoft.com/office/drawing/2014/main" id="{6A2E12F8-F5C6-E8A1-B0A4-B565A8549F2D}"/>
              </a:ext>
            </a:extLst>
          </p:cNvPr>
          <p:cNvPicPr>
            <a:picLocks noGrp="1" noChangeAspect="1"/>
          </p:cNvPicPr>
          <p:nvPr>
            <p:ph sz="half" idx="2"/>
          </p:nvPr>
        </p:nvPicPr>
        <p:blipFill>
          <a:blip r:embed="rId2"/>
          <a:stretch>
            <a:fillRect/>
          </a:stretch>
        </p:blipFill>
        <p:spPr>
          <a:xfrm>
            <a:off x="6019116" y="2050725"/>
            <a:ext cx="2695575" cy="1695450"/>
          </a:xfrm>
          <a:prstGeom prst="rect">
            <a:avLst/>
          </a:prstGeom>
        </p:spPr>
      </p:pic>
      <p:pic>
        <p:nvPicPr>
          <p:cNvPr id="6" name="Immagine 5">
            <a:extLst>
              <a:ext uri="{FF2B5EF4-FFF2-40B4-BE49-F238E27FC236}">
                <a16:creationId xmlns:a16="http://schemas.microsoft.com/office/drawing/2014/main" id="{7E006384-7930-CCD3-6558-390540D3D889}"/>
              </a:ext>
            </a:extLst>
          </p:cNvPr>
          <p:cNvPicPr>
            <a:picLocks noChangeAspect="1"/>
          </p:cNvPicPr>
          <p:nvPr/>
        </p:nvPicPr>
        <p:blipFill>
          <a:blip r:embed="rId3"/>
          <a:stretch>
            <a:fillRect/>
          </a:stretch>
        </p:blipFill>
        <p:spPr>
          <a:xfrm>
            <a:off x="9318748" y="1922098"/>
            <a:ext cx="2664000" cy="1810595"/>
          </a:xfrm>
          <a:prstGeom prst="rect">
            <a:avLst/>
          </a:prstGeom>
        </p:spPr>
      </p:pic>
      <p:pic>
        <p:nvPicPr>
          <p:cNvPr id="7" name="Immagine 6">
            <a:extLst>
              <a:ext uri="{FF2B5EF4-FFF2-40B4-BE49-F238E27FC236}">
                <a16:creationId xmlns:a16="http://schemas.microsoft.com/office/drawing/2014/main" id="{85EB2B45-E899-855C-7174-BAA234143F40}"/>
              </a:ext>
            </a:extLst>
          </p:cNvPr>
          <p:cNvPicPr>
            <a:picLocks noChangeAspect="1"/>
          </p:cNvPicPr>
          <p:nvPr/>
        </p:nvPicPr>
        <p:blipFill>
          <a:blip r:embed="rId4"/>
          <a:stretch>
            <a:fillRect/>
          </a:stretch>
        </p:blipFill>
        <p:spPr>
          <a:xfrm>
            <a:off x="6019116" y="4106213"/>
            <a:ext cx="2556000" cy="1917000"/>
          </a:xfrm>
          <a:prstGeom prst="rect">
            <a:avLst/>
          </a:prstGeom>
        </p:spPr>
      </p:pic>
      <p:pic>
        <p:nvPicPr>
          <p:cNvPr id="8" name="Immagine 7">
            <a:extLst>
              <a:ext uri="{FF2B5EF4-FFF2-40B4-BE49-F238E27FC236}">
                <a16:creationId xmlns:a16="http://schemas.microsoft.com/office/drawing/2014/main" id="{8E451BC4-8607-D5B9-B9F6-7C3392B24D5A}"/>
              </a:ext>
            </a:extLst>
          </p:cNvPr>
          <p:cNvPicPr>
            <a:picLocks noChangeAspect="1"/>
          </p:cNvPicPr>
          <p:nvPr/>
        </p:nvPicPr>
        <p:blipFill>
          <a:blip r:embed="rId5"/>
          <a:stretch>
            <a:fillRect/>
          </a:stretch>
        </p:blipFill>
        <p:spPr>
          <a:xfrm>
            <a:off x="9138748" y="4128682"/>
            <a:ext cx="2844000" cy="1894531"/>
          </a:xfrm>
          <a:prstGeom prst="rect">
            <a:avLst/>
          </a:prstGeom>
        </p:spPr>
      </p:pic>
    </p:spTree>
    <p:extLst>
      <p:ext uri="{BB962C8B-B14F-4D97-AF65-F5344CB8AC3E}">
        <p14:creationId xmlns:p14="http://schemas.microsoft.com/office/powerpoint/2010/main" val="672415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F84F53-8B39-2532-6AA9-4A834B3C155D}"/>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Allevamento di animali domestici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e di utilità per l’uomo</a:t>
            </a:r>
            <a:endParaRPr lang="it-IT" dirty="0"/>
          </a:p>
        </p:txBody>
      </p:sp>
      <p:sp>
        <p:nvSpPr>
          <p:cNvPr id="3" name="Segnaposto contenuto 2">
            <a:extLst>
              <a:ext uri="{FF2B5EF4-FFF2-40B4-BE49-F238E27FC236}">
                <a16:creationId xmlns:a16="http://schemas.microsoft.com/office/drawing/2014/main" id="{109AFD72-E8BB-276F-CC52-670E4F98FDAA}"/>
              </a:ext>
            </a:extLst>
          </p:cNvPr>
          <p:cNvSpPr>
            <a:spLocks noGrp="1"/>
          </p:cNvSpPr>
          <p:nvPr>
            <p:ph sz="half" idx="1"/>
          </p:nvPr>
        </p:nvSpPr>
        <p:spPr>
          <a:xfrm>
            <a:off x="556845" y="1988698"/>
            <a:ext cx="6251917" cy="4351338"/>
          </a:xfrm>
        </p:spPr>
        <p:txBody>
          <a:bodyPr>
            <a:normAutofit fontScale="55000" lnSpcReduction="20000"/>
          </a:bodyPr>
          <a:lstStyle/>
          <a:p>
            <a:pPr marL="0" indent="0" algn="just">
              <a:buNone/>
            </a:pPr>
            <a:r>
              <a:rPr lang="it-IT" sz="5000" dirty="0">
                <a:latin typeface="Times New Roman" panose="02020603050405020304" pitchFamily="18" charset="0"/>
                <a:cs typeface="Times New Roman" panose="02020603050405020304" pitchFamily="18" charset="0"/>
              </a:rPr>
              <a:t>- «In via di principio sulla custodia di animali va dato un </a:t>
            </a:r>
            <a:r>
              <a:rPr lang="it-IT" sz="5000" b="1" dirty="0">
                <a:latin typeface="Times New Roman" panose="02020603050405020304" pitchFamily="18" charset="0"/>
                <a:cs typeface="Times New Roman" panose="02020603050405020304" pitchFamily="18" charset="0"/>
              </a:rPr>
              <a:t>giudizio etico positivo</a:t>
            </a:r>
            <a:r>
              <a:rPr lang="it-IT" sz="5000" dirty="0">
                <a:latin typeface="Times New Roman" panose="02020603050405020304" pitchFamily="18" charset="0"/>
                <a:cs typeface="Times New Roman" panose="02020603050405020304" pitchFamily="18" charset="0"/>
              </a:rPr>
              <a:t>» (147) Essa comporta </a:t>
            </a:r>
            <a:r>
              <a:rPr lang="it-IT" sz="5000" b="1" dirty="0">
                <a:latin typeface="Times New Roman" panose="02020603050405020304" pitchFamily="18" charset="0"/>
                <a:cs typeface="Times New Roman" panose="02020603050405020304" pitchFamily="18" charset="0"/>
              </a:rPr>
              <a:t>vantaggi per l’uomo</a:t>
            </a:r>
            <a:r>
              <a:rPr lang="it-IT" sz="5000" dirty="0">
                <a:latin typeface="Times New Roman" panose="02020603050405020304" pitchFamily="18" charset="0"/>
                <a:cs typeface="Times New Roman" panose="02020603050405020304" pitchFamily="18" charset="0"/>
              </a:rPr>
              <a:t>: un qualche ‘‘contatto con la natura’’; funzione pedagogica; aiuto alla socialità; </a:t>
            </a:r>
            <a:r>
              <a:rPr lang="it-IT" sz="5000" i="1" dirty="0">
                <a:latin typeface="Times New Roman" panose="02020603050405020304" pitchFamily="18" charset="0"/>
                <a:cs typeface="Times New Roman" panose="02020603050405020304" pitchFamily="18" charset="0"/>
              </a:rPr>
              <a:t>pet therapy</a:t>
            </a:r>
            <a:r>
              <a:rPr lang="it-IT" sz="5000" dirty="0">
                <a:latin typeface="Times New Roman" panose="02020603050405020304" pitchFamily="18" charset="0"/>
                <a:cs typeface="Times New Roman" panose="02020603050405020304" pitchFamily="18" charset="0"/>
              </a:rPr>
              <a:t>. </a:t>
            </a:r>
          </a:p>
          <a:p>
            <a:pPr marL="0" indent="0" algn="just">
              <a:buNone/>
            </a:pPr>
            <a:r>
              <a:rPr lang="it-IT" sz="5000" dirty="0">
                <a:latin typeface="Times New Roman" panose="02020603050405020304" pitchFamily="18" charset="0"/>
                <a:cs typeface="Times New Roman" panose="02020603050405020304" pitchFamily="18" charset="0"/>
              </a:rPr>
              <a:t>- Ma ci sono </a:t>
            </a:r>
            <a:r>
              <a:rPr lang="it-IT" sz="5000" b="1" dirty="0">
                <a:latin typeface="Times New Roman" panose="02020603050405020304" pitchFamily="18" charset="0"/>
                <a:cs typeface="Times New Roman" panose="02020603050405020304" pitchFamily="18" charset="0"/>
              </a:rPr>
              <a:t>vantaggi anche per l'animale</a:t>
            </a:r>
            <a:r>
              <a:rPr lang="it-IT" sz="5000" dirty="0">
                <a:latin typeface="Times New Roman" panose="02020603050405020304" pitchFamily="18" charset="0"/>
                <a:cs typeface="Times New Roman" panose="02020603050405020304" pitchFamily="18" charset="0"/>
              </a:rPr>
              <a:t>: cibo, cure, sottrazione a una morte dolorosa, stimoli attraverso l'addestramento e la relazione arricchente con l’essere umano.</a:t>
            </a:r>
          </a:p>
          <a:p>
            <a:pPr marL="0" indent="0" algn="just">
              <a:buNone/>
            </a:pPr>
            <a:r>
              <a:rPr lang="it-IT" sz="5000" dirty="0">
                <a:latin typeface="Times New Roman" panose="02020603050405020304" pitchFamily="18" charset="0"/>
                <a:cs typeface="Times New Roman" panose="02020603050405020304" pitchFamily="18" charset="0"/>
              </a:rPr>
              <a:t>- Le richieste minime della custodia degli animali. </a:t>
            </a:r>
          </a:p>
          <a:p>
            <a:pPr marL="0" indent="0">
              <a:buNone/>
            </a:pPr>
            <a:endParaRPr lang="it-IT" sz="5000" dirty="0">
              <a:latin typeface="Times New Roman" panose="02020603050405020304" pitchFamily="18" charset="0"/>
              <a:cs typeface="Times New Roman" panose="02020603050405020304" pitchFamily="18" charset="0"/>
            </a:endParaRPr>
          </a:p>
          <a:p>
            <a:pPr marL="0" indent="0">
              <a:buNone/>
            </a:pPr>
            <a:endParaRPr lang="it-IT" dirty="0"/>
          </a:p>
          <a:p>
            <a:pPr marL="0" indent="0">
              <a:buNone/>
            </a:pPr>
            <a:endParaRPr lang="it-IT" sz="4900" dirty="0"/>
          </a:p>
          <a:p>
            <a:pPr marL="0" indent="0">
              <a:buNone/>
            </a:pPr>
            <a:endParaRPr lang="it-IT" sz="4900" dirty="0"/>
          </a:p>
          <a:p>
            <a:pPr marL="0" indent="0">
              <a:buNone/>
            </a:pPr>
            <a:endParaRPr lang="it-IT" dirty="0"/>
          </a:p>
          <a:p>
            <a:pPr marL="0" indent="0">
              <a:buNone/>
            </a:pPr>
            <a:endParaRPr lang="it-IT" dirty="0"/>
          </a:p>
        </p:txBody>
      </p:sp>
      <p:pic>
        <p:nvPicPr>
          <p:cNvPr id="5" name="Segnaposto contenuto 4">
            <a:extLst>
              <a:ext uri="{FF2B5EF4-FFF2-40B4-BE49-F238E27FC236}">
                <a16:creationId xmlns:a16="http://schemas.microsoft.com/office/drawing/2014/main" id="{0222539B-CBD7-E7DD-14F2-E1169A109B81}"/>
              </a:ext>
            </a:extLst>
          </p:cNvPr>
          <p:cNvPicPr>
            <a:picLocks noGrp="1" noChangeAspect="1"/>
          </p:cNvPicPr>
          <p:nvPr>
            <p:ph sz="half" idx="2"/>
          </p:nvPr>
        </p:nvPicPr>
        <p:blipFill>
          <a:blip r:embed="rId2"/>
          <a:stretch>
            <a:fillRect/>
          </a:stretch>
        </p:blipFill>
        <p:spPr>
          <a:xfrm>
            <a:off x="7987226" y="4361315"/>
            <a:ext cx="2643153" cy="2232000"/>
          </a:xfrm>
          <a:prstGeom prst="rect">
            <a:avLst/>
          </a:prstGeom>
        </p:spPr>
      </p:pic>
      <p:pic>
        <p:nvPicPr>
          <p:cNvPr id="8" name="Immagine 7">
            <a:extLst>
              <a:ext uri="{FF2B5EF4-FFF2-40B4-BE49-F238E27FC236}">
                <a16:creationId xmlns:a16="http://schemas.microsoft.com/office/drawing/2014/main" id="{899C0D4C-CDDB-A7CC-8F29-62AFD88BE9E4}"/>
              </a:ext>
            </a:extLst>
          </p:cNvPr>
          <p:cNvPicPr>
            <a:picLocks noChangeAspect="1"/>
          </p:cNvPicPr>
          <p:nvPr/>
        </p:nvPicPr>
        <p:blipFill>
          <a:blip r:embed="rId3"/>
          <a:stretch>
            <a:fillRect/>
          </a:stretch>
        </p:blipFill>
        <p:spPr>
          <a:xfrm>
            <a:off x="7283936" y="1690688"/>
            <a:ext cx="4351218" cy="2448000"/>
          </a:xfrm>
          <a:prstGeom prst="rect">
            <a:avLst/>
          </a:prstGeom>
        </p:spPr>
      </p:pic>
    </p:spTree>
    <p:extLst>
      <p:ext uri="{BB962C8B-B14F-4D97-AF65-F5344CB8AC3E}">
        <p14:creationId xmlns:p14="http://schemas.microsoft.com/office/powerpoint/2010/main" val="195225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F95C5B-6AFD-C68D-FD1A-BE86A24DE9B3}"/>
              </a:ext>
            </a:extLst>
          </p:cNvPr>
          <p:cNvSpPr>
            <a:spLocks noGrp="1"/>
          </p:cNvSpPr>
          <p:nvPr>
            <p:ph type="title"/>
          </p:nvPr>
        </p:nvSpPr>
        <p:spPr>
          <a:xfrm>
            <a:off x="904128" y="190952"/>
            <a:ext cx="11157621"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Il (risolto) ‘‘caso </a:t>
            </a:r>
            <a:r>
              <a:rPr lang="it-IT" dirty="0" err="1">
                <a:latin typeface="Times New Roman" panose="02020603050405020304" pitchFamily="18" charset="0"/>
                <a:cs typeface="Times New Roman" panose="02020603050405020304" pitchFamily="18" charset="0"/>
              </a:rPr>
              <a:t>Linter</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Preside dello STA di Brixen/Bressanone (1.9.2024)</a:t>
            </a:r>
          </a:p>
        </p:txBody>
      </p:sp>
      <p:pic>
        <p:nvPicPr>
          <p:cNvPr id="1026" name="Picture 2" descr="La Riscoperta dell'eros">
            <a:extLst>
              <a:ext uri="{FF2B5EF4-FFF2-40B4-BE49-F238E27FC236}">
                <a16:creationId xmlns:a16="http://schemas.microsoft.com/office/drawing/2014/main" id="{A7C5D357-0FA8-F4E6-FDA2-3059FE01623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24947" y="2013735"/>
            <a:ext cx="2300933" cy="345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Den Eros entgiften: Plädoyer für eine tragfähige Sexualmoral  und Beziehungsethik: 9783702231149: Lintner, Martin M.: Books">
            <a:extLst>
              <a:ext uri="{FF2B5EF4-FFF2-40B4-BE49-F238E27FC236}">
                <a16:creationId xmlns:a16="http://schemas.microsoft.com/office/drawing/2014/main" id="{C1FABCD5-58B4-0BAB-1ED5-C5F138549B8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58243" y="2013735"/>
            <a:ext cx="2270757" cy="345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inquant'Anni Di Humanae Vitae - Lintner Martin M. - Queriniana">
            <a:extLst>
              <a:ext uri="{FF2B5EF4-FFF2-40B4-BE49-F238E27FC236}">
                <a16:creationId xmlns:a16="http://schemas.microsoft.com/office/drawing/2014/main" id="{AB535412-7967-B895-473B-167243833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8495" y="3150000"/>
            <a:ext cx="2717326" cy="370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ntner, M: Von Humanae vitae bis Amoris laetitia">
            <a:extLst>
              <a:ext uri="{FF2B5EF4-FFF2-40B4-BE49-F238E27FC236}">
                <a16:creationId xmlns:a16="http://schemas.microsoft.com/office/drawing/2014/main" id="{ECB3B392-14A0-9B0A-B12D-8B82BF1A9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39" y="2978813"/>
            <a:ext cx="2399609" cy="36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06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C1BABF-2E25-7DE2-3CB9-99CD7F6A565C}"/>
              </a:ext>
            </a:extLst>
          </p:cNvPr>
          <p:cNvSpPr>
            <a:spLocks noGrp="1"/>
          </p:cNvSpPr>
          <p:nvPr>
            <p:ph type="title"/>
          </p:nvPr>
        </p:nvSpPr>
        <p:spPr>
          <a:xfrm>
            <a:off x="291548" y="272359"/>
            <a:ext cx="11675165" cy="1325563"/>
          </a:xfrm>
        </p:spPr>
        <p:txBody>
          <a:bodyPr>
            <a:normAutofit fontScale="90000"/>
          </a:bodyPr>
          <a:lstStyle/>
          <a:p>
            <a:pPr algn="ctr"/>
            <a:r>
              <a:rPr lang="it-IT" b="1" dirty="0">
                <a:latin typeface="Times New Roman" panose="02020603050405020304" pitchFamily="18" charset="0"/>
                <a:cs typeface="Times New Roman" panose="02020603050405020304" pitchFamily="18" charset="0"/>
              </a:rPr>
              <a:t>Quattro ambiti</a:t>
            </a:r>
            <a:r>
              <a:rPr lang="it-IT" dirty="0">
                <a:latin typeface="Times New Roman" panose="02020603050405020304" pitchFamily="18" charset="0"/>
                <a:cs typeface="Times New Roman" panose="02020603050405020304" pitchFamily="18" charset="0"/>
              </a:rPr>
              <a:t> su cui M. </a:t>
            </a:r>
            <a:r>
              <a:rPr lang="it-IT" dirty="0" err="1">
                <a:latin typeface="Times New Roman" panose="02020603050405020304" pitchFamily="18" charset="0"/>
                <a:cs typeface="Times New Roman" panose="02020603050405020304" pitchFamily="18" charset="0"/>
              </a:rPr>
              <a:t>Lintner</a:t>
            </a:r>
            <a:r>
              <a:rPr lang="it-IT" dirty="0">
                <a:latin typeface="Times New Roman" panose="02020603050405020304" pitchFamily="18" charset="0"/>
                <a:cs typeface="Times New Roman" panose="02020603050405020304" pitchFamily="18" charset="0"/>
              </a:rPr>
              <a:t> ritiene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che </a:t>
            </a:r>
            <a:r>
              <a:rPr lang="it-IT" i="1" dirty="0">
                <a:latin typeface="Times New Roman" panose="02020603050405020304" pitchFamily="18" charset="0"/>
                <a:cs typeface="Times New Roman" panose="02020603050405020304" pitchFamily="18" charset="0"/>
              </a:rPr>
              <a:t>non si possa </a:t>
            </a:r>
            <a:r>
              <a:rPr lang="it-IT" dirty="0">
                <a:latin typeface="Times New Roman" panose="02020603050405020304" pitchFamily="18" charset="0"/>
                <a:cs typeface="Times New Roman" panose="02020603050405020304" pitchFamily="18" charset="0"/>
              </a:rPr>
              <a:t>esprimere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un giudizio etico indiscriminatamente negativo </a:t>
            </a:r>
          </a:p>
        </p:txBody>
      </p:sp>
      <p:sp>
        <p:nvSpPr>
          <p:cNvPr id="3" name="Segnaposto contenuto 2">
            <a:extLst>
              <a:ext uri="{FF2B5EF4-FFF2-40B4-BE49-F238E27FC236}">
                <a16:creationId xmlns:a16="http://schemas.microsoft.com/office/drawing/2014/main" id="{8BC9525D-0BE4-57FA-9343-84182F8E66E4}"/>
              </a:ext>
            </a:extLst>
          </p:cNvPr>
          <p:cNvSpPr>
            <a:spLocks noGrp="1"/>
          </p:cNvSpPr>
          <p:nvPr>
            <p:ph sz="half" idx="1"/>
          </p:nvPr>
        </p:nvSpPr>
        <p:spPr>
          <a:xfrm>
            <a:off x="838200" y="1825625"/>
            <a:ext cx="5181600" cy="4898732"/>
          </a:xfrm>
        </p:spPr>
        <p:txBody>
          <a:bodyPr>
            <a:normAutofit fontScale="850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b="1" dirty="0">
              <a:latin typeface="Times New Roman" panose="02020603050405020304" pitchFamily="18" charset="0"/>
              <a:cs typeface="Times New Roman" panose="02020603050405020304" pitchFamily="18" charset="0"/>
            </a:endParaRPr>
          </a:p>
          <a:p>
            <a:pPr marL="0" indent="0">
              <a:buNone/>
            </a:pPr>
            <a:r>
              <a:rPr lang="it-IT" b="1" dirty="0">
                <a:latin typeface="Times New Roman" panose="02020603050405020304" pitchFamily="18" charset="0"/>
                <a:cs typeface="Times New Roman" panose="02020603050405020304" pitchFamily="18" charset="0"/>
              </a:rPr>
              <a:t>Circhi</a:t>
            </a:r>
            <a:r>
              <a:rPr lang="it-IT" dirty="0">
                <a:latin typeface="Times New Roman" panose="02020603050405020304" pitchFamily="18" charset="0"/>
                <a:cs typeface="Times New Roman" panose="02020603050405020304" pitchFamily="18" charset="0"/>
              </a:rPr>
              <a:t> </a:t>
            </a:r>
          </a:p>
          <a:p>
            <a:pPr marL="0" indent="0" algn="just">
              <a:buNone/>
            </a:pPr>
            <a:r>
              <a:rPr lang="it-IT" i="1" dirty="0">
                <a:latin typeface="Times New Roman" panose="02020603050405020304" pitchFamily="18" charset="0"/>
                <a:cs typeface="Times New Roman" panose="02020603050405020304" pitchFamily="18" charset="0"/>
              </a:rPr>
              <a:t>Possibile </a:t>
            </a:r>
            <a:r>
              <a:rPr lang="it-IT" dirty="0">
                <a:latin typeface="Times New Roman" panose="02020603050405020304" pitchFamily="18" charset="0"/>
                <a:cs typeface="Times New Roman" panose="02020603050405020304" pitchFamily="18" charset="0"/>
              </a:rPr>
              <a:t>l’utilizzo di animali selvatici a determinate condizioni di rispetto delle esigenze individuali e della specie.</a:t>
            </a:r>
          </a:p>
        </p:txBody>
      </p:sp>
      <p:sp>
        <p:nvSpPr>
          <p:cNvPr id="4" name="Segnaposto contenuto 3">
            <a:extLst>
              <a:ext uri="{FF2B5EF4-FFF2-40B4-BE49-F238E27FC236}">
                <a16:creationId xmlns:a16="http://schemas.microsoft.com/office/drawing/2014/main" id="{AF9223F3-53BE-282C-9613-55D440FAE3D8}"/>
              </a:ext>
            </a:extLst>
          </p:cNvPr>
          <p:cNvSpPr>
            <a:spLocks noGrp="1"/>
          </p:cNvSpPr>
          <p:nvPr>
            <p:ph sz="half" idx="2"/>
          </p:nvPr>
        </p:nvSpPr>
        <p:spPr>
          <a:xfrm>
            <a:off x="6172199" y="1825625"/>
            <a:ext cx="5588391" cy="4760016"/>
          </a:xfrm>
        </p:spPr>
        <p:txBody>
          <a:bodyPr>
            <a:normAutofit fontScale="85000" lnSpcReduction="20000"/>
          </a:bodyPr>
          <a:lstStyle/>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b="1" dirty="0">
              <a:latin typeface="Times New Roman" panose="02020603050405020304" pitchFamily="18" charset="0"/>
              <a:cs typeface="Times New Roman" panose="02020603050405020304" pitchFamily="18" charset="0"/>
            </a:endParaRPr>
          </a:p>
          <a:p>
            <a:pPr marL="0" indent="0">
              <a:buNone/>
            </a:pPr>
            <a:r>
              <a:rPr lang="it-IT" b="1" dirty="0">
                <a:latin typeface="Times New Roman" panose="02020603050405020304" pitchFamily="18" charset="0"/>
                <a:cs typeface="Times New Roman" panose="02020603050405020304" pitchFamily="18" charset="0"/>
              </a:rPr>
              <a:t>Zoo e parchi faunistici</a:t>
            </a:r>
          </a:p>
          <a:p>
            <a:pPr marL="0" indent="0" algn="just">
              <a:buNone/>
            </a:pPr>
            <a:r>
              <a:rPr lang="it-IT" i="1" dirty="0">
                <a:latin typeface="Times New Roman" panose="02020603050405020304" pitchFamily="18" charset="0"/>
                <a:cs typeface="Times New Roman" panose="02020603050405020304" pitchFamily="18" charset="0"/>
              </a:rPr>
              <a:t>La contrarietà assoluta </a:t>
            </a:r>
            <a:r>
              <a:rPr lang="it-IT" dirty="0">
                <a:latin typeface="Times New Roman" panose="02020603050405020304" pitchFamily="18" charset="0"/>
                <a:cs typeface="Times New Roman" panose="02020603050405020304" pitchFamily="18" charset="0"/>
              </a:rPr>
              <a:t>implica talora ‘‘il rischio di sottostare a un antropomorfismo ingenuo’’. </a:t>
            </a:r>
            <a:r>
              <a:rPr lang="it-IT" b="1" dirty="0">
                <a:latin typeface="Times New Roman" panose="02020603050405020304" pitchFamily="18" charset="0"/>
                <a:cs typeface="Times New Roman" panose="02020603050405020304" pitchFamily="18" charset="0"/>
              </a:rPr>
              <a:t>(173) </a:t>
            </a:r>
            <a:r>
              <a:rPr lang="it-IT" i="1" dirty="0">
                <a:latin typeface="Times New Roman" panose="02020603050405020304" pitchFamily="18" charset="0"/>
                <a:cs typeface="Times New Roman" panose="02020603050405020304" pitchFamily="18" charset="0"/>
              </a:rPr>
              <a:t>Condizion</a:t>
            </a:r>
            <a:r>
              <a:rPr lang="it-IT" dirty="0">
                <a:latin typeface="Times New Roman" panose="02020603050405020304" pitchFamily="18" charset="0"/>
                <a:cs typeface="Times New Roman" panose="02020603050405020304" pitchFamily="18" charset="0"/>
              </a:rPr>
              <a:t>i a cui sono </a:t>
            </a:r>
            <a:r>
              <a:rPr lang="it-IT" i="1" dirty="0">
                <a:latin typeface="Times New Roman" panose="02020603050405020304" pitchFamily="18" charset="0"/>
                <a:cs typeface="Times New Roman" panose="02020603050405020304" pitchFamily="18" charset="0"/>
              </a:rPr>
              <a:t>ammissibili </a:t>
            </a:r>
            <a:r>
              <a:rPr lang="it-IT" dirty="0">
                <a:latin typeface="Times New Roman" panose="02020603050405020304" pitchFamily="18" charset="0"/>
                <a:cs typeface="Times New Roman" panose="02020603050405020304" pitchFamily="18" charset="0"/>
              </a:rPr>
              <a:t>e talora utili.</a:t>
            </a:r>
          </a:p>
          <a:p>
            <a:pPr marL="0" indent="0" algn="just">
              <a:buNone/>
            </a:pPr>
            <a:endParaRPr lang="it-IT" dirty="0"/>
          </a:p>
          <a:p>
            <a:pPr marL="0" indent="0">
              <a:buNone/>
            </a:pPr>
            <a:endParaRPr lang="it-IT" dirty="0"/>
          </a:p>
        </p:txBody>
      </p:sp>
      <p:pic>
        <p:nvPicPr>
          <p:cNvPr id="5" name="Immagine 4">
            <a:extLst>
              <a:ext uri="{FF2B5EF4-FFF2-40B4-BE49-F238E27FC236}">
                <a16:creationId xmlns:a16="http://schemas.microsoft.com/office/drawing/2014/main" id="{E9AFE1B5-1646-62E7-034F-BD65116398CC}"/>
              </a:ext>
            </a:extLst>
          </p:cNvPr>
          <p:cNvPicPr>
            <a:picLocks noChangeAspect="1"/>
          </p:cNvPicPr>
          <p:nvPr/>
        </p:nvPicPr>
        <p:blipFill>
          <a:blip r:embed="rId2"/>
          <a:stretch>
            <a:fillRect/>
          </a:stretch>
        </p:blipFill>
        <p:spPr>
          <a:xfrm>
            <a:off x="2251339" y="2007000"/>
            <a:ext cx="1896000" cy="2844000"/>
          </a:xfrm>
          <a:prstGeom prst="rect">
            <a:avLst/>
          </a:prstGeom>
        </p:spPr>
      </p:pic>
      <p:pic>
        <p:nvPicPr>
          <p:cNvPr id="6" name="Immagine 5">
            <a:extLst>
              <a:ext uri="{FF2B5EF4-FFF2-40B4-BE49-F238E27FC236}">
                <a16:creationId xmlns:a16="http://schemas.microsoft.com/office/drawing/2014/main" id="{17D9F11D-2623-86C7-CBA9-D6FACDCA93EC}"/>
              </a:ext>
            </a:extLst>
          </p:cNvPr>
          <p:cNvPicPr>
            <a:picLocks noChangeAspect="1"/>
          </p:cNvPicPr>
          <p:nvPr/>
        </p:nvPicPr>
        <p:blipFill>
          <a:blip r:embed="rId3"/>
          <a:stretch>
            <a:fillRect/>
          </a:stretch>
        </p:blipFill>
        <p:spPr>
          <a:xfrm>
            <a:off x="6613024" y="2007000"/>
            <a:ext cx="3943789" cy="2628000"/>
          </a:xfrm>
          <a:prstGeom prst="rect">
            <a:avLst/>
          </a:prstGeom>
        </p:spPr>
      </p:pic>
    </p:spTree>
    <p:extLst>
      <p:ext uri="{BB962C8B-B14F-4D97-AF65-F5344CB8AC3E}">
        <p14:creationId xmlns:p14="http://schemas.microsoft.com/office/powerpoint/2010/main" val="1372030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585F254-C722-39E9-C137-E968B9FB79A7}"/>
              </a:ext>
            </a:extLst>
          </p:cNvPr>
          <p:cNvSpPr>
            <a:spLocks noGrp="1"/>
          </p:cNvSpPr>
          <p:nvPr>
            <p:ph sz="half" idx="1"/>
          </p:nvPr>
        </p:nvSpPr>
        <p:spPr>
          <a:xfrm>
            <a:off x="182880" y="1825625"/>
            <a:ext cx="5836920" cy="4351338"/>
          </a:xfrm>
        </p:spPr>
        <p:txBody>
          <a:bodyPr>
            <a:normAutofit fontScale="550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buNone/>
            </a:pPr>
            <a:endParaRPr lang="it-IT" dirty="0"/>
          </a:p>
          <a:p>
            <a:pPr marL="0" indent="0" algn="just">
              <a:buNone/>
            </a:pPr>
            <a:endParaRPr lang="it-IT" sz="4000" b="1" dirty="0">
              <a:latin typeface="Times New Roman" panose="02020603050405020304" pitchFamily="18" charset="0"/>
              <a:cs typeface="Times New Roman" panose="02020603050405020304" pitchFamily="18" charset="0"/>
            </a:endParaRPr>
          </a:p>
          <a:p>
            <a:pPr marL="0" indent="0" algn="just">
              <a:buNone/>
            </a:pPr>
            <a:r>
              <a:rPr lang="it-IT" sz="4000" b="1" dirty="0">
                <a:latin typeface="Times New Roman" panose="02020603050405020304" pitchFamily="18" charset="0"/>
                <a:cs typeface="Times New Roman" panose="02020603050405020304" pitchFamily="18" charset="0"/>
              </a:rPr>
              <a:t>La sperimentazione animale</a:t>
            </a:r>
            <a:r>
              <a:rPr lang="it-IT" sz="4000" dirty="0">
                <a:latin typeface="Times New Roman" panose="02020603050405020304" pitchFamily="18" charset="0"/>
                <a:cs typeface="Times New Roman" panose="02020603050405020304" pitchFamily="18" charset="0"/>
              </a:rPr>
              <a:t>. </a:t>
            </a:r>
          </a:p>
          <a:p>
            <a:pPr marL="0" indent="0" algn="just">
              <a:buNone/>
            </a:pPr>
            <a:r>
              <a:rPr lang="it-IT" sz="4000" i="1" dirty="0">
                <a:latin typeface="Times New Roman" panose="02020603050405020304" pitchFamily="18" charset="0"/>
                <a:cs typeface="Times New Roman" panose="02020603050405020304" pitchFamily="18" charset="0"/>
              </a:rPr>
              <a:t>Ammissibile per solo uso medico</a:t>
            </a:r>
            <a:r>
              <a:rPr lang="it-IT" sz="4000" dirty="0">
                <a:latin typeface="Times New Roman" panose="02020603050405020304" pitchFamily="18" charset="0"/>
                <a:cs typeface="Times New Roman" panose="02020603050405020304" pitchFamily="18" charset="0"/>
              </a:rPr>
              <a:t>, in caso di effettiva necessità. </a:t>
            </a:r>
            <a:r>
              <a:rPr lang="it-IT" sz="4000" i="1" dirty="0" err="1">
                <a:latin typeface="Times New Roman" panose="02020603050405020304" pitchFamily="18" charset="0"/>
                <a:cs typeface="Times New Roman" panose="02020603050405020304" pitchFamily="18" charset="0"/>
              </a:rPr>
              <a:t>Replacement</a:t>
            </a:r>
            <a:r>
              <a:rPr lang="it-IT" sz="4000" i="1" dirty="0">
                <a:latin typeface="Times New Roman" panose="02020603050405020304" pitchFamily="18" charset="0"/>
                <a:cs typeface="Times New Roman" panose="02020603050405020304" pitchFamily="18" charset="0"/>
              </a:rPr>
              <a:t>, </a:t>
            </a:r>
            <a:r>
              <a:rPr lang="it-IT" sz="4000" i="1" dirty="0" err="1">
                <a:latin typeface="Times New Roman" panose="02020603050405020304" pitchFamily="18" charset="0"/>
                <a:cs typeface="Times New Roman" panose="02020603050405020304" pitchFamily="18" charset="0"/>
              </a:rPr>
              <a:t>Reduction</a:t>
            </a:r>
            <a:r>
              <a:rPr lang="it-IT" sz="4000" i="1" dirty="0">
                <a:latin typeface="Times New Roman" panose="02020603050405020304" pitchFamily="18" charset="0"/>
                <a:cs typeface="Times New Roman" panose="02020603050405020304" pitchFamily="18" charset="0"/>
              </a:rPr>
              <a:t>, </a:t>
            </a:r>
            <a:r>
              <a:rPr lang="it-IT" sz="4000" i="1" dirty="0" err="1">
                <a:latin typeface="Times New Roman" panose="02020603050405020304" pitchFamily="18" charset="0"/>
                <a:cs typeface="Times New Roman" panose="02020603050405020304" pitchFamily="18" charset="0"/>
              </a:rPr>
              <a:t>Refinement</a:t>
            </a:r>
            <a:r>
              <a:rPr lang="it-IT" sz="4000" i="1" dirty="0">
                <a:latin typeface="Times New Roman" panose="02020603050405020304" pitchFamily="18" charset="0"/>
                <a:cs typeface="Times New Roman" panose="02020603050405020304" pitchFamily="18" charset="0"/>
              </a:rPr>
              <a:t>.</a:t>
            </a:r>
          </a:p>
        </p:txBody>
      </p:sp>
      <p:sp>
        <p:nvSpPr>
          <p:cNvPr id="4" name="Segnaposto contenuto 3">
            <a:extLst>
              <a:ext uri="{FF2B5EF4-FFF2-40B4-BE49-F238E27FC236}">
                <a16:creationId xmlns:a16="http://schemas.microsoft.com/office/drawing/2014/main" id="{6F81F6D2-07A6-6855-50E9-C5BBD9AA966A}"/>
              </a:ext>
            </a:extLst>
          </p:cNvPr>
          <p:cNvSpPr>
            <a:spLocks noGrp="1"/>
          </p:cNvSpPr>
          <p:nvPr>
            <p:ph sz="half" idx="2"/>
          </p:nvPr>
        </p:nvSpPr>
        <p:spPr/>
        <p:txBody>
          <a:bodyPr>
            <a:normAutofit fontScale="550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buNone/>
            </a:pPr>
            <a:endParaRPr lang="it-IT" dirty="0"/>
          </a:p>
          <a:p>
            <a:pPr marL="0" indent="0" algn="just">
              <a:buNone/>
            </a:pPr>
            <a:endParaRPr lang="it-IT" sz="3800" b="1" dirty="0">
              <a:latin typeface="Times New Roman" panose="02020603050405020304" pitchFamily="18" charset="0"/>
              <a:cs typeface="Times New Roman" panose="02020603050405020304" pitchFamily="18" charset="0"/>
            </a:endParaRPr>
          </a:p>
          <a:p>
            <a:pPr marL="0" indent="0" algn="just">
              <a:buNone/>
            </a:pPr>
            <a:r>
              <a:rPr lang="it-IT" sz="3800" b="1" dirty="0">
                <a:latin typeface="Times New Roman" panose="02020603050405020304" pitchFamily="18" charset="0"/>
                <a:cs typeface="Times New Roman" panose="02020603050405020304" pitchFamily="18" charset="0"/>
              </a:rPr>
              <a:t>Etica della caccia </a:t>
            </a:r>
            <a:r>
              <a:rPr lang="it-IT" sz="3800" dirty="0">
                <a:latin typeface="Times New Roman" panose="02020603050405020304" pitchFamily="18" charset="0"/>
                <a:cs typeface="Times New Roman" panose="02020603050405020304" pitchFamily="18" charset="0"/>
              </a:rPr>
              <a:t>(Markus </a:t>
            </a:r>
            <a:r>
              <a:rPr lang="it-IT" sz="3800" dirty="0" err="1">
                <a:latin typeface="Times New Roman" panose="02020603050405020304" pitchFamily="18" charset="0"/>
                <a:cs typeface="Times New Roman" panose="02020603050405020304" pitchFamily="18" charset="0"/>
              </a:rPr>
              <a:t>Moling</a:t>
            </a:r>
            <a:r>
              <a:rPr lang="it-IT" sz="3800" dirty="0">
                <a:latin typeface="Times New Roman" panose="02020603050405020304" pitchFamily="18" charset="0"/>
                <a:cs typeface="Times New Roman" panose="02020603050405020304" pitchFamily="18" charset="0"/>
              </a:rPr>
              <a:t>).</a:t>
            </a:r>
          </a:p>
          <a:p>
            <a:pPr marL="0" indent="0" algn="just">
              <a:buNone/>
            </a:pPr>
            <a:r>
              <a:rPr lang="it-IT" sz="3800" dirty="0">
                <a:latin typeface="Times New Roman" panose="02020603050405020304" pitchFamily="18" charset="0"/>
                <a:cs typeface="Times New Roman" panose="02020603050405020304" pitchFamily="18" charset="0"/>
              </a:rPr>
              <a:t> La forme di caccia eticamente inaccettabili. </a:t>
            </a:r>
            <a:r>
              <a:rPr lang="it-IT" sz="3800" i="1" dirty="0">
                <a:latin typeface="Times New Roman" panose="02020603050405020304" pitchFamily="18" charset="0"/>
                <a:cs typeface="Times New Roman" panose="02020603050405020304" pitchFamily="18" charset="0"/>
              </a:rPr>
              <a:t>Caccia sostenibile </a:t>
            </a:r>
            <a:r>
              <a:rPr lang="it-IT" sz="3800" dirty="0">
                <a:latin typeface="Times New Roman" panose="02020603050405020304" pitchFamily="18" charset="0"/>
                <a:cs typeface="Times New Roman" panose="02020603050405020304" pitchFamily="18" charset="0"/>
              </a:rPr>
              <a:t>compatibile con la salvaguardia della natura e della dignità degli animali. </a:t>
            </a:r>
          </a:p>
        </p:txBody>
      </p:sp>
      <p:pic>
        <p:nvPicPr>
          <p:cNvPr id="5" name="Immagine 4">
            <a:extLst>
              <a:ext uri="{FF2B5EF4-FFF2-40B4-BE49-F238E27FC236}">
                <a16:creationId xmlns:a16="http://schemas.microsoft.com/office/drawing/2014/main" id="{2F1B2412-07A5-3C8C-37ED-FA4883733B22}"/>
              </a:ext>
            </a:extLst>
          </p:cNvPr>
          <p:cNvPicPr>
            <a:picLocks noChangeAspect="1"/>
          </p:cNvPicPr>
          <p:nvPr/>
        </p:nvPicPr>
        <p:blipFill>
          <a:blip r:embed="rId2"/>
          <a:stretch>
            <a:fillRect/>
          </a:stretch>
        </p:blipFill>
        <p:spPr>
          <a:xfrm>
            <a:off x="6337494" y="895282"/>
            <a:ext cx="4531372" cy="3024000"/>
          </a:xfrm>
          <a:prstGeom prst="rect">
            <a:avLst/>
          </a:prstGeom>
        </p:spPr>
      </p:pic>
      <p:pic>
        <p:nvPicPr>
          <p:cNvPr id="6" name="Immagine 5">
            <a:extLst>
              <a:ext uri="{FF2B5EF4-FFF2-40B4-BE49-F238E27FC236}">
                <a16:creationId xmlns:a16="http://schemas.microsoft.com/office/drawing/2014/main" id="{09883F58-2268-BCF4-2C7F-622219ED3947}"/>
              </a:ext>
            </a:extLst>
          </p:cNvPr>
          <p:cNvPicPr>
            <a:picLocks noChangeAspect="1"/>
          </p:cNvPicPr>
          <p:nvPr/>
        </p:nvPicPr>
        <p:blipFill>
          <a:blip r:embed="rId3"/>
          <a:stretch>
            <a:fillRect/>
          </a:stretch>
        </p:blipFill>
        <p:spPr>
          <a:xfrm>
            <a:off x="838200" y="814393"/>
            <a:ext cx="4572877" cy="2880000"/>
          </a:xfrm>
          <a:prstGeom prst="rect">
            <a:avLst/>
          </a:prstGeom>
        </p:spPr>
      </p:pic>
    </p:spTree>
    <p:extLst>
      <p:ext uri="{BB962C8B-B14F-4D97-AF65-F5344CB8AC3E}">
        <p14:creationId xmlns:p14="http://schemas.microsoft.com/office/powerpoint/2010/main" val="4234169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B4B9F2-765E-5468-B31A-CA9213B1043A}"/>
              </a:ext>
            </a:extLst>
          </p:cNvPr>
          <p:cNvSpPr>
            <a:spLocks noGrp="1"/>
          </p:cNvSpPr>
          <p:nvPr>
            <p:ph type="title"/>
          </p:nvPr>
        </p:nvSpPr>
        <p:spPr>
          <a:xfrm>
            <a:off x="1012874" y="-22690"/>
            <a:ext cx="10515600" cy="1325563"/>
          </a:xfrm>
        </p:spPr>
        <p:txBody>
          <a:bodyPr>
            <a:normAutofit/>
          </a:bodyPr>
          <a:lstStyle/>
          <a:p>
            <a:r>
              <a:rPr lang="it-IT" sz="4000" dirty="0">
                <a:latin typeface="Times New Roman" panose="02020603050405020304" pitchFamily="18" charset="0"/>
                <a:cs typeface="Times New Roman" panose="02020603050405020304" pitchFamily="18" charset="0"/>
              </a:rPr>
              <a:t>Aspetti etici del consumo di prodotti animali </a:t>
            </a:r>
          </a:p>
        </p:txBody>
      </p:sp>
      <p:sp>
        <p:nvSpPr>
          <p:cNvPr id="3" name="Segnaposto contenuto 2">
            <a:extLst>
              <a:ext uri="{FF2B5EF4-FFF2-40B4-BE49-F238E27FC236}">
                <a16:creationId xmlns:a16="http://schemas.microsoft.com/office/drawing/2014/main" id="{7567A72C-1A45-D7E6-77E6-E86A34EDEFF4}"/>
              </a:ext>
            </a:extLst>
          </p:cNvPr>
          <p:cNvSpPr>
            <a:spLocks noGrp="1"/>
          </p:cNvSpPr>
          <p:nvPr>
            <p:ph sz="half" idx="1"/>
          </p:nvPr>
        </p:nvSpPr>
        <p:spPr>
          <a:xfrm>
            <a:off x="367329" y="1302873"/>
            <a:ext cx="8088922" cy="5373786"/>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 Come destreggiarsi tra </a:t>
            </a:r>
            <a:r>
              <a:rPr lang="it-IT" i="1" dirty="0">
                <a:latin typeface="Times New Roman" panose="02020603050405020304" pitchFamily="18" charset="0"/>
                <a:cs typeface="Times New Roman" panose="02020603050405020304" pitchFamily="18" charset="0"/>
              </a:rPr>
              <a:t>vegani, vegetariani, </a:t>
            </a:r>
            <a:r>
              <a:rPr lang="it-IT" i="1" dirty="0" err="1">
                <a:latin typeface="Times New Roman" panose="02020603050405020304" pitchFamily="18" charset="0"/>
                <a:cs typeface="Times New Roman" panose="02020603050405020304" pitchFamily="18" charset="0"/>
              </a:rPr>
              <a:t>lacto</a:t>
            </a:r>
            <a:r>
              <a:rPr lang="it-IT" i="1" dirty="0">
                <a:latin typeface="Times New Roman" panose="02020603050405020304" pitchFamily="18" charset="0"/>
                <a:cs typeface="Times New Roman" panose="02020603050405020304" pitchFamily="18" charset="0"/>
              </a:rPr>
              <a:t>-vegetariani, ovo-vegetariani, pescetariani, </a:t>
            </a:r>
            <a:r>
              <a:rPr lang="it-IT" i="1" dirty="0" err="1">
                <a:latin typeface="Times New Roman" panose="02020603050405020304" pitchFamily="18" charset="0"/>
                <a:cs typeface="Times New Roman" panose="02020603050405020304" pitchFamily="18" charset="0"/>
              </a:rPr>
              <a:t>freegani</a:t>
            </a:r>
            <a:r>
              <a:rPr lang="it-IT" i="1" dirty="0">
                <a:latin typeface="Times New Roman" panose="02020603050405020304" pitchFamily="18" charset="0"/>
                <a:cs typeface="Times New Roman" panose="02020603050405020304" pitchFamily="18" charset="0"/>
              </a:rPr>
              <a:t>, fruttariani</a:t>
            </a:r>
            <a:r>
              <a:rPr lang="it-IT" dirty="0">
                <a:latin typeface="Times New Roman" panose="02020603050405020304" pitchFamily="18" charset="0"/>
                <a:cs typeface="Times New Roman" panose="02020603050405020304" pitchFamily="18" charset="0"/>
              </a:rPr>
              <a:t>? Nella questione dell’alimentazione sono in gioco interessi economici, tradizioni alimentari, ma anche la crudeltà verso gli animali e un grave impatto sociale e ambientale.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“L'allevamento e l'alimentazione di animali richiede un utilizzo elevato di diverse risorse energetiche, in particolare di acqua, di mangimi vegetali e corrente elettrica. I mangimi vegetali contengono grano, mais, orzo, avena ed altri cereali, e poi anche soia, rape, semi di girasole, olio di palma e di altro genere” </a:t>
            </a:r>
            <a:r>
              <a:rPr lang="it-IT" b="1" dirty="0">
                <a:latin typeface="Times New Roman" panose="02020603050405020304" pitchFamily="18" charset="0"/>
                <a:cs typeface="Times New Roman" panose="02020603050405020304" pitchFamily="18" charset="0"/>
              </a:rPr>
              <a:t>(223)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“In modo particolare il boom della soia e dell'olio di palma provoca in molte regioni una diminuzione drastica della pluralità delle specie regionali e ha influsso sul clima a causa del disboscamento di vaste zone boschive e dell'emissione di gas serra attraverso la trasformazione dei biotopi naturali” </a:t>
            </a:r>
            <a:r>
              <a:rPr lang="it-IT" b="1" dirty="0">
                <a:latin typeface="Times New Roman" panose="02020603050405020304" pitchFamily="18" charset="0"/>
                <a:cs typeface="Times New Roman" panose="02020603050405020304" pitchFamily="18" charset="0"/>
              </a:rPr>
              <a:t>(224)</a:t>
            </a:r>
          </a:p>
        </p:txBody>
      </p:sp>
      <p:pic>
        <p:nvPicPr>
          <p:cNvPr id="5" name="Immagine 4">
            <a:extLst>
              <a:ext uri="{FF2B5EF4-FFF2-40B4-BE49-F238E27FC236}">
                <a16:creationId xmlns:a16="http://schemas.microsoft.com/office/drawing/2014/main" id="{63DD86E3-EBC1-BA99-E255-8E31650902A6}"/>
              </a:ext>
            </a:extLst>
          </p:cNvPr>
          <p:cNvPicPr>
            <a:picLocks noChangeAspect="1"/>
          </p:cNvPicPr>
          <p:nvPr/>
        </p:nvPicPr>
        <p:blipFill>
          <a:blip r:embed="rId2"/>
          <a:stretch>
            <a:fillRect/>
          </a:stretch>
        </p:blipFill>
        <p:spPr>
          <a:xfrm>
            <a:off x="9623474" y="1480135"/>
            <a:ext cx="1905000" cy="2857500"/>
          </a:xfrm>
          <a:prstGeom prst="rect">
            <a:avLst/>
          </a:prstGeom>
        </p:spPr>
      </p:pic>
      <p:pic>
        <p:nvPicPr>
          <p:cNvPr id="6" name="Immagine 5">
            <a:extLst>
              <a:ext uri="{FF2B5EF4-FFF2-40B4-BE49-F238E27FC236}">
                <a16:creationId xmlns:a16="http://schemas.microsoft.com/office/drawing/2014/main" id="{8A0B004A-0F33-AB3C-01D1-2598CE950C74}"/>
              </a:ext>
            </a:extLst>
          </p:cNvPr>
          <p:cNvPicPr>
            <a:picLocks noChangeAspect="1"/>
          </p:cNvPicPr>
          <p:nvPr/>
        </p:nvPicPr>
        <p:blipFill>
          <a:blip r:embed="rId3"/>
          <a:stretch>
            <a:fillRect/>
          </a:stretch>
        </p:blipFill>
        <p:spPr>
          <a:xfrm>
            <a:off x="8764671" y="4514897"/>
            <a:ext cx="3060000" cy="2161762"/>
          </a:xfrm>
          <a:prstGeom prst="rect">
            <a:avLst/>
          </a:prstGeom>
        </p:spPr>
      </p:pic>
    </p:spTree>
    <p:extLst>
      <p:ext uri="{BB962C8B-B14F-4D97-AF65-F5344CB8AC3E}">
        <p14:creationId xmlns:p14="http://schemas.microsoft.com/office/powerpoint/2010/main" val="183859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976825-D19A-673B-69F6-3AA24980854D}"/>
              </a:ext>
            </a:extLst>
          </p:cNvPr>
          <p:cNvSpPr>
            <a:spLocks noGrp="1"/>
          </p:cNvSpPr>
          <p:nvPr>
            <p:ph type="title"/>
          </p:nvPr>
        </p:nvSpPr>
        <p:spPr>
          <a:xfrm>
            <a:off x="838200" y="125975"/>
            <a:ext cx="10515600" cy="1325563"/>
          </a:xfrm>
        </p:spPr>
        <p:txBody>
          <a:bodyPr/>
          <a:lstStyle/>
          <a:p>
            <a:pPr algn="ctr"/>
            <a:r>
              <a:rPr lang="it-IT" dirty="0">
                <a:latin typeface="Times New Roman" panose="02020603050405020304" pitchFamily="18" charset="0"/>
                <a:cs typeface="Times New Roman" panose="02020603050405020304" pitchFamily="18" charset="0"/>
              </a:rPr>
              <a:t>Aspetti sociali e ambientali?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Non </a:t>
            </a:r>
            <a:r>
              <a:rPr lang="it-IT" i="1" dirty="0">
                <a:latin typeface="Times New Roman" panose="02020603050405020304" pitchFamily="18" charset="0"/>
                <a:cs typeface="Times New Roman" panose="02020603050405020304" pitchFamily="18" charset="0"/>
              </a:rPr>
              <a:t>tutte</a:t>
            </a:r>
            <a:r>
              <a:rPr lang="it-IT" dirty="0">
                <a:latin typeface="Times New Roman" panose="02020603050405020304" pitchFamily="18" charset="0"/>
                <a:cs typeface="Times New Roman" panose="02020603050405020304" pitchFamily="18" charset="0"/>
              </a:rPr>
              <a:t> le mucche ‘‘killer del clima</a:t>
            </a:r>
            <a:r>
              <a:rPr lang="it-IT" dirty="0"/>
              <a:t>’’</a:t>
            </a:r>
          </a:p>
        </p:txBody>
      </p:sp>
      <p:sp>
        <p:nvSpPr>
          <p:cNvPr id="3" name="Segnaposto contenuto 2">
            <a:extLst>
              <a:ext uri="{FF2B5EF4-FFF2-40B4-BE49-F238E27FC236}">
                <a16:creationId xmlns:a16="http://schemas.microsoft.com/office/drawing/2014/main" id="{04085281-749C-1940-0C29-025F1247F1E4}"/>
              </a:ext>
            </a:extLst>
          </p:cNvPr>
          <p:cNvSpPr>
            <a:spLocks noGrp="1"/>
          </p:cNvSpPr>
          <p:nvPr>
            <p:ph sz="half" idx="1"/>
          </p:nvPr>
        </p:nvSpPr>
        <p:spPr>
          <a:xfrm>
            <a:off x="225083" y="1631852"/>
            <a:ext cx="7047914" cy="5087284"/>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Un bovino fino alla macellazione consuma enormi quantità di cereali, foraggio secco e acqua. “Molte materie prime per la produzione di mangimi o carburanti sono commercializzate da imprese multinazionali e sono importate da paesi dove vengono coltivate sottraendo suolo e terreni alle popolazioni locali” (224-225)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“L'allevamento di massa […] rappresenta un fattore determinante del cambiamento climatico a motivo della alte emissioni di gas serra, come metano, ossido d'azoto […] e biossido di carbonio” (225)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pascolo all'aperto è molto più sostenibile e in certe condizioni soddisfa i requisiti dell'economia circolare (concimazione del suolo da parte dei bovini): “La mucca non è un'assassina del clima” (A. </a:t>
            </a:r>
            <a:r>
              <a:rPr lang="it-IT" dirty="0" err="1">
                <a:latin typeface="Times New Roman" panose="02020603050405020304" pitchFamily="18" charset="0"/>
                <a:cs typeface="Times New Roman" panose="02020603050405020304" pitchFamily="18" charset="0"/>
              </a:rPr>
              <a:t>Idel</a:t>
            </a:r>
            <a:r>
              <a:rPr lang="it-IT" dirty="0">
                <a:latin typeface="Times New Roman" panose="02020603050405020304" pitchFamily="18" charset="0"/>
                <a:cs typeface="Times New Roman" panose="02020603050405020304" pitchFamily="18" charset="0"/>
              </a:rPr>
              <a:t>)</a:t>
            </a:r>
            <a:endParaRPr lang="it-IT" dirty="0"/>
          </a:p>
        </p:txBody>
      </p:sp>
      <p:pic>
        <p:nvPicPr>
          <p:cNvPr id="5" name="Segnaposto contenuto 4">
            <a:extLst>
              <a:ext uri="{FF2B5EF4-FFF2-40B4-BE49-F238E27FC236}">
                <a16:creationId xmlns:a16="http://schemas.microsoft.com/office/drawing/2014/main" id="{ACE19259-9FFC-3A20-A4F4-B95645AEE3C2}"/>
              </a:ext>
            </a:extLst>
          </p:cNvPr>
          <p:cNvPicPr>
            <a:picLocks noGrp="1" noChangeAspect="1"/>
          </p:cNvPicPr>
          <p:nvPr>
            <p:ph sz="half" idx="2"/>
          </p:nvPr>
        </p:nvPicPr>
        <p:blipFill>
          <a:blip r:embed="rId2"/>
          <a:stretch>
            <a:fillRect/>
          </a:stretch>
        </p:blipFill>
        <p:spPr>
          <a:xfrm>
            <a:off x="8605846" y="1451538"/>
            <a:ext cx="2018153" cy="3024000"/>
          </a:xfrm>
          <a:prstGeom prst="rect">
            <a:avLst/>
          </a:prstGeom>
        </p:spPr>
      </p:pic>
      <p:pic>
        <p:nvPicPr>
          <p:cNvPr id="4" name="Immagine 3">
            <a:extLst>
              <a:ext uri="{FF2B5EF4-FFF2-40B4-BE49-F238E27FC236}">
                <a16:creationId xmlns:a16="http://schemas.microsoft.com/office/drawing/2014/main" id="{D93A1984-8F24-877B-5750-99A3F1225554}"/>
              </a:ext>
            </a:extLst>
          </p:cNvPr>
          <p:cNvPicPr>
            <a:picLocks noChangeAspect="1"/>
          </p:cNvPicPr>
          <p:nvPr/>
        </p:nvPicPr>
        <p:blipFill>
          <a:blip r:embed="rId3"/>
          <a:stretch>
            <a:fillRect/>
          </a:stretch>
        </p:blipFill>
        <p:spPr>
          <a:xfrm>
            <a:off x="8241194" y="4617174"/>
            <a:ext cx="2952000" cy="1968000"/>
          </a:xfrm>
          <a:prstGeom prst="rect">
            <a:avLst/>
          </a:prstGeom>
        </p:spPr>
      </p:pic>
    </p:spTree>
    <p:extLst>
      <p:ext uri="{BB962C8B-B14F-4D97-AF65-F5344CB8AC3E}">
        <p14:creationId xmlns:p14="http://schemas.microsoft.com/office/powerpoint/2010/main" val="2685340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3E3B2F-2CF5-C9C8-5E07-743B94BFF8CB}"/>
              </a:ext>
            </a:extLst>
          </p:cNvPr>
          <p:cNvSpPr>
            <a:spLocks noGrp="1"/>
          </p:cNvSpPr>
          <p:nvPr>
            <p:ph type="title"/>
          </p:nvPr>
        </p:nvSpPr>
        <p:spPr>
          <a:xfrm>
            <a:off x="838200" y="267288"/>
            <a:ext cx="10515600" cy="1325563"/>
          </a:xfrm>
        </p:spPr>
        <p:txBody>
          <a:bodyPr/>
          <a:lstStyle/>
          <a:p>
            <a:pPr algn="ctr"/>
            <a:r>
              <a:rPr lang="it-IT" dirty="0">
                <a:latin typeface="Times New Roman" panose="02020603050405020304" pitchFamily="18" charset="0"/>
                <a:cs typeface="Times New Roman" panose="02020603050405020304" pitchFamily="18" charset="0"/>
              </a:rPr>
              <a:t>Un chiarimento sui principi: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la </a:t>
            </a:r>
            <a:r>
              <a:rPr lang="it-IT" i="1" dirty="0" err="1">
                <a:latin typeface="Times New Roman" panose="02020603050405020304" pitchFamily="18" charset="0"/>
                <a:cs typeface="Times New Roman" panose="02020603050405020304" pitchFamily="18" charset="0"/>
              </a:rPr>
              <a:t>cooperatio</a:t>
            </a:r>
            <a:r>
              <a:rPr lang="it-IT" i="1" dirty="0">
                <a:latin typeface="Times New Roman" panose="02020603050405020304" pitchFamily="18" charset="0"/>
                <a:cs typeface="Times New Roman" panose="02020603050405020304" pitchFamily="18" charset="0"/>
              </a:rPr>
              <a:t> ad </a:t>
            </a:r>
            <a:r>
              <a:rPr lang="it-IT" i="1" dirty="0" err="1">
                <a:latin typeface="Times New Roman" panose="02020603050405020304" pitchFamily="18" charset="0"/>
                <a:cs typeface="Times New Roman" panose="02020603050405020304" pitchFamily="18" charset="0"/>
              </a:rPr>
              <a:t>malum</a:t>
            </a:r>
            <a:endParaRPr lang="it-IT"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A2658AB3-05FA-DE84-C1CD-C03C4513F64F}"/>
              </a:ext>
            </a:extLst>
          </p:cNvPr>
          <p:cNvSpPr>
            <a:spLocks noGrp="1"/>
          </p:cNvSpPr>
          <p:nvPr>
            <p:ph sz="half" idx="1"/>
          </p:nvPr>
        </p:nvSpPr>
        <p:spPr>
          <a:xfrm>
            <a:off x="601912" y="1825624"/>
            <a:ext cx="7064980" cy="4842461"/>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Secondo la tradizione morale, non  è </a:t>
            </a:r>
            <a:r>
              <a:rPr lang="it-IT" i="1" dirty="0">
                <a:latin typeface="Times New Roman" panose="02020603050405020304" pitchFamily="18" charset="0"/>
                <a:cs typeface="Times New Roman" panose="02020603050405020304" pitchFamily="18" charset="0"/>
              </a:rPr>
              <a:t>mai</a:t>
            </a:r>
            <a:r>
              <a:rPr lang="it-IT" dirty="0">
                <a:latin typeface="Times New Roman" panose="02020603050405020304" pitchFamily="18" charset="0"/>
                <a:cs typeface="Times New Roman" panose="02020603050405020304" pitchFamily="18" charset="0"/>
              </a:rPr>
              <a:t> lecita la </a:t>
            </a:r>
            <a:r>
              <a:rPr lang="it-IT" i="1" dirty="0">
                <a:latin typeface="Times New Roman" panose="02020603050405020304" pitchFamily="18" charset="0"/>
                <a:cs typeface="Times New Roman" panose="02020603050405020304" pitchFamily="18" charset="0"/>
              </a:rPr>
              <a:t>cooperazione formale </a:t>
            </a:r>
            <a:r>
              <a:rPr lang="it-IT" dirty="0">
                <a:latin typeface="Times New Roman" panose="02020603050405020304" pitchFamily="18" charset="0"/>
                <a:cs typeface="Times New Roman" panose="02020603050405020304" pitchFamily="18" charset="0"/>
              </a:rPr>
              <a:t>( con approvazione, esplicita o implicita) ad un’azione ingiusta.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Un esempio: i piumini d’oca (ricavati dal piumaggio di oche spennate vive) e il </a:t>
            </a:r>
            <a:r>
              <a:rPr lang="it-IT" i="1" dirty="0">
                <a:latin typeface="Times New Roman" panose="02020603050405020304" pitchFamily="18" charset="0"/>
                <a:cs typeface="Times New Roman" panose="02020603050405020304" pitchFamily="18" charset="0"/>
              </a:rPr>
              <a:t>pâté de fois </a:t>
            </a:r>
            <a:r>
              <a:rPr lang="it-IT" i="1" dirty="0" err="1">
                <a:latin typeface="Times New Roman" panose="02020603050405020304" pitchFamily="18" charset="0"/>
                <a:cs typeface="Times New Roman" panose="02020603050405020304" pitchFamily="18" charset="0"/>
              </a:rPr>
              <a:t>gras</a:t>
            </a:r>
            <a:r>
              <a:rPr lang="it-IT" dirty="0">
                <a:latin typeface="Times New Roman" panose="02020603050405020304" pitchFamily="18" charset="0"/>
                <a:cs typeface="Times New Roman" panose="02020603050405020304" pitchFamily="18" charset="0"/>
              </a:rPr>
              <a:t> “patrimonio nazionale e culturale gastronomico francese” (2005). Il consumatore si muove in questi casi nella zona grigia della </a:t>
            </a:r>
            <a:r>
              <a:rPr lang="it-IT" i="1" dirty="0">
                <a:latin typeface="Times New Roman" panose="02020603050405020304" pitchFamily="18" charset="0"/>
                <a:cs typeface="Times New Roman" panose="02020603050405020304" pitchFamily="18" charset="0"/>
              </a:rPr>
              <a:t>cooperazione materiale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immediata o mediata; prossima o remota; necessaria o contingente</a:t>
            </a:r>
            <a:r>
              <a:rPr lang="it-IT" dirty="0">
                <a:latin typeface="Times New Roman" panose="02020603050405020304" pitchFamily="18" charset="0"/>
                <a:cs typeface="Times New Roman" panose="02020603050405020304" pitchFamily="18" charset="0"/>
              </a:rPr>
              <a:t>).</a:t>
            </a:r>
          </a:p>
          <a:p>
            <a:pPr marL="0" indent="0" algn="just">
              <a:buNone/>
            </a:pPr>
            <a:endParaRPr lang="it-IT" u="sng" dirty="0">
              <a:latin typeface="Times New Roman" panose="02020603050405020304" pitchFamily="18" charset="0"/>
              <a:cs typeface="Times New Roman" panose="02020603050405020304" pitchFamily="18" charset="0"/>
            </a:endParaRPr>
          </a:p>
          <a:p>
            <a:pPr marL="0" indent="0" algn="just">
              <a:buNone/>
            </a:pPr>
            <a:r>
              <a:rPr lang="it-IT" u="sng" dirty="0">
                <a:latin typeface="Times New Roman" panose="02020603050405020304" pitchFamily="18" charset="0"/>
                <a:cs typeface="Times New Roman" panose="02020603050405020304" pitchFamily="18" charset="0"/>
              </a:rPr>
              <a:t>Non vale </a:t>
            </a:r>
            <a:r>
              <a:rPr lang="it-IT" dirty="0">
                <a:latin typeface="Times New Roman" panose="02020603050405020304" pitchFamily="18" charset="0"/>
                <a:cs typeface="Times New Roman" panose="02020603050405020304" pitchFamily="18" charset="0"/>
              </a:rPr>
              <a:t>l’obiezione che l’azione ingiusta è già stata compiuta: la </a:t>
            </a:r>
            <a:r>
              <a:rPr lang="it-IT" i="1" dirty="0">
                <a:latin typeface="Times New Roman" panose="02020603050405020304" pitchFamily="18" charset="0"/>
                <a:cs typeface="Times New Roman" panose="02020603050405020304" pitchFamily="18" charset="0"/>
              </a:rPr>
              <a:t>domanda</a:t>
            </a:r>
            <a:r>
              <a:rPr lang="it-IT" dirty="0">
                <a:latin typeface="Times New Roman" panose="02020603050405020304" pitchFamily="18" charset="0"/>
                <a:cs typeface="Times New Roman" panose="02020603050405020304" pitchFamily="18" charset="0"/>
              </a:rPr>
              <a:t> del consumatore ne alimenta il compimento</a:t>
            </a:r>
            <a:r>
              <a:rPr lang="it-IT" dirty="0"/>
              <a:t>. </a:t>
            </a:r>
          </a:p>
          <a:p>
            <a:pPr marL="0" indent="0">
              <a:buNone/>
            </a:pPr>
            <a:endParaRPr lang="it-IT" dirty="0"/>
          </a:p>
          <a:p>
            <a:pPr marL="0" indent="0">
              <a:buNone/>
            </a:pPr>
            <a:endParaRPr lang="it-IT" dirty="0"/>
          </a:p>
        </p:txBody>
      </p:sp>
      <p:pic>
        <p:nvPicPr>
          <p:cNvPr id="5" name="Segnaposto contenuto 4">
            <a:extLst>
              <a:ext uri="{FF2B5EF4-FFF2-40B4-BE49-F238E27FC236}">
                <a16:creationId xmlns:a16="http://schemas.microsoft.com/office/drawing/2014/main" id="{E7E09C5D-DDF4-0A9F-065F-7D8F94DE0298}"/>
              </a:ext>
            </a:extLst>
          </p:cNvPr>
          <p:cNvPicPr>
            <a:picLocks noGrp="1" noChangeAspect="1"/>
          </p:cNvPicPr>
          <p:nvPr>
            <p:ph sz="half" idx="2"/>
          </p:nvPr>
        </p:nvPicPr>
        <p:blipFill>
          <a:blip r:embed="rId2"/>
          <a:stretch>
            <a:fillRect/>
          </a:stretch>
        </p:blipFill>
        <p:spPr>
          <a:xfrm>
            <a:off x="8688736" y="4472085"/>
            <a:ext cx="2428380" cy="2196000"/>
          </a:xfrm>
          <a:prstGeom prst="rect">
            <a:avLst/>
          </a:prstGeom>
        </p:spPr>
      </p:pic>
      <p:pic>
        <p:nvPicPr>
          <p:cNvPr id="6" name="Immagine 5">
            <a:extLst>
              <a:ext uri="{FF2B5EF4-FFF2-40B4-BE49-F238E27FC236}">
                <a16:creationId xmlns:a16="http://schemas.microsoft.com/office/drawing/2014/main" id="{AA49344B-363D-FDB9-48BB-D77E448B3429}"/>
              </a:ext>
            </a:extLst>
          </p:cNvPr>
          <p:cNvPicPr>
            <a:picLocks noChangeAspect="1"/>
          </p:cNvPicPr>
          <p:nvPr/>
        </p:nvPicPr>
        <p:blipFill>
          <a:blip r:embed="rId3"/>
          <a:stretch>
            <a:fillRect/>
          </a:stretch>
        </p:blipFill>
        <p:spPr>
          <a:xfrm>
            <a:off x="8741116" y="1713083"/>
            <a:ext cx="2376000" cy="2376000"/>
          </a:xfrm>
          <a:prstGeom prst="rect">
            <a:avLst/>
          </a:prstGeom>
        </p:spPr>
      </p:pic>
    </p:spTree>
    <p:extLst>
      <p:ext uri="{BB962C8B-B14F-4D97-AF65-F5344CB8AC3E}">
        <p14:creationId xmlns:p14="http://schemas.microsoft.com/office/powerpoint/2010/main" val="16407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2F257-2C01-9193-2EF1-7833D7EF9D76}"/>
              </a:ext>
            </a:extLst>
          </p:cNvPr>
          <p:cNvSpPr>
            <a:spLocks noGrp="1"/>
          </p:cNvSpPr>
          <p:nvPr>
            <p:ph type="title"/>
          </p:nvPr>
        </p:nvSpPr>
        <p:spPr>
          <a:xfrm>
            <a:off x="838200" y="15903"/>
            <a:ext cx="10515600" cy="1325563"/>
          </a:xfrm>
        </p:spPr>
        <p:txBody>
          <a:bodyPr>
            <a:normAutofit fontScale="90000"/>
          </a:bodyPr>
          <a:lstStyle/>
          <a:p>
            <a:pPr algn="ctr" rtl="0"/>
            <a:br>
              <a:rPr lang="it-IT" b="0" i="0" dirty="0">
                <a:effectLst/>
              </a:rPr>
            </a:br>
            <a:r>
              <a:rPr lang="it-IT" b="0" i="0" dirty="0">
                <a:effectLst/>
                <a:latin typeface="Times New Roman" panose="02020603050405020304" pitchFamily="18" charset="0"/>
                <a:cs typeface="Times New Roman" panose="02020603050405020304" pitchFamily="18" charset="0"/>
              </a:rPr>
              <a:t>Potere e impotenza del consumatore. </a:t>
            </a:r>
            <a:br>
              <a:rPr lang="it-IT" b="0" i="0" dirty="0">
                <a:effectLst/>
                <a:latin typeface="Times New Roman" panose="02020603050405020304" pitchFamily="18" charset="0"/>
                <a:cs typeface="Times New Roman" panose="02020603050405020304" pitchFamily="18" charset="0"/>
              </a:rPr>
            </a:br>
            <a:r>
              <a:rPr lang="it-IT" b="0" i="0" dirty="0">
                <a:effectLst/>
                <a:latin typeface="Times New Roman" panose="02020603050405020304" pitchFamily="18" charset="0"/>
                <a:cs typeface="Times New Roman" panose="02020603050405020304" pitchFamily="18" charset="0"/>
              </a:rPr>
              <a:t>La dimensione politica</a:t>
            </a:r>
            <a:br>
              <a:rPr lang="it-IT" b="0" i="0" dirty="0">
                <a:effectLst/>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F35F4770-D633-0101-92C3-567A7A97ED48}"/>
              </a:ext>
            </a:extLst>
          </p:cNvPr>
          <p:cNvSpPr>
            <a:spLocks noGrp="1"/>
          </p:cNvSpPr>
          <p:nvPr>
            <p:ph sz="half" idx="1"/>
          </p:nvPr>
        </p:nvSpPr>
        <p:spPr>
          <a:xfrm>
            <a:off x="548640" y="1674055"/>
            <a:ext cx="6499274" cy="481882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Si può e si deve agire a </a:t>
            </a:r>
            <a:r>
              <a:rPr lang="it-IT" i="1" dirty="0">
                <a:latin typeface="Times New Roman" panose="02020603050405020304" pitchFamily="18" charset="0"/>
                <a:cs typeface="Times New Roman" panose="02020603050405020304" pitchFamily="18" charset="0"/>
              </a:rPr>
              <a:t>diversi livelli</a:t>
            </a:r>
            <a:r>
              <a:rPr lang="it-IT" dirty="0">
                <a:latin typeface="Times New Roman" panose="02020603050405020304" pitchFamily="18" charset="0"/>
                <a:cs typeface="Times New Roman" panose="02020603050405020304" pitchFamily="18" charset="0"/>
              </a:rPr>
              <a:t>. L'importanza della </a:t>
            </a:r>
            <a:r>
              <a:rPr lang="it-IT" b="1" dirty="0">
                <a:latin typeface="Times New Roman" panose="02020603050405020304" pitchFamily="18" charset="0"/>
                <a:cs typeface="Times New Roman" panose="02020603050405020304" pitchFamily="18" charset="0"/>
              </a:rPr>
              <a:t>politica</a:t>
            </a:r>
            <a:r>
              <a:rPr lang="it-IT" dirty="0">
                <a:latin typeface="Times New Roman" panose="02020603050405020304" pitchFamily="18" charset="0"/>
                <a:cs typeface="Times New Roman" panose="02020603050405020304" pitchFamily="18" charset="0"/>
              </a:rPr>
              <a:t>: “gli incentivi all'agricoltura devono essere vincolati a condizioni non solo di tutela ambientale, ma conseguentemente anche di tutela animale”, per contrastare la crudeltà degli allevamenti intensivi.  Rendere i </a:t>
            </a:r>
            <a:r>
              <a:rPr lang="it-IT" i="1" dirty="0">
                <a:latin typeface="Times New Roman" panose="02020603050405020304" pitchFamily="18" charset="0"/>
                <a:cs typeface="Times New Roman" panose="02020603050405020304" pitchFamily="18" charset="0"/>
              </a:rPr>
              <a:t>prodotti animali trasparenti</a:t>
            </a:r>
            <a:r>
              <a:rPr lang="it-IT" dirty="0">
                <a:latin typeface="Times New Roman" panose="02020603050405020304" pitchFamily="18" charset="0"/>
                <a:cs typeface="Times New Roman" panose="02020603050405020304" pitchFamily="18" charset="0"/>
              </a:rPr>
              <a:t> per il </a:t>
            </a:r>
            <a:r>
              <a:rPr lang="it-IT" i="1" dirty="0">
                <a:latin typeface="Times New Roman" panose="02020603050405020304" pitchFamily="18" charset="0"/>
                <a:cs typeface="Times New Roman" panose="02020603050405020304" pitchFamily="18" charset="0"/>
              </a:rPr>
              <a:t>consumatore</a:t>
            </a:r>
            <a:r>
              <a:rPr lang="it-IT" dirty="0">
                <a:latin typeface="Times New Roman" panose="02020603050405020304" pitchFamily="18" charset="0"/>
                <a:cs typeface="Times New Roman" panose="02020603050405020304" pitchFamily="18" charset="0"/>
              </a:rPr>
              <a:t> anche in relazione al benessere animale (es. etichettatura uova).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Chi inquina paga</a:t>
            </a:r>
            <a:r>
              <a:rPr lang="it-IT" dirty="0">
                <a:latin typeface="Times New Roman" panose="02020603050405020304" pitchFamily="18" charset="0"/>
                <a:cs typeface="Times New Roman" panose="02020603050405020304" pitchFamily="18" charset="0"/>
              </a:rPr>
              <a:t>: fare pagare il danno ambientale agli allevamenti intensivi. “L'applicazione consequenziale di questo principio  porterebbe un aumento dei costi dell'allevamento intensivo dannoso per l'ambiente e un rincaro dei beni da esso prodotti” </a:t>
            </a:r>
            <a:r>
              <a:rPr lang="it-IT" b="1" dirty="0">
                <a:latin typeface="Times New Roman" panose="02020603050405020304" pitchFamily="18" charset="0"/>
                <a:cs typeface="Times New Roman" panose="02020603050405020304" pitchFamily="18" charset="0"/>
              </a:rPr>
              <a:t>(233</a:t>
            </a:r>
            <a:r>
              <a:rPr lang="it-IT" dirty="0">
                <a:latin typeface="Times New Roman" panose="02020603050405020304" pitchFamily="18" charset="0"/>
                <a:cs typeface="Times New Roman" panose="02020603050405020304" pitchFamily="18" charset="0"/>
              </a:rPr>
              <a:t>) Dovremmo dunque avere “meno carne, ma più buona” (e relativamente più costosa). </a:t>
            </a:r>
          </a:p>
        </p:txBody>
      </p:sp>
      <p:pic>
        <p:nvPicPr>
          <p:cNvPr id="5" name="Segnaposto contenuto 4">
            <a:extLst>
              <a:ext uri="{FF2B5EF4-FFF2-40B4-BE49-F238E27FC236}">
                <a16:creationId xmlns:a16="http://schemas.microsoft.com/office/drawing/2014/main" id="{61011309-8BEE-428D-7FEB-B85ADAAD272F}"/>
              </a:ext>
            </a:extLst>
          </p:cNvPr>
          <p:cNvPicPr>
            <a:picLocks noGrp="1" noChangeAspect="1"/>
          </p:cNvPicPr>
          <p:nvPr>
            <p:ph sz="half" idx="2"/>
          </p:nvPr>
        </p:nvPicPr>
        <p:blipFill>
          <a:blip r:embed="rId2"/>
          <a:stretch>
            <a:fillRect/>
          </a:stretch>
        </p:blipFill>
        <p:spPr>
          <a:xfrm>
            <a:off x="7480496" y="2486054"/>
            <a:ext cx="4392000" cy="3030480"/>
          </a:xfrm>
          <a:prstGeom prst="rect">
            <a:avLst/>
          </a:prstGeom>
        </p:spPr>
      </p:pic>
    </p:spTree>
    <p:extLst>
      <p:ext uri="{BB962C8B-B14F-4D97-AF65-F5344CB8AC3E}">
        <p14:creationId xmlns:p14="http://schemas.microsoft.com/office/powerpoint/2010/main" val="3627837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786FD3-7151-B777-F8E3-75ACEE81FB35}"/>
              </a:ext>
            </a:extLst>
          </p:cNvPr>
          <p:cNvSpPr>
            <a:spLocks noGrp="1"/>
          </p:cNvSpPr>
          <p:nvPr>
            <p:ph type="title"/>
          </p:nvPr>
        </p:nvSpPr>
        <p:spPr>
          <a:xfrm>
            <a:off x="838200" y="-17582"/>
            <a:ext cx="10515600" cy="1325563"/>
          </a:xfrm>
        </p:spPr>
        <p:txBody>
          <a:bodyPr>
            <a:normAutofit/>
          </a:bodyPr>
          <a:lstStyle/>
          <a:p>
            <a:pPr algn="ctr"/>
            <a:r>
              <a:rPr lang="it-IT" sz="4800" dirty="0">
                <a:latin typeface="Times New Roman" panose="02020603050405020304" pitchFamily="18" charset="0"/>
                <a:cs typeface="Times New Roman" panose="02020603050405020304" pitchFamily="18" charset="0"/>
              </a:rPr>
              <a:t>La politica con il carrello della spesa </a:t>
            </a:r>
          </a:p>
        </p:txBody>
      </p:sp>
      <p:sp>
        <p:nvSpPr>
          <p:cNvPr id="3" name="Segnaposto contenuto 2">
            <a:extLst>
              <a:ext uri="{FF2B5EF4-FFF2-40B4-BE49-F238E27FC236}">
                <a16:creationId xmlns:a16="http://schemas.microsoft.com/office/drawing/2014/main" id="{B5A4FADF-8EFF-4A32-CF1C-655809E918E2}"/>
              </a:ext>
            </a:extLst>
          </p:cNvPr>
          <p:cNvSpPr>
            <a:spLocks noGrp="1"/>
          </p:cNvSpPr>
          <p:nvPr>
            <p:ph sz="half" idx="1"/>
          </p:nvPr>
        </p:nvSpPr>
        <p:spPr>
          <a:xfrm>
            <a:off x="253217" y="1451538"/>
            <a:ext cx="7767325" cy="496333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Il consumo di </a:t>
            </a:r>
            <a:r>
              <a:rPr lang="it-IT" i="1" dirty="0">
                <a:latin typeface="Times New Roman" panose="02020603050405020304" pitchFamily="18" charset="0"/>
                <a:cs typeface="Times New Roman" panose="02020603050405020304" pitchFamily="18" charset="0"/>
              </a:rPr>
              <a:t>prodotti regionali </a:t>
            </a:r>
            <a:r>
              <a:rPr lang="it-IT" dirty="0">
                <a:latin typeface="Times New Roman" panose="02020603050405020304" pitchFamily="18" charset="0"/>
                <a:cs typeface="Times New Roman" panose="02020603050405020304" pitchFamily="18" charset="0"/>
              </a:rPr>
              <a:t>è preferibile per la maggiore tracciabilità/controllabilità e la riduzione dei trasporti.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Esiste il </a:t>
            </a:r>
            <a:r>
              <a:rPr lang="it-IT" i="1" dirty="0">
                <a:latin typeface="Times New Roman" panose="02020603050405020304" pitchFamily="18" charset="0"/>
                <a:cs typeface="Times New Roman" panose="02020603050405020304" pitchFamily="18" charset="0"/>
              </a:rPr>
              <a:t>dovere morale di informarsi </a:t>
            </a:r>
            <a:r>
              <a:rPr lang="it-IT" dirty="0">
                <a:latin typeface="Times New Roman" panose="02020603050405020304" pitchFamily="18" charset="0"/>
                <a:cs typeface="Times New Roman" panose="02020603050405020304" pitchFamily="18" charset="0"/>
              </a:rPr>
              <a:t>(anche tramite un uso consapevole di Internet).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Sostituire le </a:t>
            </a:r>
            <a:r>
              <a:rPr lang="it-IT" i="1" dirty="0">
                <a:latin typeface="Times New Roman" panose="02020603050405020304" pitchFamily="18" charset="0"/>
                <a:cs typeface="Times New Roman" panose="02020603050405020304" pitchFamily="18" charset="0"/>
              </a:rPr>
              <a:t>pellicce </a:t>
            </a:r>
            <a:r>
              <a:rPr lang="it-IT" dirty="0">
                <a:latin typeface="Times New Roman" panose="02020603050405020304" pitchFamily="18" charset="0"/>
                <a:cs typeface="Times New Roman" panose="02020603050405020304" pitchFamily="18" charset="0"/>
              </a:rPr>
              <a:t>con surrogati sintetici. </a:t>
            </a:r>
          </a:p>
          <a:p>
            <a:pPr marL="0" indent="0" algn="just">
              <a:buNone/>
            </a:pPr>
            <a:endParaRPr lang="it-IT" i="1" dirty="0">
              <a:latin typeface="Times New Roman" panose="02020603050405020304" pitchFamily="18" charset="0"/>
              <a:cs typeface="Times New Roman" panose="02020603050405020304" pitchFamily="18" charset="0"/>
            </a:endParaRPr>
          </a:p>
          <a:p>
            <a:pPr marL="0" indent="0" algn="just">
              <a:buNone/>
            </a:pPr>
            <a:r>
              <a:rPr lang="it-IT" i="1" dirty="0">
                <a:latin typeface="Times New Roman" panose="02020603050405020304" pitchFamily="18" charset="0"/>
                <a:cs typeface="Times New Roman" panose="02020603050405020304" pitchFamily="18" charset="0"/>
              </a:rPr>
              <a:t>Ridurre il consumo di carne</a:t>
            </a:r>
            <a:r>
              <a:rPr lang="it-IT" dirty="0">
                <a:latin typeface="Times New Roman" panose="02020603050405020304" pitchFamily="18" charset="0"/>
                <a:cs typeface="Times New Roman" panose="02020603050405020304" pitchFamily="18" charset="0"/>
              </a:rPr>
              <a:t>: un terzo del consumo attuale sarebbe assolutamente sufficiente (</a:t>
            </a:r>
            <a:r>
              <a:rPr lang="it-IT" i="1" dirty="0">
                <a:latin typeface="Times New Roman" panose="02020603050405020304" pitchFamily="18" charset="0"/>
                <a:cs typeface="Times New Roman" panose="02020603050405020304" pitchFamily="18" charset="0"/>
              </a:rPr>
              <a:t>Società tedesca per l'alimentazione</a:t>
            </a:r>
            <a:r>
              <a:rPr lang="it-IT" dirty="0">
                <a:latin typeface="Times New Roman" panose="02020603050405020304" pitchFamily="18" charset="0"/>
                <a:cs typeface="Times New Roman" panose="02020603050405020304" pitchFamily="18" charset="0"/>
              </a:rPr>
              <a:t>).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Un'interessante prospettiva del futuro: la </a:t>
            </a:r>
            <a:r>
              <a:rPr lang="it-IT" i="1" dirty="0">
                <a:latin typeface="Times New Roman" panose="02020603050405020304" pitchFamily="18" charset="0"/>
                <a:cs typeface="Times New Roman" panose="02020603050405020304" pitchFamily="18" charset="0"/>
              </a:rPr>
              <a:t>carne coltivata </a:t>
            </a:r>
            <a:r>
              <a:rPr lang="it-IT" dirty="0">
                <a:latin typeface="Times New Roman" panose="02020603050405020304" pitchFamily="18" charset="0"/>
                <a:cs typeface="Times New Roman" panose="02020603050405020304" pitchFamily="18" charset="0"/>
              </a:rPr>
              <a:t>da cellule staminali. Il progresso tecnico potrebbe rendere obsoleti gli allevamenti intensivi? </a:t>
            </a:r>
          </a:p>
        </p:txBody>
      </p:sp>
      <p:pic>
        <p:nvPicPr>
          <p:cNvPr id="5" name="Segnaposto contenuto 4">
            <a:extLst>
              <a:ext uri="{FF2B5EF4-FFF2-40B4-BE49-F238E27FC236}">
                <a16:creationId xmlns:a16="http://schemas.microsoft.com/office/drawing/2014/main" id="{B0ECADDC-1A8F-E334-4E08-B1A89F4F00FA}"/>
              </a:ext>
            </a:extLst>
          </p:cNvPr>
          <p:cNvPicPr>
            <a:picLocks noGrp="1" noChangeAspect="1"/>
          </p:cNvPicPr>
          <p:nvPr>
            <p:ph sz="half" idx="2"/>
          </p:nvPr>
        </p:nvPicPr>
        <p:blipFill>
          <a:blip r:embed="rId2"/>
          <a:stretch>
            <a:fillRect/>
          </a:stretch>
        </p:blipFill>
        <p:spPr>
          <a:xfrm>
            <a:off x="8194783" y="2950403"/>
            <a:ext cx="3744000" cy="1965600"/>
          </a:xfrm>
          <a:prstGeom prst="rect">
            <a:avLst/>
          </a:prstGeom>
        </p:spPr>
      </p:pic>
    </p:spTree>
    <p:extLst>
      <p:ext uri="{BB962C8B-B14F-4D97-AF65-F5344CB8AC3E}">
        <p14:creationId xmlns:p14="http://schemas.microsoft.com/office/powerpoint/2010/main" val="3229999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A3B8CB-BCAC-8A1C-1578-5FDC69B1CAF1}"/>
              </a:ext>
            </a:extLst>
          </p:cNvPr>
          <p:cNvSpPr>
            <a:spLocks noGrp="1"/>
          </p:cNvSpPr>
          <p:nvPr>
            <p:ph type="title"/>
          </p:nvPr>
        </p:nvSpPr>
        <p:spPr>
          <a:xfrm>
            <a:off x="914400" y="219351"/>
            <a:ext cx="10515600" cy="1325563"/>
          </a:xfrm>
        </p:spPr>
        <p:txBody>
          <a:bodyPr/>
          <a:lstStyle/>
          <a:p>
            <a:pPr algn="ctr"/>
            <a:r>
              <a:rPr lang="it-IT" b="1" dirty="0">
                <a:latin typeface="Times New Roman" panose="02020603050405020304" pitchFamily="18" charset="0"/>
                <a:cs typeface="Times New Roman" panose="02020603050405020304" pitchFamily="18" charset="0"/>
              </a:rPr>
              <a:t>Gli animali vanno in cielo?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(Christoph J. Amor)</a:t>
            </a:r>
          </a:p>
        </p:txBody>
      </p:sp>
      <p:sp>
        <p:nvSpPr>
          <p:cNvPr id="3" name="Segnaposto contenuto 2">
            <a:extLst>
              <a:ext uri="{FF2B5EF4-FFF2-40B4-BE49-F238E27FC236}">
                <a16:creationId xmlns:a16="http://schemas.microsoft.com/office/drawing/2014/main" id="{180FB069-C0A3-F682-7101-50C80C54535C}"/>
              </a:ext>
            </a:extLst>
          </p:cNvPr>
          <p:cNvSpPr>
            <a:spLocks noGrp="1"/>
          </p:cNvSpPr>
          <p:nvPr>
            <p:ph sz="half" idx="1"/>
          </p:nvPr>
        </p:nvSpPr>
        <p:spPr>
          <a:xfrm>
            <a:off x="331763" y="1825624"/>
            <a:ext cx="6336323" cy="4617379"/>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“Secondo le concezioni teologiche correnti, gli animali sono esclusi da questo «stato di felicità suprema e definitiva» (CCC 1024)” (260). Si argomenta che l’immortalità dell'anima separata (nello “stato intermedio” prima delle resurrezione”)  riguarderebbe il solo l'essere umano, “l'unico essere nel mondo che Dio abbia voluto per se stesso” (Giovanni Paolo II, </a:t>
            </a:r>
            <a:r>
              <a:rPr lang="it-IT" i="1" dirty="0" err="1">
                <a:latin typeface="Times New Roman" panose="02020603050405020304" pitchFamily="18" charset="0"/>
                <a:cs typeface="Times New Roman" panose="02020603050405020304" pitchFamily="18" charset="0"/>
              </a:rPr>
              <a:t>Mulieris</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Dignitatem</a:t>
            </a:r>
            <a:r>
              <a:rPr lang="it-IT" dirty="0">
                <a:latin typeface="Times New Roman" panose="02020603050405020304" pitchFamily="18" charset="0"/>
                <a:cs typeface="Times New Roman" panose="02020603050405020304" pitchFamily="18" charset="0"/>
              </a:rPr>
              <a:t>, 18).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Critiche (soprattutto nella teologia riformata) alla dottrina dell'immortalità dell'anima. Ma anche “Joseph Ratzinger [ha preso] posizione </a:t>
            </a:r>
            <a:r>
              <a:rPr lang="it-IT" i="1" dirty="0">
                <a:latin typeface="Times New Roman" panose="02020603050405020304" pitchFamily="18" charset="0"/>
                <a:cs typeface="Times New Roman" panose="02020603050405020304" pitchFamily="18" charset="0"/>
              </a:rPr>
              <a:t>contro una fondazione sostanzialistica</a:t>
            </a:r>
            <a:r>
              <a:rPr lang="it-IT" dirty="0">
                <a:latin typeface="Times New Roman" panose="02020603050405020304" pitchFamily="18" charset="0"/>
                <a:cs typeface="Times New Roman" panose="02020603050405020304" pitchFamily="18" charset="0"/>
              </a:rPr>
              <a:t> dell'immortalità dell'anima, sostenendo il </a:t>
            </a:r>
            <a:r>
              <a:rPr lang="it-IT" i="1" dirty="0">
                <a:latin typeface="Times New Roman" panose="02020603050405020304" pitchFamily="18" charset="0"/>
                <a:cs typeface="Times New Roman" panose="02020603050405020304" pitchFamily="18" charset="0"/>
              </a:rPr>
              <a:t>carattere dialogico dell'immortalità</a:t>
            </a:r>
            <a:r>
              <a:rPr lang="it-IT" dirty="0">
                <a:latin typeface="Times New Roman" panose="02020603050405020304" pitchFamily="18" charset="0"/>
                <a:cs typeface="Times New Roman" panose="02020603050405020304" pitchFamily="18" charset="0"/>
              </a:rPr>
              <a:t>: «Essendo Dio il Dio dei viventi, che chiama per nome la sua creatura, l'uomo, questa creatura non può perire» (</a:t>
            </a:r>
            <a:r>
              <a:rPr lang="it-IT" i="1" dirty="0">
                <a:latin typeface="Times New Roman" panose="02020603050405020304" pitchFamily="18" charset="0"/>
                <a:cs typeface="Times New Roman" panose="02020603050405020304" pitchFamily="18" charset="0"/>
              </a:rPr>
              <a:t>Escatologia. Morte e vita eterna</a:t>
            </a:r>
            <a:r>
              <a:rPr lang="it-IT" dirty="0">
                <a:latin typeface="Times New Roman" panose="02020603050405020304" pitchFamily="18" charset="0"/>
                <a:cs typeface="Times New Roman" panose="02020603050405020304" pitchFamily="18" charset="0"/>
              </a:rPr>
              <a:t>, 1979, p. 162) (266). </a:t>
            </a:r>
          </a:p>
          <a:p>
            <a:endParaRPr lang="it-IT" dirty="0"/>
          </a:p>
        </p:txBody>
      </p:sp>
      <p:pic>
        <p:nvPicPr>
          <p:cNvPr id="5" name="Segnaposto contenuto 4">
            <a:extLst>
              <a:ext uri="{FF2B5EF4-FFF2-40B4-BE49-F238E27FC236}">
                <a16:creationId xmlns:a16="http://schemas.microsoft.com/office/drawing/2014/main" id="{1ECBD98F-3949-B32A-536B-844250B6A90C}"/>
              </a:ext>
            </a:extLst>
          </p:cNvPr>
          <p:cNvPicPr>
            <a:picLocks noGrp="1" noChangeAspect="1"/>
          </p:cNvPicPr>
          <p:nvPr>
            <p:ph sz="half" idx="2"/>
          </p:nvPr>
        </p:nvPicPr>
        <p:blipFill>
          <a:blip r:embed="rId2"/>
          <a:stretch>
            <a:fillRect/>
          </a:stretch>
        </p:blipFill>
        <p:spPr>
          <a:xfrm>
            <a:off x="7180237" y="2610658"/>
            <a:ext cx="4680000" cy="2562860"/>
          </a:xfrm>
          <a:prstGeom prst="rect">
            <a:avLst/>
          </a:prstGeom>
        </p:spPr>
      </p:pic>
    </p:spTree>
    <p:extLst>
      <p:ext uri="{BB962C8B-B14F-4D97-AF65-F5344CB8AC3E}">
        <p14:creationId xmlns:p14="http://schemas.microsoft.com/office/powerpoint/2010/main" val="2482387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DB9F17-12E7-CF4F-CDB2-4EAC129E9B0C}"/>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Gli animali nell’alleanza con Dio</a:t>
            </a:r>
          </a:p>
        </p:txBody>
      </p:sp>
      <p:sp>
        <p:nvSpPr>
          <p:cNvPr id="3" name="Segnaposto contenuto 2">
            <a:extLst>
              <a:ext uri="{FF2B5EF4-FFF2-40B4-BE49-F238E27FC236}">
                <a16:creationId xmlns:a16="http://schemas.microsoft.com/office/drawing/2014/main" id="{FC0BF422-A270-90F3-F5DC-1326C4A11EF8}"/>
              </a:ext>
            </a:extLst>
          </p:cNvPr>
          <p:cNvSpPr>
            <a:spLocks noGrp="1"/>
          </p:cNvSpPr>
          <p:nvPr>
            <p:ph sz="half" idx="1"/>
          </p:nvPr>
        </p:nvSpPr>
        <p:spPr>
          <a:xfrm>
            <a:off x="304800" y="1825625"/>
            <a:ext cx="6042991" cy="4351338"/>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Tuttavia, “dando </a:t>
            </a:r>
            <a:r>
              <a:rPr lang="it-IT" i="1" dirty="0">
                <a:latin typeface="Times New Roman" panose="02020603050405020304" pitchFamily="18" charset="0"/>
                <a:cs typeface="Times New Roman" panose="02020603050405020304" pitchFamily="18" charset="0"/>
              </a:rPr>
              <a:t>un nome agli animali </a:t>
            </a:r>
            <a:r>
              <a:rPr lang="it-IT" dirty="0">
                <a:latin typeface="Times New Roman" panose="02020603050405020304" pitchFamily="18" charset="0"/>
                <a:cs typeface="Times New Roman" panose="02020603050405020304" pitchFamily="18" charset="0"/>
              </a:rPr>
              <a:t>che Dio gli presenta, l'uomo li prende </a:t>
            </a:r>
            <a:r>
              <a:rPr lang="it-IT" i="1" dirty="0">
                <a:latin typeface="Times New Roman" panose="02020603050405020304" pitchFamily="18" charset="0"/>
                <a:cs typeface="Times New Roman" panose="02020603050405020304" pitchFamily="18" charset="0"/>
              </a:rPr>
              <a:t>all'interno del proprio mondo</a:t>
            </a:r>
            <a:r>
              <a:rPr lang="it-IT" dirty="0">
                <a:latin typeface="Times New Roman" panose="02020603050405020304" pitchFamily="18" charset="0"/>
                <a:cs typeface="Times New Roman" panose="02020603050405020304" pitchFamily="18" charset="0"/>
              </a:rPr>
              <a:t> […] Animali e uomini stanno insieme davanti a Dio”. “Essi sono anche partner dell'alleanza di Dio </a:t>
            </a:r>
            <a:r>
              <a:rPr lang="it-IT" i="1" dirty="0">
                <a:latin typeface="Times New Roman" panose="02020603050405020304" pitchFamily="18" charset="0"/>
                <a:cs typeface="Times New Roman" panose="02020603050405020304" pitchFamily="18" charset="0"/>
              </a:rPr>
              <a:t>nell'alleanza </a:t>
            </a:r>
            <a:r>
              <a:rPr lang="it-IT" i="1" dirty="0" err="1">
                <a:latin typeface="Times New Roman" panose="02020603050405020304" pitchFamily="18" charset="0"/>
                <a:cs typeface="Times New Roman" panose="02020603050405020304" pitchFamily="18" charset="0"/>
              </a:rPr>
              <a:t>noachica</a:t>
            </a:r>
            <a:r>
              <a:rPr lang="it-IT" dirty="0">
                <a:latin typeface="Times New Roman" panose="02020603050405020304" pitchFamily="18" charset="0"/>
                <a:cs typeface="Times New Roman" panose="02020603050405020304" pitchFamily="18" charset="0"/>
              </a:rPr>
              <a:t>” (cf.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9,8-17). L'uomo “è </a:t>
            </a:r>
            <a:r>
              <a:rPr lang="it-IT" i="1" dirty="0" err="1">
                <a:latin typeface="Times New Roman" panose="02020603050405020304" pitchFamily="18" charset="0"/>
                <a:cs typeface="Times New Roman" panose="02020603050405020304" pitchFamily="18" charset="0"/>
              </a:rPr>
              <a:t>concreatura</a:t>
            </a:r>
            <a:r>
              <a:rPr lang="it-IT" dirty="0">
                <a:latin typeface="Times New Roman" panose="02020603050405020304" pitchFamily="18" charset="0"/>
                <a:cs typeface="Times New Roman" panose="02020603050405020304" pitchFamily="18" charset="0"/>
              </a:rPr>
              <a:t> ma ha «un posto speciale in mezzo  (non sopra!) al creato» (H. Kessler) ”(266-267).  </a:t>
            </a:r>
          </a:p>
          <a:p>
            <a:pPr marL="0" indent="0" algn="just">
              <a:buNone/>
            </a:pPr>
            <a:r>
              <a:rPr lang="it-IT" dirty="0">
                <a:latin typeface="Times New Roman" panose="02020603050405020304" pitchFamily="18" charset="0"/>
                <a:cs typeface="Times New Roman" panose="02020603050405020304" pitchFamily="18" charset="0"/>
              </a:rPr>
              <a:t>Dio ha creato tutto per amore. Ora “perché mai Dio dovrebbe chiamare all'esistenza qualcosa «che poi annienterà di nuovo [?] Anche Dio è come l'uomo in una società dell'usa e getta? No, Dio è il creatore, non l'annientatore. Ciò che lui crea, resta» (A. </a:t>
            </a:r>
            <a:r>
              <a:rPr lang="it-IT" dirty="0" err="1">
                <a:latin typeface="Times New Roman" panose="02020603050405020304" pitchFamily="18" charset="0"/>
                <a:cs typeface="Times New Roman" panose="02020603050405020304" pitchFamily="18" charset="0"/>
              </a:rPr>
              <a:t>Rotzetter</a:t>
            </a:r>
            <a:r>
              <a:rPr lang="it-IT" dirty="0">
                <a:latin typeface="Times New Roman" panose="02020603050405020304" pitchFamily="18" charset="0"/>
                <a:cs typeface="Times New Roman" panose="02020603050405020304" pitchFamily="18" charset="0"/>
              </a:rPr>
              <a:t>)” (269).  </a:t>
            </a:r>
          </a:p>
        </p:txBody>
      </p:sp>
      <p:pic>
        <p:nvPicPr>
          <p:cNvPr id="5" name="Segnaposto contenuto 4">
            <a:extLst>
              <a:ext uri="{FF2B5EF4-FFF2-40B4-BE49-F238E27FC236}">
                <a16:creationId xmlns:a16="http://schemas.microsoft.com/office/drawing/2014/main" id="{FF54D584-97C3-745F-9E03-4EA402D3FE67}"/>
              </a:ext>
            </a:extLst>
          </p:cNvPr>
          <p:cNvPicPr>
            <a:picLocks noGrp="1" noChangeAspect="1"/>
          </p:cNvPicPr>
          <p:nvPr>
            <p:ph sz="half" idx="2"/>
          </p:nvPr>
        </p:nvPicPr>
        <p:blipFill>
          <a:blip r:embed="rId2"/>
          <a:stretch>
            <a:fillRect/>
          </a:stretch>
        </p:blipFill>
        <p:spPr>
          <a:xfrm>
            <a:off x="6705600" y="2414771"/>
            <a:ext cx="5181600" cy="3454400"/>
          </a:xfrm>
          <a:prstGeom prst="rect">
            <a:avLst/>
          </a:prstGeom>
        </p:spPr>
      </p:pic>
    </p:spTree>
    <p:extLst>
      <p:ext uri="{BB962C8B-B14F-4D97-AF65-F5344CB8AC3E}">
        <p14:creationId xmlns:p14="http://schemas.microsoft.com/office/powerpoint/2010/main" val="1254193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5759A-9ADC-EAAC-9613-969AC3B2B66F}"/>
              </a:ext>
            </a:extLst>
          </p:cNvPr>
          <p:cNvSpPr>
            <a:spLocks noGrp="1"/>
          </p:cNvSpPr>
          <p:nvPr>
            <p:ph type="title"/>
          </p:nvPr>
        </p:nvSpPr>
        <p:spPr>
          <a:xfrm>
            <a:off x="838200" y="-99108"/>
            <a:ext cx="10515600" cy="1325563"/>
          </a:xfrm>
        </p:spPr>
        <p:txBody>
          <a:bodyPr>
            <a:normAutofit/>
          </a:bodyPr>
          <a:lstStyle/>
          <a:p>
            <a:pPr algn="ctr"/>
            <a:r>
              <a:rPr lang="it-IT" sz="4800" dirty="0">
                <a:latin typeface="Times New Roman" panose="02020603050405020304" pitchFamily="18" charset="0"/>
                <a:cs typeface="Times New Roman" panose="02020603050405020304" pitchFamily="18" charset="0"/>
              </a:rPr>
              <a:t>Prospettive escatologiche</a:t>
            </a:r>
          </a:p>
        </p:txBody>
      </p:sp>
      <p:sp>
        <p:nvSpPr>
          <p:cNvPr id="3" name="Segnaposto contenuto 2">
            <a:extLst>
              <a:ext uri="{FF2B5EF4-FFF2-40B4-BE49-F238E27FC236}">
                <a16:creationId xmlns:a16="http://schemas.microsoft.com/office/drawing/2014/main" id="{4CD136F9-D147-9B16-4C96-6DAC518D1124}"/>
              </a:ext>
            </a:extLst>
          </p:cNvPr>
          <p:cNvSpPr>
            <a:spLocks noGrp="1"/>
          </p:cNvSpPr>
          <p:nvPr>
            <p:ph sz="half" idx="1"/>
          </p:nvPr>
        </p:nvSpPr>
        <p:spPr>
          <a:xfrm>
            <a:off x="548640" y="1688123"/>
            <a:ext cx="6836898" cy="4488840"/>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“La fede cristiana nella risurrezione dei morti possiede [...] un'</a:t>
            </a:r>
            <a:r>
              <a:rPr lang="it-IT" i="1" dirty="0">
                <a:latin typeface="Times New Roman" panose="02020603050405020304" pitchFamily="18" charset="0"/>
                <a:cs typeface="Times New Roman" panose="02020603050405020304" pitchFamily="18" charset="0"/>
              </a:rPr>
              <a:t>eccedenza di speranza che include gli animali</a:t>
            </a:r>
            <a:r>
              <a:rPr lang="it-IT" dirty="0">
                <a:latin typeface="Times New Roman" panose="02020603050405020304" pitchFamily="18" charset="0"/>
                <a:cs typeface="Times New Roman" panose="02020603050405020304" pitchFamily="18" charset="0"/>
              </a:rPr>
              <a:t>. […] </a:t>
            </a:r>
            <a:r>
              <a:rPr lang="it-IT" i="1" dirty="0">
                <a:latin typeface="Times New Roman" panose="02020603050405020304" pitchFamily="18" charset="0"/>
                <a:cs typeface="Times New Roman" panose="02020603050405020304" pitchFamily="18" charset="0"/>
              </a:rPr>
              <a:t>L'essere umano</a:t>
            </a:r>
            <a:r>
              <a:rPr lang="it-IT" dirty="0">
                <a:latin typeface="Times New Roman" panose="02020603050405020304" pitchFamily="18" charset="0"/>
                <a:cs typeface="Times New Roman" panose="02020603050405020304" pitchFamily="18" charset="0"/>
              </a:rPr>
              <a:t>, però, non viene </a:t>
            </a:r>
            <a:r>
              <a:rPr lang="it-IT" i="1" dirty="0">
                <a:latin typeface="Times New Roman" panose="02020603050405020304" pitchFamily="18" charset="0"/>
                <a:cs typeface="Times New Roman" panose="02020603050405020304" pitchFamily="18" charset="0"/>
              </a:rPr>
              <a:t>salvato</a:t>
            </a:r>
            <a:r>
              <a:rPr lang="it-IT" dirty="0">
                <a:latin typeface="Times New Roman" panose="02020603050405020304" pitchFamily="18" charset="0"/>
                <a:cs typeface="Times New Roman" panose="02020603050405020304" pitchFamily="18" charset="0"/>
              </a:rPr>
              <a:t> e accolto per sempre nella dimensione di Dio come monade isolata ma </a:t>
            </a:r>
            <a:r>
              <a:rPr lang="it-IT" i="1" dirty="0">
                <a:latin typeface="Times New Roman" panose="02020603050405020304" pitchFamily="18" charset="0"/>
                <a:cs typeface="Times New Roman" panose="02020603050405020304" pitchFamily="18" charset="0"/>
              </a:rPr>
              <a:t>come realtà relazionale</a:t>
            </a:r>
            <a:r>
              <a:rPr lang="it-IT" dirty="0">
                <a:latin typeface="Times New Roman" panose="02020603050405020304" pitchFamily="18" charset="0"/>
                <a:cs typeface="Times New Roman" panose="02020603050405020304" pitchFamily="18" charset="0"/>
              </a:rPr>
              <a:t>” (269-270), incluse le sue relazioni col mondo animale.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“Molte di queste domande devono restare aperte. Nessun occhio ha mai visto e nessun orecchio udito quelle cose che Dio prepara a coloro che lo amano (cf. 1 </a:t>
            </a:r>
            <a:r>
              <a:rPr lang="it-IT" dirty="0" err="1">
                <a:latin typeface="Times New Roman" panose="02020603050405020304" pitchFamily="18" charset="0"/>
                <a:cs typeface="Times New Roman" panose="02020603050405020304" pitchFamily="18" charset="0"/>
              </a:rPr>
              <a:t>Cor</a:t>
            </a:r>
            <a:r>
              <a:rPr lang="it-IT" dirty="0">
                <a:latin typeface="Times New Roman" panose="02020603050405020304" pitchFamily="18" charset="0"/>
                <a:cs typeface="Times New Roman" panose="02020603050405020304" pitchFamily="18" charset="0"/>
              </a:rPr>
              <a:t> 2,9). Eppure, i cristiani hanno buone ragioni per pensare che Dio, in una forma a loro adeguata, porterà anche gli animali al compimento” (271)</a:t>
            </a:r>
            <a:endParaRPr lang="it-IT" dirty="0"/>
          </a:p>
        </p:txBody>
      </p:sp>
      <p:pic>
        <p:nvPicPr>
          <p:cNvPr id="5" name="Segnaposto contenuto 4">
            <a:extLst>
              <a:ext uri="{FF2B5EF4-FFF2-40B4-BE49-F238E27FC236}">
                <a16:creationId xmlns:a16="http://schemas.microsoft.com/office/drawing/2014/main" id="{262F26C8-BBC7-0052-E777-D6CE822B6D61}"/>
              </a:ext>
            </a:extLst>
          </p:cNvPr>
          <p:cNvPicPr>
            <a:picLocks noGrp="1" noChangeAspect="1"/>
          </p:cNvPicPr>
          <p:nvPr>
            <p:ph sz="half" idx="2"/>
          </p:nvPr>
        </p:nvPicPr>
        <p:blipFill>
          <a:blip r:embed="rId2"/>
          <a:stretch>
            <a:fillRect/>
          </a:stretch>
        </p:blipFill>
        <p:spPr>
          <a:xfrm>
            <a:off x="8212967" y="2679588"/>
            <a:ext cx="3624584" cy="2412000"/>
          </a:xfrm>
          <a:prstGeom prst="rect">
            <a:avLst/>
          </a:prstGeom>
        </p:spPr>
      </p:pic>
    </p:spTree>
    <p:extLst>
      <p:ext uri="{BB962C8B-B14F-4D97-AF65-F5344CB8AC3E}">
        <p14:creationId xmlns:p14="http://schemas.microsoft.com/office/powerpoint/2010/main" val="392783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A01126-AACB-7FCC-D3A0-9837D51889AD}"/>
              </a:ext>
            </a:extLst>
          </p:cNvPr>
          <p:cNvSpPr>
            <a:spLocks noGrp="1"/>
          </p:cNvSpPr>
          <p:nvPr>
            <p:ph type="title"/>
          </p:nvPr>
        </p:nvSpPr>
        <p:spPr>
          <a:xfrm>
            <a:off x="870600" y="-253853"/>
            <a:ext cx="10515600" cy="1325563"/>
          </a:xfrm>
        </p:spPr>
        <p:txBody>
          <a:bodyPr/>
          <a:lstStyle/>
          <a:p>
            <a:pPr algn="ctr"/>
            <a:r>
              <a:rPr lang="it-IT" dirty="0">
                <a:latin typeface="Times New Roman" panose="02020603050405020304" pitchFamily="18" charset="0"/>
                <a:cs typeface="Times New Roman" panose="02020603050405020304" pitchFamily="18" charset="0"/>
              </a:rPr>
              <a:t>La struttura del volume</a:t>
            </a:r>
          </a:p>
        </p:txBody>
      </p:sp>
      <p:pic>
        <p:nvPicPr>
          <p:cNvPr id="5" name="Segnaposto contenuto 4">
            <a:extLst>
              <a:ext uri="{FF2B5EF4-FFF2-40B4-BE49-F238E27FC236}">
                <a16:creationId xmlns:a16="http://schemas.microsoft.com/office/drawing/2014/main" id="{D6D1B0B4-03ED-5E25-4B2B-89753E8BB702}"/>
              </a:ext>
            </a:extLst>
          </p:cNvPr>
          <p:cNvPicPr>
            <a:picLocks noGrp="1" noChangeAspect="1"/>
          </p:cNvPicPr>
          <p:nvPr>
            <p:ph sz="half" idx="1"/>
          </p:nvPr>
        </p:nvPicPr>
        <p:blipFill>
          <a:blip r:embed="rId2"/>
          <a:stretch>
            <a:fillRect/>
          </a:stretch>
        </p:blipFill>
        <p:spPr>
          <a:xfrm rot="16200000">
            <a:off x="3145575" y="-1382625"/>
            <a:ext cx="5933249" cy="10548000"/>
          </a:xfrm>
          <a:prstGeom prst="rect">
            <a:avLst/>
          </a:prstGeom>
        </p:spPr>
      </p:pic>
    </p:spTree>
    <p:extLst>
      <p:ext uri="{BB962C8B-B14F-4D97-AF65-F5344CB8AC3E}">
        <p14:creationId xmlns:p14="http://schemas.microsoft.com/office/powerpoint/2010/main" val="346019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8D31ED9-F099-9816-1D62-4DA8D0843DC2}"/>
              </a:ext>
            </a:extLst>
          </p:cNvPr>
          <p:cNvPicPr>
            <a:picLocks noChangeAspect="1"/>
          </p:cNvPicPr>
          <p:nvPr/>
        </p:nvPicPr>
        <p:blipFill>
          <a:blip r:embed="rId2"/>
          <a:stretch>
            <a:fillRect/>
          </a:stretch>
        </p:blipFill>
        <p:spPr>
          <a:xfrm rot="-5400000">
            <a:off x="2934213" y="-2620125"/>
            <a:ext cx="6824250" cy="12132000"/>
          </a:xfrm>
          <a:prstGeom prst="rect">
            <a:avLst/>
          </a:prstGeom>
        </p:spPr>
      </p:pic>
    </p:spTree>
    <p:extLst>
      <p:ext uri="{BB962C8B-B14F-4D97-AF65-F5344CB8AC3E}">
        <p14:creationId xmlns:p14="http://schemas.microsoft.com/office/powerpoint/2010/main" val="153276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87658F9-31C4-0C05-1177-A7074E2B0C0C}"/>
              </a:ext>
            </a:extLst>
          </p:cNvPr>
          <p:cNvPicPr>
            <a:picLocks noChangeAspect="1"/>
          </p:cNvPicPr>
          <p:nvPr/>
        </p:nvPicPr>
        <p:blipFill>
          <a:blip r:embed="rId2"/>
          <a:stretch>
            <a:fillRect/>
          </a:stretch>
        </p:blipFill>
        <p:spPr>
          <a:xfrm rot="-5400000">
            <a:off x="3076846" y="-2029459"/>
            <a:ext cx="6480000" cy="11520000"/>
          </a:xfrm>
          <a:prstGeom prst="rect">
            <a:avLst/>
          </a:prstGeom>
        </p:spPr>
      </p:pic>
    </p:spTree>
    <p:extLst>
      <p:ext uri="{BB962C8B-B14F-4D97-AF65-F5344CB8AC3E}">
        <p14:creationId xmlns:p14="http://schemas.microsoft.com/office/powerpoint/2010/main" val="311607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72099-C045-5BEB-52FC-5ADD1A5487C7}"/>
              </a:ext>
            </a:extLst>
          </p:cNvPr>
          <p:cNvSpPr>
            <a:spLocks noGrp="1"/>
          </p:cNvSpPr>
          <p:nvPr>
            <p:ph type="title"/>
          </p:nvPr>
        </p:nvSpPr>
        <p:spPr>
          <a:xfrm>
            <a:off x="838200" y="-155380"/>
            <a:ext cx="10515600" cy="1325563"/>
          </a:xfrm>
        </p:spPr>
        <p:txBody>
          <a:bodyPr/>
          <a:lstStyle/>
          <a:p>
            <a:pPr algn="ctr"/>
            <a:r>
              <a:rPr lang="it-IT" dirty="0">
                <a:latin typeface="Times New Roman" panose="02020603050405020304" pitchFamily="18" charset="0"/>
                <a:cs typeface="Times New Roman" panose="02020603050405020304" pitchFamily="18" charset="0"/>
              </a:rPr>
              <a:t>I temi fondamentali del volume</a:t>
            </a:r>
          </a:p>
        </p:txBody>
      </p:sp>
      <p:sp>
        <p:nvSpPr>
          <p:cNvPr id="3" name="Segnaposto contenuto 2">
            <a:extLst>
              <a:ext uri="{FF2B5EF4-FFF2-40B4-BE49-F238E27FC236}">
                <a16:creationId xmlns:a16="http://schemas.microsoft.com/office/drawing/2014/main" id="{2C2E6A2A-1B0B-B809-35BD-ED8070E871D1}"/>
              </a:ext>
            </a:extLst>
          </p:cNvPr>
          <p:cNvSpPr>
            <a:spLocks noGrp="1"/>
          </p:cNvSpPr>
          <p:nvPr>
            <p:ph sz="half" idx="1"/>
          </p:nvPr>
        </p:nvSpPr>
        <p:spPr>
          <a:xfrm>
            <a:off x="492369" y="1041009"/>
            <a:ext cx="11057206" cy="5598942"/>
          </a:xfrm>
        </p:spPr>
        <p:txBody>
          <a:bodyPr>
            <a:normAutofit lnSpcReduction="10000"/>
          </a:bodyPr>
          <a:lstStyle/>
          <a:p>
            <a:pPr>
              <a:buFontTx/>
              <a:buChar char="-"/>
            </a:pPr>
            <a:endParaRPr lang="it-IT" b="1" dirty="0">
              <a:latin typeface="Times New Roman" panose="02020603050405020304" pitchFamily="18" charset="0"/>
              <a:cs typeface="Times New Roman" panose="02020603050405020304" pitchFamily="18" charset="0"/>
            </a:endParaRPr>
          </a:p>
          <a:p>
            <a:pPr algn="just">
              <a:buFontTx/>
              <a:buChar char="-"/>
            </a:pPr>
            <a:r>
              <a:rPr lang="it-IT" b="1" dirty="0">
                <a:latin typeface="Times New Roman" panose="02020603050405020304" pitchFamily="18" charset="0"/>
                <a:cs typeface="Times New Roman" panose="02020603050405020304" pitchFamily="18" charset="0"/>
              </a:rPr>
              <a:t>Questioni fondamentali sulla concezione della natura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L’essere umano – né culmine né centro della creazione. L’essere umano immagine di Dio alla luce dell’etica della responsabilità. Il problema del male e della sofferenza</a:t>
            </a:r>
            <a:r>
              <a:rPr lang="it-IT" dirty="0">
                <a:latin typeface="Times New Roman" panose="02020603050405020304" pitchFamily="18" charset="0"/>
                <a:cs typeface="Times New Roman" panose="02020603050405020304" pitchFamily="18" charset="0"/>
              </a:rPr>
              <a:t>).</a:t>
            </a:r>
          </a:p>
          <a:p>
            <a:pPr marL="0" indent="0" algn="just">
              <a:buNone/>
            </a:pPr>
            <a:r>
              <a:rPr lang="it-IT" b="1" dirty="0">
                <a:latin typeface="Times New Roman" panose="02020603050405020304" pitchFamily="18" charset="0"/>
                <a:cs typeface="Times New Roman" panose="02020603050405020304" pitchFamily="18" charset="0"/>
              </a:rPr>
              <a:t> </a:t>
            </a:r>
          </a:p>
          <a:p>
            <a:pPr algn="just">
              <a:buFontTx/>
              <a:buChar char="-"/>
            </a:pPr>
            <a:r>
              <a:rPr lang="it-IT" b="1" dirty="0">
                <a:latin typeface="Times New Roman" panose="02020603050405020304" pitchFamily="18" charset="0"/>
                <a:cs typeface="Times New Roman" panose="02020603050405020304" pitchFamily="18" charset="0"/>
              </a:rPr>
              <a:t>Questione filosofiche fondamentali di etica animale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L’etica animale nella filosofia attuale. Un’etica animale secondo il principio etico della responsabilità. La dignità dell’animale</a:t>
            </a:r>
            <a:r>
              <a:rPr lang="it-IT" dirty="0">
                <a:latin typeface="Times New Roman" panose="02020603050405020304" pitchFamily="18" charset="0"/>
                <a:cs typeface="Times New Roman" panose="02020603050405020304" pitchFamily="18" charset="0"/>
              </a:rPr>
              <a:t>)</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Campi concreti di azione</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Etica della </a:t>
            </a:r>
            <a:r>
              <a:rPr lang="it-IT" b="1" dirty="0" err="1">
                <a:latin typeface="Times New Roman" panose="02020603050405020304" pitchFamily="18" charset="0"/>
                <a:cs typeface="Times New Roman" panose="02020603050405020304" pitchFamily="18" charset="0"/>
              </a:rPr>
              <a:t>concreaturalità</a:t>
            </a:r>
            <a:r>
              <a:rPr lang="it-IT"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2663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124C6F-F228-736E-E34A-7C83505B09A5}"/>
              </a:ext>
            </a:extLst>
          </p:cNvPr>
          <p:cNvSpPr>
            <a:spLocks noGrp="1"/>
          </p:cNvSpPr>
          <p:nvPr>
            <p:ph type="title"/>
          </p:nvPr>
        </p:nvSpPr>
        <p:spPr>
          <a:xfrm>
            <a:off x="515816" y="196313"/>
            <a:ext cx="11676184" cy="1325563"/>
          </a:xfrm>
        </p:spPr>
        <p:txBody>
          <a:bodyPr/>
          <a:lstStyle/>
          <a:p>
            <a:pPr algn="ctr"/>
            <a:r>
              <a:rPr lang="it-IT" dirty="0">
                <a:latin typeface="Times New Roman" panose="02020603050405020304" pitchFamily="18" charset="0"/>
                <a:cs typeface="Times New Roman" panose="02020603050405020304" pitchFamily="18" charset="0"/>
              </a:rPr>
              <a:t>Nuove riflessioni nella prospettiva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di </a:t>
            </a:r>
            <a:r>
              <a:rPr lang="it-IT" i="1" dirty="0">
                <a:latin typeface="Times New Roman" panose="02020603050405020304" pitchFamily="18" charset="0"/>
                <a:cs typeface="Times New Roman" panose="02020603050405020304" pitchFamily="18" charset="0"/>
              </a:rPr>
              <a:t>Laudato </a:t>
            </a:r>
            <a:r>
              <a:rPr lang="it-IT" i="1" dirty="0" err="1">
                <a:latin typeface="Times New Roman" panose="02020603050405020304" pitchFamily="18" charset="0"/>
                <a:cs typeface="Times New Roman" panose="02020603050405020304" pitchFamily="18" charset="0"/>
              </a:rPr>
              <a:t>si’</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(2021)</a:t>
            </a:r>
          </a:p>
        </p:txBody>
      </p:sp>
      <p:pic>
        <p:nvPicPr>
          <p:cNvPr id="4" name="Segnaposto contenuto 3">
            <a:extLst>
              <a:ext uri="{FF2B5EF4-FFF2-40B4-BE49-F238E27FC236}">
                <a16:creationId xmlns:a16="http://schemas.microsoft.com/office/drawing/2014/main" id="{D4FDB667-5DFC-7BEA-98B5-34144B1A1198}"/>
              </a:ext>
            </a:extLst>
          </p:cNvPr>
          <p:cNvPicPr>
            <a:picLocks noGrp="1" noChangeAspect="1"/>
          </p:cNvPicPr>
          <p:nvPr>
            <p:ph idx="1"/>
          </p:nvPr>
        </p:nvPicPr>
        <p:blipFill>
          <a:blip r:embed="rId2"/>
          <a:stretch>
            <a:fillRect/>
          </a:stretch>
        </p:blipFill>
        <p:spPr>
          <a:xfrm>
            <a:off x="1884780" y="1668875"/>
            <a:ext cx="3386613" cy="4824000"/>
          </a:xfrm>
          <a:prstGeom prst="rect">
            <a:avLst/>
          </a:prstGeom>
        </p:spPr>
      </p:pic>
      <p:pic>
        <p:nvPicPr>
          <p:cNvPr id="3" name="Immagine 2">
            <a:extLst>
              <a:ext uri="{FF2B5EF4-FFF2-40B4-BE49-F238E27FC236}">
                <a16:creationId xmlns:a16="http://schemas.microsoft.com/office/drawing/2014/main" id="{61279849-6CC5-64C4-C9AD-98E119B08FEA}"/>
              </a:ext>
            </a:extLst>
          </p:cNvPr>
          <p:cNvPicPr>
            <a:picLocks noChangeAspect="1"/>
          </p:cNvPicPr>
          <p:nvPr/>
        </p:nvPicPr>
        <p:blipFill>
          <a:blip r:embed="rId3"/>
          <a:stretch>
            <a:fillRect/>
          </a:stretch>
        </p:blipFill>
        <p:spPr>
          <a:xfrm>
            <a:off x="6470442" y="2188156"/>
            <a:ext cx="5028158" cy="3348000"/>
          </a:xfrm>
          <a:prstGeom prst="rect">
            <a:avLst/>
          </a:prstGeom>
        </p:spPr>
      </p:pic>
    </p:spTree>
    <p:extLst>
      <p:ext uri="{BB962C8B-B14F-4D97-AF65-F5344CB8AC3E}">
        <p14:creationId xmlns:p14="http://schemas.microsoft.com/office/powerpoint/2010/main" val="3454957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6B86F3-F98A-C8EB-2AEF-80B9396B228F}"/>
              </a:ext>
            </a:extLst>
          </p:cNvPr>
          <p:cNvSpPr>
            <a:spLocks noGrp="1"/>
          </p:cNvSpPr>
          <p:nvPr>
            <p:ph type="title"/>
          </p:nvPr>
        </p:nvSpPr>
        <p:spPr>
          <a:xfrm>
            <a:off x="944880" y="203982"/>
            <a:ext cx="10515600" cy="1325563"/>
          </a:xfrm>
        </p:spPr>
        <p:txBody>
          <a:bodyPr>
            <a:normAutofit fontScale="90000"/>
          </a:bodyPr>
          <a:lstStyle/>
          <a:p>
            <a:pPr algn="ctr"/>
            <a:r>
              <a:rPr lang="it-IT" sz="5400" b="1" kern="150" dirty="0">
                <a:effectLst/>
                <a:latin typeface="Times New Roman" panose="02020603050405020304" pitchFamily="18" charset="0"/>
                <a:ea typeface="SimSun" panose="02010600030101010101" pitchFamily="2" charset="-122"/>
                <a:cs typeface="Arial" panose="020B0604020202020204" pitchFamily="34" charset="0"/>
              </a:rPr>
              <a:t>Il sostrato biografico</a:t>
            </a:r>
            <a:br>
              <a:rPr lang="it-IT" sz="1800" kern="150" dirty="0">
                <a:effectLst/>
                <a:latin typeface="Times New Roman" panose="02020603050405020304" pitchFamily="18" charset="0"/>
                <a:ea typeface="SimSun" panose="02010600030101010101" pitchFamily="2" charset="-122"/>
                <a:cs typeface="Arial" panose="020B0604020202020204" pitchFamily="34" charset="0"/>
              </a:rPr>
            </a:br>
            <a:endParaRPr lang="it-IT" dirty="0"/>
          </a:p>
        </p:txBody>
      </p:sp>
      <p:sp>
        <p:nvSpPr>
          <p:cNvPr id="3" name="Segnaposto contenuto 2">
            <a:extLst>
              <a:ext uri="{FF2B5EF4-FFF2-40B4-BE49-F238E27FC236}">
                <a16:creationId xmlns:a16="http://schemas.microsoft.com/office/drawing/2014/main" id="{1CCE937E-E3A6-30C3-9673-0253379BA370}"/>
              </a:ext>
            </a:extLst>
          </p:cNvPr>
          <p:cNvSpPr>
            <a:spLocks noGrp="1"/>
          </p:cNvSpPr>
          <p:nvPr>
            <p:ph sz="half" idx="1"/>
          </p:nvPr>
        </p:nvSpPr>
        <p:spPr>
          <a:xfrm>
            <a:off x="365760" y="1167618"/>
            <a:ext cx="11240086" cy="5345724"/>
          </a:xfrm>
        </p:spPr>
        <p:txBody>
          <a:bodyPr>
            <a:normAutofit fontScale="77500" lnSpcReduction="20000"/>
          </a:bodyPr>
          <a:lstStyle/>
          <a:p>
            <a:pPr marL="0" indent="0" algn="just">
              <a:buNone/>
            </a:pPr>
            <a:r>
              <a:rPr lang="it-IT" kern="150" dirty="0">
                <a:effectLst/>
                <a:latin typeface="Times New Roman" panose="02020603050405020304" pitchFamily="18" charset="0"/>
                <a:ea typeface="SimSun" panose="02010600030101010101" pitchFamily="2" charset="-122"/>
                <a:cs typeface="Arial" panose="020B0604020202020204" pitchFamily="34" charset="0"/>
              </a:rPr>
              <a:t>‘‘Sono cresciuto in un maso di montagna nelle Dolomiti meridionali dell'Alto Adige. L'amore per la natura e gli animali mi è stato instillato fin dalla culla. I ricordi della mia prima infanzia sono popolati dai tanti animali che erano nel maso dei miei genitori. […] La prosperità dei contadini dipende quindi anche dalla buona crescita degli animali. Animali ed uomini costituiscono una specie di destino comune. […] Era sempre doloroso quando un vitello nasceva morto e moriva durante il parto. Quando ero bambino, c'era l'abitudine di lasciarlo in un posto impervio sotto il maso, come cibo per le volpi. [...] Oggi, questo sarebbe punito come “smaltimento incontrollato di carcasse di animali” o possibile “inquinamento ambientale”. […] Della vita del maso fa parte anche la macellazione degli animali. Quando una mucca era oramai vecchia e non produceva più latte, veniva portata dal macellaio. Mentre il resto della mandria veniva portato al pascolo, essa era tenuta da sola in stalla. Per tranquillizzarla, la mangiatoia veniva riempita di fieno. […] La macellazione dei maiali aveva su di me ogni volta un effetto sconvolgente. Veniva eseguita da un vicino, un cacciatore, che sapeva fare bene il suo lavoro, ma gli stridi degli animali votati alla morte erano per me insopportabili. Spesso mi nascondevo in una stanza della casa priva di finestre, dove non arrivava nessun rumore dall'esterno’’.  [...]  </a:t>
            </a:r>
            <a:r>
              <a:rPr lang="it-IT" b="1" kern="150" dirty="0">
                <a:effectLst/>
                <a:latin typeface="Times New Roman" panose="02020603050405020304" pitchFamily="18" charset="0"/>
                <a:ea typeface="SimSun" panose="02010600030101010101" pitchFamily="2" charset="-122"/>
                <a:cs typeface="Arial" panose="020B0604020202020204" pitchFamily="34" charset="0"/>
              </a:rPr>
              <a:t>(5-7)</a:t>
            </a:r>
          </a:p>
          <a:p>
            <a:pPr marL="0" indent="0">
              <a:buNone/>
            </a:pPr>
            <a:r>
              <a:rPr lang="it-IT" kern="150" dirty="0">
                <a:effectLst/>
                <a:latin typeface="Times New Roman" panose="02020603050405020304" pitchFamily="18" charset="0"/>
                <a:ea typeface="SimSun" panose="02010600030101010101" pitchFamily="2" charset="-122"/>
                <a:cs typeface="Arial" panose="020B0604020202020204" pitchFamily="34" charset="0"/>
              </a:rPr>
              <a:t> </a:t>
            </a:r>
          </a:p>
          <a:p>
            <a:pPr marL="0" indent="0">
              <a:buNone/>
            </a:pPr>
            <a:endParaRPr lang="it-IT" sz="1800" kern="150" dirty="0">
              <a:effectLst/>
              <a:latin typeface="Times New Roman" panose="02020603050405020304" pitchFamily="18" charset="0"/>
              <a:ea typeface="SimSun" panose="02010600030101010101" pitchFamily="2" charset="-122"/>
              <a:cs typeface="Arial" panose="020B0604020202020204" pitchFamily="34" charset="0"/>
            </a:endParaRPr>
          </a:p>
          <a:p>
            <a:pPr marL="0" indent="0">
              <a:buNone/>
            </a:pPr>
            <a:r>
              <a:rPr lang="it-IT" sz="1800" kern="150" dirty="0">
                <a:effectLst/>
                <a:latin typeface="Times New Roman" panose="02020603050405020304" pitchFamily="18" charset="0"/>
                <a:ea typeface="SimSun" panose="02010600030101010101" pitchFamily="2" charset="-122"/>
                <a:cs typeface="Arial" panose="020B0604020202020204" pitchFamily="34" charset="0"/>
              </a:rPr>
              <a:t> </a:t>
            </a:r>
            <a:r>
              <a:rPr lang="it-IT" kern="150" dirty="0">
                <a:effectLst/>
                <a:latin typeface="Times New Roman" panose="02020603050405020304" pitchFamily="18" charset="0"/>
                <a:ea typeface="SimSun" panose="02010600030101010101" pitchFamily="2" charset="-122"/>
                <a:cs typeface="Arial" panose="020B0604020202020204" pitchFamily="34" charset="0"/>
              </a:rPr>
              <a:t>- </a:t>
            </a:r>
            <a:r>
              <a:rPr lang="it-IT" b="1" kern="150" dirty="0">
                <a:effectLst/>
                <a:latin typeface="Times New Roman" panose="02020603050405020304" pitchFamily="18" charset="0"/>
                <a:ea typeface="SimSun" panose="02010600030101010101" pitchFamily="2" charset="-122"/>
                <a:cs typeface="Arial" panose="020B0604020202020204" pitchFamily="34" charset="0"/>
              </a:rPr>
              <a:t>Esperienze con gli animali selvatici. Interesse per le scienze naturali </a:t>
            </a:r>
          </a:p>
          <a:p>
            <a:pPr marL="0" indent="0">
              <a:buNone/>
            </a:pPr>
            <a:r>
              <a:rPr lang="it-IT" b="1" kern="150" dirty="0">
                <a:effectLst/>
                <a:latin typeface="Times New Roman" panose="02020603050405020304" pitchFamily="18" charset="0"/>
                <a:ea typeface="SimSun" panose="02010600030101010101" pitchFamily="2" charset="-122"/>
                <a:cs typeface="Arial" panose="020B0604020202020204" pitchFamily="34" charset="0"/>
              </a:rPr>
              <a:t>e l'etologia</a:t>
            </a:r>
            <a:r>
              <a:rPr lang="it-IT" kern="150" dirty="0">
                <a:effectLst/>
                <a:latin typeface="Times New Roman" panose="02020603050405020304" pitchFamily="18" charset="0"/>
                <a:ea typeface="SimSun" panose="02010600030101010101" pitchFamily="2" charset="-122"/>
                <a:cs typeface="Arial" panose="020B0604020202020204" pitchFamily="34" charset="0"/>
              </a:rPr>
              <a:t>.</a:t>
            </a:r>
          </a:p>
          <a:p>
            <a:pPr marL="0" indent="0">
              <a:buNone/>
            </a:pPr>
            <a:r>
              <a:rPr lang="it-IT" kern="150" dirty="0">
                <a:effectLst/>
                <a:latin typeface="Times New Roman" panose="02020603050405020304" pitchFamily="18" charset="0"/>
                <a:ea typeface="SimSun" panose="02010600030101010101" pitchFamily="2" charset="-122"/>
                <a:cs typeface="Arial" panose="020B0604020202020204" pitchFamily="34" charset="0"/>
              </a:rPr>
              <a:t> </a:t>
            </a:r>
          </a:p>
          <a:p>
            <a:endParaRPr lang="it-IT" dirty="0"/>
          </a:p>
        </p:txBody>
      </p:sp>
      <p:pic>
        <p:nvPicPr>
          <p:cNvPr id="5" name="Segnaposto contenuto 4">
            <a:extLst>
              <a:ext uri="{FF2B5EF4-FFF2-40B4-BE49-F238E27FC236}">
                <a16:creationId xmlns:a16="http://schemas.microsoft.com/office/drawing/2014/main" id="{34F6EE0C-1BAF-0C9B-6EB0-5CB941480739}"/>
              </a:ext>
            </a:extLst>
          </p:cNvPr>
          <p:cNvPicPr>
            <a:picLocks noGrp="1" noChangeAspect="1"/>
          </p:cNvPicPr>
          <p:nvPr>
            <p:ph sz="half" idx="2"/>
          </p:nvPr>
        </p:nvPicPr>
        <p:blipFill>
          <a:blip r:embed="rId2"/>
          <a:stretch>
            <a:fillRect/>
          </a:stretch>
        </p:blipFill>
        <p:spPr>
          <a:xfrm>
            <a:off x="8975599" y="4746018"/>
            <a:ext cx="2850641" cy="1908000"/>
          </a:xfrm>
          <a:prstGeom prst="rect">
            <a:avLst/>
          </a:prstGeom>
        </p:spPr>
      </p:pic>
    </p:spTree>
    <p:extLst>
      <p:ext uri="{BB962C8B-B14F-4D97-AF65-F5344CB8AC3E}">
        <p14:creationId xmlns:p14="http://schemas.microsoft.com/office/powerpoint/2010/main" val="201481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F20AE4-448C-CEBE-6A66-43D78F1AC3C0}"/>
              </a:ext>
            </a:extLst>
          </p:cNvPr>
          <p:cNvSpPr>
            <a:spLocks noGrp="1"/>
          </p:cNvSpPr>
          <p:nvPr>
            <p:ph type="title"/>
          </p:nvPr>
        </p:nvSpPr>
        <p:spPr/>
        <p:txBody>
          <a:bodyPr>
            <a:normAutofit fontScale="90000"/>
          </a:bodyPr>
          <a:lstStyle/>
          <a:p>
            <a:pPr algn="ctr"/>
            <a:r>
              <a:rPr lang="it-IT" dirty="0">
                <a:latin typeface="Times New Roman" panose="02020603050405020304" pitchFamily="18" charset="0"/>
                <a:cs typeface="Times New Roman" panose="02020603050405020304" pitchFamily="18" charset="0"/>
              </a:rPr>
              <a:t>Etica animale: un “buco nero” nella storia dell'Occidente. La Chiesa e la teologia in debito</a:t>
            </a:r>
          </a:p>
        </p:txBody>
      </p:sp>
      <p:sp>
        <p:nvSpPr>
          <p:cNvPr id="3" name="Segnaposto contenuto 2">
            <a:extLst>
              <a:ext uri="{FF2B5EF4-FFF2-40B4-BE49-F238E27FC236}">
                <a16:creationId xmlns:a16="http://schemas.microsoft.com/office/drawing/2014/main" id="{4F29283E-5C96-4A05-AA01-6E0D39938D28}"/>
              </a:ext>
            </a:extLst>
          </p:cNvPr>
          <p:cNvSpPr>
            <a:spLocks noGrp="1"/>
          </p:cNvSpPr>
          <p:nvPr>
            <p:ph sz="half" idx="1"/>
          </p:nvPr>
        </p:nvSpPr>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Insufficienze del </a:t>
            </a:r>
            <a:r>
              <a:rPr lang="it-IT" i="1" dirty="0">
                <a:latin typeface="Times New Roman" panose="02020603050405020304" pitchFamily="18" charset="0"/>
                <a:cs typeface="Times New Roman" panose="02020603050405020304" pitchFamily="18" charset="0"/>
              </a:rPr>
              <a:t>Catechismo della Chiesa Cattolica</a:t>
            </a:r>
            <a:r>
              <a:rPr lang="it-IT" dirty="0">
                <a:latin typeface="Times New Roman" panose="02020603050405020304" pitchFamily="18" charset="0"/>
                <a:cs typeface="Times New Roman" panose="02020603050405020304" pitchFamily="18" charset="0"/>
              </a:rPr>
              <a:t>: “Il tema degli animali viene toccato soltanto nel capitolo </a:t>
            </a:r>
            <a:r>
              <a:rPr lang="it-IT" i="1" dirty="0">
                <a:latin typeface="Times New Roman" panose="02020603050405020304" pitchFamily="18" charset="0"/>
                <a:cs typeface="Times New Roman" panose="02020603050405020304" pitchFamily="18" charset="0"/>
              </a:rPr>
              <a:t>Il rispetto delle persone e dei loro beni</a:t>
            </a:r>
            <a:r>
              <a:rPr lang="it-IT" dirty="0">
                <a:latin typeface="Times New Roman" panose="02020603050405020304" pitchFamily="18" charset="0"/>
                <a:cs typeface="Times New Roman" panose="02020603050405020304" pitchFamily="18" charset="0"/>
              </a:rPr>
              <a:t>, nel contesto della trattazione del settimo comandamento </a:t>
            </a:r>
            <a:r>
              <a:rPr lang="it-IT" i="1" dirty="0">
                <a:latin typeface="Times New Roman" panose="02020603050405020304" pitchFamily="18" charset="0"/>
                <a:cs typeface="Times New Roman" panose="02020603050405020304" pitchFamily="18" charset="0"/>
              </a:rPr>
              <a:t>Non rubare</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Prevale l’impostazione della “coperta troppo corta” (n. 2418). “La difesa animale, senza che ciò sia espresso, si sente in un certo modo obbligata a difendere se stessa di fronte all'impegno per la dignità dell'uomo […] come se queste due esigenze fossero in contrapposizione l'una con l'altra” </a:t>
            </a:r>
            <a:r>
              <a:rPr lang="it-IT" b="1" dirty="0">
                <a:latin typeface="Times New Roman" panose="02020603050405020304" pitchFamily="18" charset="0"/>
                <a:cs typeface="Times New Roman" panose="02020603050405020304" pitchFamily="18" charset="0"/>
              </a:rPr>
              <a:t>(66-67)</a:t>
            </a:r>
          </a:p>
          <a:p>
            <a:endParaRPr lang="it-IT" dirty="0"/>
          </a:p>
        </p:txBody>
      </p:sp>
      <p:pic>
        <p:nvPicPr>
          <p:cNvPr id="5" name="Segnaposto contenuto 4">
            <a:extLst>
              <a:ext uri="{FF2B5EF4-FFF2-40B4-BE49-F238E27FC236}">
                <a16:creationId xmlns:a16="http://schemas.microsoft.com/office/drawing/2014/main" id="{6D03BFD9-DFDF-72C8-0E0A-55323CC0E21D}"/>
              </a:ext>
            </a:extLst>
          </p:cNvPr>
          <p:cNvPicPr>
            <a:picLocks noGrp="1" noChangeAspect="1"/>
          </p:cNvPicPr>
          <p:nvPr>
            <p:ph sz="half" idx="2"/>
          </p:nvPr>
        </p:nvPicPr>
        <p:blipFill>
          <a:blip r:embed="rId2"/>
          <a:stretch>
            <a:fillRect/>
          </a:stretch>
        </p:blipFill>
        <p:spPr>
          <a:xfrm>
            <a:off x="9530302" y="1825625"/>
            <a:ext cx="2496773" cy="3708000"/>
          </a:xfrm>
          <a:prstGeom prst="rect">
            <a:avLst/>
          </a:prstGeom>
        </p:spPr>
      </p:pic>
      <p:pic>
        <p:nvPicPr>
          <p:cNvPr id="6" name="Immagine 5">
            <a:extLst>
              <a:ext uri="{FF2B5EF4-FFF2-40B4-BE49-F238E27FC236}">
                <a16:creationId xmlns:a16="http://schemas.microsoft.com/office/drawing/2014/main" id="{923DF826-D088-7C9F-6E86-9D587D3F770E}"/>
              </a:ext>
            </a:extLst>
          </p:cNvPr>
          <p:cNvPicPr>
            <a:picLocks noChangeAspect="1"/>
          </p:cNvPicPr>
          <p:nvPr/>
        </p:nvPicPr>
        <p:blipFill>
          <a:blip r:embed="rId3"/>
          <a:stretch>
            <a:fillRect/>
          </a:stretch>
        </p:blipFill>
        <p:spPr>
          <a:xfrm>
            <a:off x="6351621" y="2274039"/>
            <a:ext cx="2846859" cy="3024000"/>
          </a:xfrm>
          <a:prstGeom prst="rect">
            <a:avLst/>
          </a:prstGeom>
        </p:spPr>
      </p:pic>
    </p:spTree>
    <p:extLst>
      <p:ext uri="{BB962C8B-B14F-4D97-AF65-F5344CB8AC3E}">
        <p14:creationId xmlns:p14="http://schemas.microsoft.com/office/powerpoint/2010/main" val="389045305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2767</Words>
  <Application>Microsoft Office PowerPoint</Application>
  <PresentationFormat>Widescreen</PresentationFormat>
  <Paragraphs>186</Paragraphs>
  <Slides>29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Calibri</vt:lpstr>
      <vt:lpstr>Calibri Light</vt:lpstr>
      <vt:lpstr>Times New Roman</vt:lpstr>
      <vt:lpstr>Tema di Office</vt:lpstr>
      <vt:lpstr>Martin M. Lintner o.s.m. (Aldein / Aldino 1972), teologo morale.    Etica animale. Una prospettiva cristiana, Queriniana, Brescia 2020)</vt:lpstr>
      <vt:lpstr>Il (risolto) ‘‘caso Linter’’.  Preside dello STA di Brixen/Bressanone (1.9.2024)</vt:lpstr>
      <vt:lpstr>La struttura del volume</vt:lpstr>
      <vt:lpstr>Presentazione standard di PowerPoint</vt:lpstr>
      <vt:lpstr>Presentazione standard di PowerPoint</vt:lpstr>
      <vt:lpstr>I temi fondamentali del volume</vt:lpstr>
      <vt:lpstr>Nuove riflessioni nella prospettiva  di Laudato si’ (2021)</vt:lpstr>
      <vt:lpstr>Il sostrato biografico </vt:lpstr>
      <vt:lpstr>Etica animale: un “buco nero” nella storia dell'Occidente. La Chiesa e la teologia in debito</vt:lpstr>
      <vt:lpstr>Tommaso d’Aquino sugli animali </vt:lpstr>
      <vt:lpstr>Alla ricerca di un imperativo categorico  dell'etica animale </vt:lpstr>
      <vt:lpstr>Superare il divario di considerazione/trattamento tra animali di compagnia e animali allevati per utilità</vt:lpstr>
      <vt:lpstr>Includere gli animali nella comunità morale.  Ma come?</vt:lpstr>
      <vt:lpstr>La necessità di conoscenze specifiche sugli animali per costruire una comunione di differenza </vt:lpstr>
      <vt:lpstr>Anche l’empatia/ l’identificazione  con gli animali possono trarci in inganno</vt:lpstr>
      <vt:lpstr>Bontà creaturale e dignità animale</vt:lpstr>
      <vt:lpstr>La questione dell’uccisione di animali</vt:lpstr>
      <vt:lpstr>Campi concreti di azione (139-235)</vt:lpstr>
      <vt:lpstr>Allevamento di animali domestici  e di utilità per l’uomo</vt:lpstr>
      <vt:lpstr>Quattro ambiti su cui M. Lintner ritiene  che non si possa esprimere  un giudizio etico indiscriminatamente negativo </vt:lpstr>
      <vt:lpstr>Presentazione standard di PowerPoint</vt:lpstr>
      <vt:lpstr>Aspetti etici del consumo di prodotti animali </vt:lpstr>
      <vt:lpstr>Aspetti sociali e ambientali?  Non tutte le mucche ‘‘killer del clima’’</vt:lpstr>
      <vt:lpstr>Un chiarimento sui principi:  la cooperatio ad malum</vt:lpstr>
      <vt:lpstr> Potere e impotenza del consumatore.  La dimensione politica </vt:lpstr>
      <vt:lpstr>La politica con il carrello della spesa </vt:lpstr>
      <vt:lpstr>Gli animali vanno in cielo?  (Christoph J. Amor)</vt:lpstr>
      <vt:lpstr>Gli animali nell’alleanza con Dio</vt:lpstr>
      <vt:lpstr>Prospettive escatologiche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Giuseppe Ferrari</dc:creator>
  <cp:lastModifiedBy>Giuseppe Ferrari</cp:lastModifiedBy>
  <cp:revision>29</cp:revision>
  <dcterms:created xsi:type="dcterms:W3CDTF">2022-04-21T19:56:56Z</dcterms:created>
  <dcterms:modified xsi:type="dcterms:W3CDTF">2024-05-20T21:54:31Z</dcterms:modified>
</cp:coreProperties>
</file>