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10FA7-AC98-A34F-B3E8-80BF6C1F6981}" type="datetimeFigureOut">
              <a:rPr lang="it-IT" smtClean="0"/>
              <a:t>18/10/23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E0070-77F1-8140-B78E-0ADA80F963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366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08D5-67FA-D941-A0CE-67DCD97E22C4}" type="datetimeFigureOut">
              <a:rPr lang="it-IT" smtClean="0"/>
              <a:t>18/10/23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AABDA-154E-D748-B55A-B6FA947A0E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814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F5C3-B25B-B04F-A90B-4C7BC14121E2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6A5-2CD5-6C48-8A00-A775EA2D187B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043C-AAEC-AD47-8427-C96EBEB6C955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25D4-9F79-4343-AD0B-ED04E384754A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9451-6696-C740-9007-6DC34F788C85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8EE1-3A93-B74E-AF59-0F89E4DE58AC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2668-91F7-E043-A384-9C86E46B11B9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08E4-3FE4-2547-89A9-E6AD9238BA7A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8D67-6EE6-CC46-97DD-0B5A0529E724}" type="datetime1">
              <a:rPr lang="it-IT" smtClean="0"/>
              <a:t>18/10/23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E737-0EAE-2442-953A-F3DA434BA251}" type="datetime1">
              <a:rPr lang="it-IT" smtClean="0"/>
              <a:t>18/10/23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2818-42F1-1E4C-AF15-9E296D87C856}" type="datetime1">
              <a:rPr lang="it-IT" smtClean="0"/>
              <a:t>18/10/23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EEA0F-23C0-6F42-8C0C-1613622EA979}" type="datetime1">
              <a:rPr lang="it-IT" smtClean="0"/>
              <a:t>18/10/23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6F785EA-E2E2-734C-B654-6576F7073914}" type="datetime1">
              <a:rPr lang="it-IT" smtClean="0"/>
              <a:t>18/10/23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/>
              <a:t>23 ottobre 2023-Pro. Laura Ricci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3144981-96A6-0C40-85E0-7884E0B0625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74982"/>
            <a:ext cx="8042276" cy="1009979"/>
          </a:xfrm>
        </p:spPr>
        <p:txBody>
          <a:bodyPr/>
          <a:lstStyle/>
          <a:p>
            <a:r>
              <a:rPr lang="it-IT" sz="48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La classe come gruppo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320483" y="4931224"/>
            <a:ext cx="7016085" cy="134444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b="1" i="1" dirty="0">
                <a:solidFill>
                  <a:srgbClr val="FF0000"/>
                </a:solidFill>
                <a:latin typeface="Muller Bold" pitchFamily="50" charset="0"/>
              </a:rPr>
              <a:t>Gestire le fasi del  gruppo-classe </a:t>
            </a:r>
          </a:p>
          <a:p>
            <a:pPr marL="0" indent="0" algn="ctr">
              <a:buNone/>
            </a:pPr>
            <a:r>
              <a:rPr lang="it-IT" b="1" i="1" dirty="0">
                <a:solidFill>
                  <a:srgbClr val="FF0000"/>
                </a:solidFill>
                <a:latin typeface="Muller Bold" pitchFamily="50" charset="0"/>
              </a:rPr>
              <a:t>per facilitare l’apprendimento</a:t>
            </a:r>
            <a:endParaRPr lang="it-IT" b="1" i="1" dirty="0"/>
          </a:p>
          <a:p>
            <a:pPr marL="0" indent="0">
              <a:buNone/>
            </a:pPr>
            <a:endParaRPr lang="it-IT" sz="2000" dirty="0">
              <a:solidFill>
                <a:srgbClr val="FF0000"/>
              </a:solidFill>
              <a:latin typeface="Muller Bold" pitchFamily="50" charset="0"/>
            </a:endParaRPr>
          </a:p>
          <a:p>
            <a:pPr marL="0" indent="0">
              <a:buNone/>
            </a:pPr>
            <a:endParaRPr lang="it-IT" sz="4400" dirty="0">
              <a:solidFill>
                <a:srgbClr val="FF0000"/>
              </a:solidFill>
              <a:latin typeface="Muller Bold" pitchFamily="50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66" y="1638945"/>
            <a:ext cx="3472687" cy="32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9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28540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3. PROMUOVERE L’EFFICACIA 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3248341"/>
            <a:ext cx="8196043" cy="3296281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Orientare all’efficacia </a:t>
            </a:r>
          </a:p>
          <a:p>
            <a:r>
              <a:rPr lang="it-IT" sz="3200" dirty="0"/>
              <a:t>Valorizzare le “buone prassi”</a:t>
            </a:r>
          </a:p>
          <a:p>
            <a:r>
              <a:rPr lang="it-IT" sz="3200" dirty="0"/>
              <a:t>Mediare</a:t>
            </a:r>
          </a:p>
          <a:p>
            <a:r>
              <a:rPr lang="it-IT" sz="3200" dirty="0"/>
              <a:t>Restituire le regole che emergono</a:t>
            </a:r>
          </a:p>
          <a:p>
            <a:endParaRPr lang="it-IT" sz="4000" b="1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59" y="1218495"/>
            <a:ext cx="6522306" cy="20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6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4. MATURITÀ : FLESSIBILITÀ E INTIMITÀ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64459" y="1446715"/>
            <a:ext cx="8327092" cy="4502595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La classe “va da sé”</a:t>
            </a:r>
          </a:p>
          <a:p>
            <a:r>
              <a:rPr lang="it-IT" sz="3200" dirty="0"/>
              <a:t>Concentrata sul compito</a:t>
            </a:r>
          </a:p>
          <a:p>
            <a:r>
              <a:rPr lang="it-IT" sz="3200" dirty="0"/>
              <a:t>Emergono “esperti” e competenze specifiche</a:t>
            </a:r>
          </a:p>
          <a:p>
            <a:r>
              <a:rPr lang="it-IT" sz="3200" dirty="0"/>
              <a:t>Leadership diffusa</a:t>
            </a:r>
          </a:p>
          <a:p>
            <a:r>
              <a:rPr lang="it-IT" sz="3200" dirty="0"/>
              <a:t>Appartenenza e intimità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063" y="3726673"/>
            <a:ext cx="2863035" cy="22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6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458" y="806397"/>
            <a:ext cx="5204003" cy="1620058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4. GOVERNARE </a:t>
            </a:r>
            <a:b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A DISTANZA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8"/>
          <p:cNvSpPr>
            <a:spLocks noGrp="1"/>
          </p:cNvSpPr>
          <p:nvPr/>
        </p:nvSpPr>
        <p:spPr>
          <a:xfrm>
            <a:off x="6783754" y="-1033190"/>
            <a:ext cx="10972800" cy="4997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kern="12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49276" y="2853481"/>
            <a:ext cx="8161804" cy="3459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Tenere il timone</a:t>
            </a:r>
          </a:p>
          <a:p>
            <a:r>
              <a:rPr lang="it-IT" dirty="0"/>
              <a:t>Valorizzare le competenze emergenti</a:t>
            </a:r>
          </a:p>
          <a:p>
            <a:r>
              <a:rPr lang="it-IT" dirty="0"/>
              <a:t>Favorire la soddisfazione per il lavoro fatto</a:t>
            </a:r>
          </a:p>
          <a:p>
            <a:r>
              <a:rPr lang="it-IT" dirty="0"/>
              <a:t>…   e l’espressione di emozioni e sentimenti</a:t>
            </a:r>
          </a:p>
          <a:p>
            <a:endParaRPr lang="it-IT" sz="4000" dirty="0"/>
          </a:p>
          <a:p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733" y="475891"/>
            <a:ext cx="3606347" cy="27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7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8890" y="2414315"/>
            <a:ext cx="5397007" cy="1294127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5. LA SEPARAZONE: RICAPITOLAZIONE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82678" y="3708442"/>
            <a:ext cx="8150696" cy="2595470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Ricapitolazione delle fasi precedenti</a:t>
            </a:r>
          </a:p>
          <a:p>
            <a:r>
              <a:rPr lang="it-IT" sz="3200" dirty="0"/>
              <a:t>Emozioni contrastanti</a:t>
            </a:r>
          </a:p>
          <a:p>
            <a:r>
              <a:rPr lang="it-IT" sz="3200" dirty="0"/>
              <a:t>Bisogno di fare bilanci e di proiettarsi verso nuove esperienze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7" y="383523"/>
            <a:ext cx="3743156" cy="21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0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28880"/>
            <a:ext cx="8042276" cy="743768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5.GESTIRE LA CHIUSURA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1112956"/>
            <a:ext cx="8287677" cy="4154290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Fare in modo che si realizzi una buona separazione</a:t>
            </a:r>
            <a:endParaRPr lang="it-IT" sz="3200" b="1" dirty="0">
              <a:solidFill>
                <a:srgbClr val="274FAD"/>
              </a:solidFill>
              <a:latin typeface="ArialMT"/>
            </a:endParaRPr>
          </a:p>
          <a:p>
            <a:r>
              <a:rPr lang="it-IT" sz="3200" dirty="0"/>
              <a:t>Essere consapevoli di ciò che proviamo</a:t>
            </a:r>
          </a:p>
          <a:p>
            <a:r>
              <a:rPr lang="it-IT" sz="3200" dirty="0"/>
              <a:t>Favorire bilanci del lavoro svolto</a:t>
            </a:r>
          </a:p>
          <a:p>
            <a:pPr marL="0" indent="0">
              <a:buNone/>
            </a:pPr>
            <a:r>
              <a:rPr lang="it-IT" sz="3200" dirty="0"/>
              <a:t>e dello stare insieme</a:t>
            </a:r>
          </a:p>
          <a:p>
            <a:r>
              <a:rPr lang="it-IT" sz="3200" dirty="0"/>
              <a:t>Curare riti di chiusura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752" y="4099601"/>
            <a:ext cx="3048200" cy="227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4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IL GRUPPO:</a:t>
            </a:r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UN’ESPERIENZA PRIMARIA 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68847" y="1476867"/>
            <a:ext cx="822270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Bambini e ragazzi arrivano a scuola con l‘esperienza del “gruppo-famiglia” e di altri gruppi in cui sono già stati </a:t>
            </a:r>
          </a:p>
          <a:p>
            <a:r>
              <a:rPr lang="it-IT"/>
              <a:t>Ogni gruppo  nasce si sviluppa  e cresce come se fosse una persona</a:t>
            </a:r>
          </a:p>
          <a:p>
            <a:r>
              <a:rPr lang="it-IT"/>
              <a:t>attraversa delle fasi</a:t>
            </a:r>
          </a:p>
          <a:p>
            <a:r>
              <a:rPr lang="it-IT"/>
              <a:t>ha i suoi bisogni</a:t>
            </a:r>
          </a:p>
          <a:p>
            <a:r>
              <a:rPr lang="it-IT"/>
              <a:t>è un  “luogo” dove si impara a mediare tra i nostri bisogni e quelli degli altri</a:t>
            </a:r>
          </a:p>
          <a:p>
            <a:endParaRPr lang="it-IT"/>
          </a:p>
          <a:p>
            <a:endParaRPr lang="it-IT"/>
          </a:p>
          <a:p>
            <a:pPr marL="0" indent="0">
              <a:buFont typeface="Wingdings 2" pitchFamily="18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24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9656" y="212547"/>
            <a:ext cx="8042276" cy="1031446"/>
          </a:xfrm>
        </p:spPr>
        <p:txBody>
          <a:bodyPr/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IMMAGINI DI GRUPPO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264458" y="1504091"/>
            <a:ext cx="8658148" cy="47811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sz="3500" dirty="0"/>
              <a:t>Sia gli allievi che maestri e insegnanti  arrivano nella classe con delle loro “immagini “ di gruppo:</a:t>
            </a:r>
          </a:p>
          <a:p>
            <a:r>
              <a:rPr lang="it-IT" sz="3500" dirty="0"/>
              <a:t>aspettative e timori</a:t>
            </a:r>
          </a:p>
          <a:p>
            <a:r>
              <a:rPr lang="it-IT" sz="3500" dirty="0"/>
              <a:t>esperienze già fatte</a:t>
            </a:r>
          </a:p>
          <a:p>
            <a:r>
              <a:rPr lang="it-IT" sz="3500" dirty="0"/>
              <a:t>idee su cosa faremo e come</a:t>
            </a:r>
          </a:p>
          <a:p>
            <a:r>
              <a:rPr lang="it-IT" sz="3500" dirty="0"/>
              <a:t>maschere …</a:t>
            </a:r>
          </a:p>
          <a:p>
            <a:endParaRPr lang="it-IT" dirty="0"/>
          </a:p>
          <a:p>
            <a:pPr marL="0" indent="0">
              <a:buFont typeface="Wingdings 2" pitchFamily="18" charset="2"/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718" y="2640758"/>
            <a:ext cx="2347325" cy="18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75390"/>
            <a:ext cx="4556124" cy="1913822"/>
          </a:xfrm>
        </p:spPr>
        <p:txBody>
          <a:bodyPr/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IMMAGINI IN </a:t>
            </a:r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EVOLUZIONE 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2633852"/>
            <a:ext cx="8338244" cy="3717668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L’immagine del gruppo si evolve con il tempo</a:t>
            </a:r>
          </a:p>
          <a:p>
            <a:r>
              <a:rPr lang="it-IT" sz="3200" dirty="0"/>
              <a:t>fino a corrispondere  a quello che realmente ciascuno è …</a:t>
            </a:r>
          </a:p>
          <a:p>
            <a:r>
              <a:rPr lang="it-IT" sz="3200" dirty="0"/>
              <a:t>… e al modo di stare e lavorare insieme nella classe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65" y="275390"/>
            <a:ext cx="2939177" cy="21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4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1. INFANZIA:</a:t>
            </a:r>
            <a:b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LA NASCITA DEL GRUPPO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5"/>
          <p:cNvSpPr txBox="1">
            <a:spLocks/>
          </p:cNvSpPr>
          <p:nvPr/>
        </p:nvSpPr>
        <p:spPr>
          <a:xfrm>
            <a:off x="264458" y="2004865"/>
            <a:ext cx="8637373" cy="4270803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sz="3200" dirty="0"/>
              <a:t>Il gruppo classe si FORMA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3200" dirty="0"/>
              <a:t> fin dal primo incontro: </a:t>
            </a:r>
          </a:p>
          <a:p>
            <a:r>
              <a:rPr lang="it-IT" sz="3200" dirty="0"/>
              <a:t>è un momento fondante, </a:t>
            </a:r>
          </a:p>
          <a:p>
            <a:r>
              <a:rPr lang="it-IT" sz="3200" dirty="0"/>
              <a:t>in cui inizia il processo di attaccamento,</a:t>
            </a:r>
          </a:p>
          <a:p>
            <a:r>
              <a:rPr lang="it-IT" sz="3200" dirty="0"/>
              <a:t>e che va preparato con cura ... come tutte le volte in cui ci incontriamo di nuovo.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158" y="1787646"/>
            <a:ext cx="3079673" cy="215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0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1.CURARE LA FORMAZIONE DEL GRUPPO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71562" y="1482746"/>
            <a:ext cx="8327093" cy="4323498"/>
          </a:xfrm>
          <a:prstGeom prst="rect">
            <a:avLst/>
          </a:prstGeom>
        </p:spPr>
        <p:txBody>
          <a:bodyPr/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Essere di riferimento,</a:t>
            </a:r>
          </a:p>
          <a:p>
            <a:r>
              <a:rPr lang="it-IT" sz="3200" dirty="0"/>
              <a:t>favorendo il processo di attaccamento</a:t>
            </a:r>
          </a:p>
          <a:p>
            <a:r>
              <a:rPr lang="it-IT" sz="3200" dirty="0"/>
              <a:t>e lo sviluppo della fiducia,</a:t>
            </a:r>
          </a:p>
          <a:p>
            <a:r>
              <a:rPr lang="it-IT" sz="3200" dirty="0"/>
              <a:t>aiutare a collocarsi,</a:t>
            </a:r>
          </a:p>
          <a:p>
            <a:r>
              <a:rPr lang="it-IT" sz="3200" dirty="0"/>
              <a:t>dare confini e protezione,</a:t>
            </a:r>
          </a:p>
          <a:p>
            <a:r>
              <a:rPr lang="it-IT" sz="3200" dirty="0"/>
              <a:t>fare i primi accordi.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70" y="3442868"/>
            <a:ext cx="2606248" cy="222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317520"/>
            <a:ext cx="8423458" cy="1366370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2. ADOLESCENZA DEL GRUPPO:</a:t>
            </a:r>
            <a:b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</a:br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L’ATTACCO E LA TEMPESTA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49275" y="1883180"/>
            <a:ext cx="8263850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/>
              <a:t>Momento di differenziazione: </a:t>
            </a:r>
          </a:p>
          <a:p>
            <a:r>
              <a:rPr lang="it-IT" sz="3200" dirty="0"/>
              <a:t>ognuno cerca un suo posto </a:t>
            </a:r>
          </a:p>
          <a:p>
            <a:pPr marL="0" indent="0">
              <a:buFont typeface="Wingdings 2" pitchFamily="18" charset="2"/>
              <a:buNone/>
            </a:pPr>
            <a:r>
              <a:rPr lang="it-IT" sz="3200" dirty="0"/>
              <a:t>  e un suo modo di stare nel gruppo</a:t>
            </a:r>
          </a:p>
          <a:p>
            <a:r>
              <a:rPr lang="it-IT" sz="3200" dirty="0"/>
              <a:t>si manifesta con agitazione e rotture di  regole e i confini</a:t>
            </a:r>
          </a:p>
          <a:p>
            <a:r>
              <a:rPr lang="it-IT" sz="3200" dirty="0"/>
              <a:t>=un vero e proprio attacco (</a:t>
            </a:r>
            <a:r>
              <a:rPr lang="it-IT" sz="3200" i="1" dirty="0" err="1"/>
              <a:t>storm</a:t>
            </a:r>
            <a:r>
              <a:rPr lang="it-IT" sz="3200" dirty="0"/>
              <a:t>) a insegnante e gruppo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624" y="2023663"/>
            <a:ext cx="1961501" cy="11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2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458" y="467922"/>
            <a:ext cx="7186992" cy="801935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2. Gestire LA TEMPESTA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4458" y="1751353"/>
            <a:ext cx="6703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t-IT" sz="3200" dirty="0"/>
              <a:t>Tenere i confini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Contenere con calma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Mantenere un atteggiamento assertivo 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Non “salire sul ring” 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Evitare trappole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Riprendere gli accordi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Confrontarsi o chiedere aiuto</a:t>
            </a:r>
          </a:p>
          <a:p>
            <a:pPr marL="571500" indent="-571500">
              <a:buFont typeface="Arial"/>
              <a:buChar char="•"/>
            </a:pPr>
            <a:r>
              <a:rPr lang="it-IT" sz="3200" dirty="0"/>
              <a:t>“Nutrirsi”  nella vita personale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634" y="1918467"/>
            <a:ext cx="1981409" cy="32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3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457" y="341537"/>
            <a:ext cx="8708275" cy="1336956"/>
          </a:xfrm>
        </p:spPr>
        <p:txBody>
          <a:bodyPr/>
          <a:lstStyle/>
          <a:p>
            <a:r>
              <a:rPr lang="it-IT" sz="4000" dirty="0">
                <a:solidFill>
                  <a:srgbClr val="145258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uller Bold" pitchFamily="50" charset="0"/>
              </a:rPr>
              <a:t>3. GIOVINEZZA DEL GRUPPO:  EFFICACIA</a:t>
            </a:r>
            <a:endParaRPr lang="it-IT" sz="4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64458" y="6093105"/>
            <a:ext cx="4840941" cy="365125"/>
          </a:xfrm>
        </p:spPr>
        <p:txBody>
          <a:bodyPr/>
          <a:lstStyle/>
          <a:p>
            <a:r>
              <a:rPr lang="it-IT"/>
              <a:t>23 ottobre 2023-Pro. Laura Ricci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32312" y="1678493"/>
            <a:ext cx="7891613" cy="3736149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/>
              <a:t>Sana competizione</a:t>
            </a:r>
          </a:p>
          <a:p>
            <a:r>
              <a:rPr lang="it-IT" sz="3600" dirty="0"/>
              <a:t>Conflitti su “come fare le cose” o come decidere</a:t>
            </a:r>
          </a:p>
          <a:p>
            <a:r>
              <a:rPr lang="it-IT" sz="3600" dirty="0"/>
              <a:t>Emergere di norme, valori e</a:t>
            </a:r>
          </a:p>
          <a:p>
            <a:pPr marL="0" indent="0">
              <a:buNone/>
            </a:pPr>
            <a:r>
              <a:rPr lang="it-IT" sz="3600" dirty="0"/>
              <a:t> «stile del gruppo»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71" y="4749242"/>
            <a:ext cx="3378061" cy="19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1064</TotalTime>
  <Words>568</Words>
  <Application>Microsoft Macintosh PowerPoint</Application>
  <PresentationFormat>Presentazione su schermo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ArialMT</vt:lpstr>
      <vt:lpstr>Calibri</vt:lpstr>
      <vt:lpstr>Muller Bold</vt:lpstr>
      <vt:lpstr>News Gothic MT</vt:lpstr>
      <vt:lpstr>Wingdings 2</vt:lpstr>
      <vt:lpstr>Brezza</vt:lpstr>
      <vt:lpstr>La classe come gruppo</vt:lpstr>
      <vt:lpstr>IL GRUPPO: UN’ESPERIENZA PRIMARIA </vt:lpstr>
      <vt:lpstr>IMMAGINI DI GRUPPO</vt:lpstr>
      <vt:lpstr>IMMAGINI IN  EVOLUZIONE </vt:lpstr>
      <vt:lpstr>1. INFANZIA: LA NASCITA DEL GRUPPO</vt:lpstr>
      <vt:lpstr>1.CURARE LA FORMAZIONE DEL GRUPPO</vt:lpstr>
      <vt:lpstr>2. ADOLESCENZA DEL GRUPPO: L’ATTACCO E LA TEMPESTA</vt:lpstr>
      <vt:lpstr>2. Gestire LA TEMPESTA</vt:lpstr>
      <vt:lpstr>3. GIOVINEZZA DEL GRUPPO:  EFFICACIA</vt:lpstr>
      <vt:lpstr>3. PROMUOVERE L’EFFICACIA </vt:lpstr>
      <vt:lpstr>4. MATURITÀ : FLESSIBILITÀ E INTIMITÀ</vt:lpstr>
      <vt:lpstr>4. GOVERNARE  A DISTANZA</vt:lpstr>
      <vt:lpstr>5. LA SEPARAZONE: RICAPITOLAZIONE</vt:lpstr>
      <vt:lpstr>5.GESTIRE LA CHIUSURA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GESTIRE IL PROCESSO  DEL  GRUPPO CLASSE per facilitare l’apprendimento </dc:title>
  <dc:creator>Laura Ricci</dc:creator>
  <cp:lastModifiedBy>LAURA RICCI</cp:lastModifiedBy>
  <cp:revision>48</cp:revision>
  <dcterms:created xsi:type="dcterms:W3CDTF">2018-08-17T14:05:03Z</dcterms:created>
  <dcterms:modified xsi:type="dcterms:W3CDTF">2023-10-18T05:43:44Z</dcterms:modified>
</cp:coreProperties>
</file>