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6" r:id="rId3"/>
    <p:sldId id="348" r:id="rId4"/>
    <p:sldId id="344" r:id="rId5"/>
    <p:sldId id="337" r:id="rId6"/>
    <p:sldId id="335" r:id="rId7"/>
    <p:sldId id="355" r:id="rId8"/>
    <p:sldId id="347" r:id="rId9"/>
    <p:sldId id="338" r:id="rId10"/>
    <p:sldId id="339" r:id="rId11"/>
    <p:sldId id="340" r:id="rId12"/>
    <p:sldId id="349" r:id="rId13"/>
    <p:sldId id="351" r:id="rId14"/>
    <p:sldId id="350" r:id="rId15"/>
    <p:sldId id="353" r:id="rId16"/>
    <p:sldId id="354" r:id="rId17"/>
    <p:sldId id="356" r:id="rId18"/>
    <p:sldId id="357" r:id="rId19"/>
    <p:sldId id="358" r:id="rId20"/>
    <p:sldId id="359" r:id="rId21"/>
    <p:sldId id="360" r:id="rId22"/>
    <p:sldId id="342" r:id="rId23"/>
    <p:sldId id="343" r:id="rId24"/>
    <p:sldId id="345" r:id="rId25"/>
    <p:sldId id="346" r:id="rId26"/>
    <p:sldId id="352" r:id="rId27"/>
    <p:sldId id="361" r:id="rId28"/>
    <p:sldId id="362" r:id="rId29"/>
    <p:sldId id="363"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seppe Ferrari" initials="GF" lastIdx="1" clrIdx="0">
    <p:extLst>
      <p:ext uri="{19B8F6BF-5375-455C-9EA6-DF929625EA0E}">
        <p15:presenceInfo xmlns:p15="http://schemas.microsoft.com/office/powerpoint/2012/main" userId="80f997aafe3e77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7C4CB5-F45A-43B6-899C-F51EC931BC3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2CD1AB2-B59B-4D54-8C58-989F7AFF2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4DC7053-2A32-48A6-B9A8-BC7E8D4E0A42}"/>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5" name="Segnaposto piè di pagina 4">
            <a:extLst>
              <a:ext uri="{FF2B5EF4-FFF2-40B4-BE49-F238E27FC236}">
                <a16:creationId xmlns:a16="http://schemas.microsoft.com/office/drawing/2014/main" id="{771B4CD4-5105-45A7-ACF7-D995B8FF86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4DD89E-7329-4A49-99A5-A940F0703958}"/>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88354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2B39E4-09CF-43A7-BEA0-874A783C004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A5B98F-E508-4A9C-B34F-CD4C4DBA266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961C32-A6C5-4234-90AA-C0B23F035A42}"/>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5" name="Segnaposto piè di pagina 4">
            <a:extLst>
              <a:ext uri="{FF2B5EF4-FFF2-40B4-BE49-F238E27FC236}">
                <a16:creationId xmlns:a16="http://schemas.microsoft.com/office/drawing/2014/main" id="{6E5BC9F3-CCB9-484A-9829-53F2A30F82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F373EC-6970-40E1-A405-8B9049AAD3E0}"/>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131266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19574C9-4F99-40E9-8B3D-147C5FAC190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538874C-277E-4EDC-9598-8A73FE9DE5D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7859C0-CFFE-4090-9E43-5D9900CF7AA8}"/>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5" name="Segnaposto piè di pagina 4">
            <a:extLst>
              <a:ext uri="{FF2B5EF4-FFF2-40B4-BE49-F238E27FC236}">
                <a16:creationId xmlns:a16="http://schemas.microsoft.com/office/drawing/2014/main" id="{2455F2F3-EB5F-43F3-9143-D9E01C1242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EC2136-EA35-4B33-97C6-CD891EC66422}"/>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306617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A4D8E-8C2A-4234-B1B9-A8A140083CC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9DDB41C-6FAC-4C5A-A780-4D469E3833B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BC25BC-A0F9-46DB-A0A3-4AB5344F21DD}"/>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5" name="Segnaposto piè di pagina 4">
            <a:extLst>
              <a:ext uri="{FF2B5EF4-FFF2-40B4-BE49-F238E27FC236}">
                <a16:creationId xmlns:a16="http://schemas.microsoft.com/office/drawing/2014/main" id="{5C90D1B8-3106-4BEB-9B98-981EB19A70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A328D5-E306-4805-9F2F-D2125ED08A6C}"/>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409968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24178B-60C5-4961-8527-66ECE0C1FAE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97487C9-70EA-4CB6-8E70-82E273973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32BDFE2-DB4D-4C9D-9233-21B5C64A5B8D}"/>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5" name="Segnaposto piè di pagina 4">
            <a:extLst>
              <a:ext uri="{FF2B5EF4-FFF2-40B4-BE49-F238E27FC236}">
                <a16:creationId xmlns:a16="http://schemas.microsoft.com/office/drawing/2014/main" id="{1695B6BA-652B-4F7A-B075-99E07D3B9A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E667D3-746D-4E05-83D7-3B83C3AA32BC}"/>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119722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7240D8-21F8-4253-A1FA-59F0E8124BC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B6F0EE0-E70E-46A7-9861-D3850BE1AB3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C971B0F-20CF-40F0-B32D-9A6A02B26EF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888E4C3-AA24-42DD-A8F7-EFDE69BE2332}"/>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6" name="Segnaposto piè di pagina 5">
            <a:extLst>
              <a:ext uri="{FF2B5EF4-FFF2-40B4-BE49-F238E27FC236}">
                <a16:creationId xmlns:a16="http://schemas.microsoft.com/office/drawing/2014/main" id="{42FE3B47-7CDF-43B1-BAC5-086A0771EF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745909F-DFAF-46CB-886C-5248C32A6CCB}"/>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160547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613A3B-1B6C-4CF6-8AF8-3C44894D171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9D55442-FD69-49E4-AA3C-4B8E20679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2770BE7-ED31-4EDF-88C6-DBCA28F3F81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BC0DFD4-D317-44EE-A195-433D06F87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C7793E0-FB76-456B-9204-4E0FBA3BE2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445BE9E-5C16-46A8-8855-0FE7E0251992}"/>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8" name="Segnaposto piè di pagina 7">
            <a:extLst>
              <a:ext uri="{FF2B5EF4-FFF2-40B4-BE49-F238E27FC236}">
                <a16:creationId xmlns:a16="http://schemas.microsoft.com/office/drawing/2014/main" id="{B382BDFE-3C5E-4DB1-BFC9-048F29631B4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20E32C9-3367-4874-8EB7-CF9987458FD5}"/>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93289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394592-3582-4EA0-843F-0E4EE60F9E1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F0D615B-717C-4F10-9C5A-6FD8600D20A0}"/>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4" name="Segnaposto piè di pagina 3">
            <a:extLst>
              <a:ext uri="{FF2B5EF4-FFF2-40B4-BE49-F238E27FC236}">
                <a16:creationId xmlns:a16="http://schemas.microsoft.com/office/drawing/2014/main" id="{9F9C71AE-B81C-4564-9472-510970B007D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4B5ACC2-6C03-457D-AFCA-C273D2DED7B4}"/>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50388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25389A9-2F12-4340-99D3-38FF85B6B165}"/>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3" name="Segnaposto piè di pagina 2">
            <a:extLst>
              <a:ext uri="{FF2B5EF4-FFF2-40B4-BE49-F238E27FC236}">
                <a16:creationId xmlns:a16="http://schemas.microsoft.com/office/drawing/2014/main" id="{38B10CD1-3C88-44A9-8227-5B0CEF814AB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BF38072-2DCE-46C7-89DA-A28D8DD02942}"/>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277861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472A0D-99E7-4A16-A535-1688207540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601D723-4213-45CC-8A8B-230091E46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DD2B74F-3BD9-43F0-91A4-0A1C1FDB3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171242A-9779-40F0-824C-558422F68AA9}"/>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6" name="Segnaposto piè di pagina 5">
            <a:extLst>
              <a:ext uri="{FF2B5EF4-FFF2-40B4-BE49-F238E27FC236}">
                <a16:creationId xmlns:a16="http://schemas.microsoft.com/office/drawing/2014/main" id="{6EF83628-24B1-49D5-AA1F-6C50B35B340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A66684-2AF5-4E49-8903-68852331FBB2}"/>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226809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5F54E-36C2-4262-AF30-7A018C363C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ADE21A6-CC26-43A2-BA30-AA5100E12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DDDA6FF-44AE-4A02-94F5-76B542DB4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F904574-961B-47BA-80EA-E2EDC24089CD}"/>
              </a:ext>
            </a:extLst>
          </p:cNvPr>
          <p:cNvSpPr>
            <a:spLocks noGrp="1"/>
          </p:cNvSpPr>
          <p:nvPr>
            <p:ph type="dt" sz="half" idx="10"/>
          </p:nvPr>
        </p:nvSpPr>
        <p:spPr/>
        <p:txBody>
          <a:bodyPr/>
          <a:lstStyle/>
          <a:p>
            <a:fld id="{ABA6D623-EE4C-4D6D-8A87-889BF49DFFE0}" type="datetimeFigureOut">
              <a:rPr lang="it-IT" smtClean="0"/>
              <a:t>07/12/2022</a:t>
            </a:fld>
            <a:endParaRPr lang="it-IT"/>
          </a:p>
        </p:txBody>
      </p:sp>
      <p:sp>
        <p:nvSpPr>
          <p:cNvPr id="6" name="Segnaposto piè di pagina 5">
            <a:extLst>
              <a:ext uri="{FF2B5EF4-FFF2-40B4-BE49-F238E27FC236}">
                <a16:creationId xmlns:a16="http://schemas.microsoft.com/office/drawing/2014/main" id="{4F7A9CF8-E90F-46AF-9A90-F3AB6C9567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D1C340-D515-4E57-93AF-792C8134449B}"/>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217087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963FB01-2C46-47FF-BFEE-CF1903667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D413487-CDB6-418D-98DE-41AE393C4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5839A64-408F-425E-A16D-6C81D7B00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6D623-EE4C-4D6D-8A87-889BF49DFFE0}" type="datetimeFigureOut">
              <a:rPr lang="it-IT" smtClean="0"/>
              <a:t>07/12/2022</a:t>
            </a:fld>
            <a:endParaRPr lang="it-IT"/>
          </a:p>
        </p:txBody>
      </p:sp>
      <p:sp>
        <p:nvSpPr>
          <p:cNvPr id="5" name="Segnaposto piè di pagina 4">
            <a:extLst>
              <a:ext uri="{FF2B5EF4-FFF2-40B4-BE49-F238E27FC236}">
                <a16:creationId xmlns:a16="http://schemas.microsoft.com/office/drawing/2014/main" id="{FD09E466-D1B6-4A2F-9732-72C3322D8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AD6A810-BF3F-4916-AE05-B3EE19C2DF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C356D-27B8-44FF-BF55-2D1ED07FF36A}" type="slidenum">
              <a:rPr lang="it-IT" smtClean="0"/>
              <a:t>‹N›</a:t>
            </a:fld>
            <a:endParaRPr lang="it-IT"/>
          </a:p>
        </p:txBody>
      </p:sp>
    </p:spTree>
    <p:extLst>
      <p:ext uri="{BB962C8B-B14F-4D97-AF65-F5344CB8AC3E}">
        <p14:creationId xmlns:p14="http://schemas.microsoft.com/office/powerpoint/2010/main" val="381274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B28F87-65BE-4829-A0B1-2DE64917EFE9}"/>
              </a:ext>
            </a:extLst>
          </p:cNvPr>
          <p:cNvSpPr>
            <a:spLocks noGrp="1"/>
          </p:cNvSpPr>
          <p:nvPr>
            <p:ph type="title"/>
          </p:nvPr>
        </p:nvSpPr>
        <p:spPr/>
        <p:txBody>
          <a:bodyPr>
            <a:noAutofit/>
          </a:bodyPr>
          <a:lstStyle/>
          <a:p>
            <a:pPr algn="ctr"/>
            <a:r>
              <a:rPr lang="it-IT" sz="4800" b="1" dirty="0">
                <a:latin typeface="Times New Roman" panose="02020603050405020304" pitchFamily="18" charset="0"/>
                <a:cs typeface="Times New Roman" panose="02020603050405020304" pitchFamily="18" charset="0"/>
              </a:rPr>
              <a:t>Paolo De Benedetti </a:t>
            </a:r>
            <a:r>
              <a:rPr lang="it-IT" sz="4800" dirty="0">
                <a:latin typeface="Times New Roman" panose="02020603050405020304" pitchFamily="18" charset="0"/>
                <a:cs typeface="Times New Roman" panose="02020603050405020304" pitchFamily="18" charset="0"/>
              </a:rPr>
              <a:t>(1927- 2016), </a:t>
            </a:r>
            <a:br>
              <a:rPr lang="it-IT" sz="4800" dirty="0">
                <a:latin typeface="Times New Roman" panose="02020603050405020304" pitchFamily="18" charset="0"/>
                <a:cs typeface="Times New Roman" panose="02020603050405020304" pitchFamily="18" charset="0"/>
              </a:rPr>
            </a:br>
            <a:r>
              <a:rPr lang="it-IT" sz="4800" dirty="0">
                <a:latin typeface="Times New Roman" panose="02020603050405020304" pitchFamily="18" charset="0"/>
                <a:cs typeface="Times New Roman" panose="02020603050405020304" pitchFamily="18" charset="0"/>
              </a:rPr>
              <a:t>il «rabbi di Asti»</a:t>
            </a:r>
          </a:p>
        </p:txBody>
      </p:sp>
      <p:pic>
        <p:nvPicPr>
          <p:cNvPr id="7" name="Segnaposto contenuto 6">
            <a:extLst>
              <a:ext uri="{FF2B5EF4-FFF2-40B4-BE49-F238E27FC236}">
                <a16:creationId xmlns:a16="http://schemas.microsoft.com/office/drawing/2014/main" id="{1491EFEB-73FB-4D76-8353-EC3A397DCEFF}"/>
              </a:ext>
            </a:extLst>
          </p:cNvPr>
          <p:cNvPicPr>
            <a:picLocks noGrp="1" noChangeAspect="1"/>
          </p:cNvPicPr>
          <p:nvPr>
            <p:ph sz="half" idx="1"/>
          </p:nvPr>
        </p:nvPicPr>
        <p:blipFill>
          <a:blip r:embed="rId2"/>
          <a:stretch>
            <a:fillRect/>
          </a:stretch>
        </p:blipFill>
        <p:spPr>
          <a:xfrm>
            <a:off x="599661" y="2068475"/>
            <a:ext cx="5181600" cy="3865638"/>
          </a:xfrm>
          <a:prstGeom prst="rect">
            <a:avLst/>
          </a:prstGeom>
        </p:spPr>
      </p:pic>
      <p:pic>
        <p:nvPicPr>
          <p:cNvPr id="8" name="Segnaposto contenuto 7">
            <a:extLst>
              <a:ext uri="{FF2B5EF4-FFF2-40B4-BE49-F238E27FC236}">
                <a16:creationId xmlns:a16="http://schemas.microsoft.com/office/drawing/2014/main" id="{489B059B-E5B1-4B6F-976E-D74442BCDEB1}"/>
              </a:ext>
            </a:extLst>
          </p:cNvPr>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220698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56B882-4B04-4422-B103-84F6716565EF}"/>
              </a:ext>
            </a:extLst>
          </p:cNvPr>
          <p:cNvSpPr>
            <a:spLocks noGrp="1"/>
          </p:cNvSpPr>
          <p:nvPr>
            <p:ph type="title"/>
          </p:nvPr>
        </p:nvSpPr>
        <p:spPr>
          <a:xfrm>
            <a:off x="615748" y="-9587"/>
            <a:ext cx="10515600" cy="1325563"/>
          </a:xfrm>
        </p:spPr>
        <p:txBody>
          <a:bodyPr>
            <a:normAutofit/>
          </a:bodyPr>
          <a:lstStyle/>
          <a:p>
            <a:pPr algn="ctr"/>
            <a:r>
              <a:rPr lang="it-IT" sz="4000" dirty="0">
                <a:latin typeface="Times New Roman" panose="02020603050405020304" pitchFamily="18" charset="0"/>
                <a:cs typeface="Times New Roman" panose="02020603050405020304" pitchFamily="18" charset="0"/>
              </a:rPr>
              <a:t>Andare oltre. Alcune voci </a:t>
            </a:r>
            <a:br>
              <a:rPr lang="it-IT" sz="4000" dirty="0">
                <a:latin typeface="Times New Roman" panose="02020603050405020304" pitchFamily="18" charset="0"/>
                <a:cs typeface="Times New Roman" panose="02020603050405020304" pitchFamily="18" charset="0"/>
              </a:rPr>
            </a:br>
            <a:r>
              <a:rPr lang="it-IT" sz="4000" dirty="0">
                <a:latin typeface="Times New Roman" panose="02020603050405020304" pitchFamily="18" charset="0"/>
                <a:cs typeface="Times New Roman" panose="02020603050405020304" pitchFamily="18" charset="0"/>
              </a:rPr>
              <a:t>cristiane  alternative</a:t>
            </a:r>
          </a:p>
        </p:txBody>
      </p:sp>
      <p:sp>
        <p:nvSpPr>
          <p:cNvPr id="3" name="Segnaposto contenuto 2">
            <a:extLst>
              <a:ext uri="{FF2B5EF4-FFF2-40B4-BE49-F238E27FC236}">
                <a16:creationId xmlns:a16="http://schemas.microsoft.com/office/drawing/2014/main" id="{40CDD349-E028-48F7-B530-459D00D87466}"/>
              </a:ext>
            </a:extLst>
          </p:cNvPr>
          <p:cNvSpPr>
            <a:spLocks noGrp="1"/>
          </p:cNvSpPr>
          <p:nvPr>
            <p:ph sz="half" idx="1"/>
          </p:nvPr>
        </p:nvSpPr>
        <p:spPr>
          <a:xfrm>
            <a:off x="285750" y="1453489"/>
            <a:ext cx="6629400" cy="5404511"/>
          </a:xfrm>
        </p:spPr>
        <p:txBody>
          <a:bodyPr>
            <a:normAutofit fontScale="62500" lnSpcReduction="20000"/>
          </a:bodyPr>
          <a:lstStyle/>
          <a:p>
            <a:endParaRPr lang="it-IT" dirty="0"/>
          </a:p>
          <a:p>
            <a:pPr marL="0" indent="0" algn="just">
              <a:buNone/>
            </a:pPr>
            <a:r>
              <a:rPr lang="it-IT" sz="3200" dirty="0">
                <a:latin typeface="Times New Roman" panose="02020603050405020304" pitchFamily="18" charset="0"/>
                <a:cs typeface="Times New Roman" panose="02020603050405020304" pitchFamily="18" charset="0"/>
              </a:rPr>
              <a:t>La voce alternativa di </a:t>
            </a:r>
            <a:r>
              <a:rPr lang="it-IT" sz="3200" b="1" dirty="0">
                <a:latin typeface="Times New Roman" panose="02020603050405020304" pitchFamily="18" charset="0"/>
                <a:cs typeface="Times New Roman" panose="02020603050405020304" pitchFamily="18" charset="0"/>
              </a:rPr>
              <a:t>Francesco d’Assisi </a:t>
            </a:r>
            <a:r>
              <a:rPr lang="it-IT" sz="3200" dirty="0">
                <a:latin typeface="Times New Roman" panose="02020603050405020304" pitchFamily="18" charset="0"/>
                <a:cs typeface="Times New Roman" panose="02020603050405020304" pitchFamily="18" charset="0"/>
              </a:rPr>
              <a:t>(insufficiente però, secondo PDB, a ‘‘pagare il debito’’ del cristianesimo)  </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dirty="0">
                <a:latin typeface="Times New Roman" panose="02020603050405020304" pitchFamily="18" charset="0"/>
                <a:cs typeface="Times New Roman" panose="02020603050405020304" pitchFamily="18" charset="0"/>
              </a:rPr>
              <a:t>«Dio è altrettanto presente nelle trippe di un topo quanto nel nostro spirito» (</a:t>
            </a:r>
            <a:r>
              <a:rPr lang="it-IT" sz="3200" b="1" dirty="0">
                <a:latin typeface="Times New Roman" panose="02020603050405020304" pitchFamily="18" charset="0"/>
                <a:cs typeface="Times New Roman" panose="02020603050405020304" pitchFamily="18" charset="0"/>
              </a:rPr>
              <a:t>Lutero</a:t>
            </a:r>
            <a:r>
              <a:rPr lang="it-IT" sz="3200" dirty="0">
                <a:latin typeface="Times New Roman" panose="02020603050405020304" pitchFamily="18" charset="0"/>
                <a:cs typeface="Times New Roman" panose="02020603050405020304" pitchFamily="18" charset="0"/>
              </a:rPr>
              <a:t>, cit. in AD, 16)</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dirty="0">
                <a:latin typeface="Times New Roman" panose="02020603050405020304" pitchFamily="18" charset="0"/>
                <a:cs typeface="Times New Roman" panose="02020603050405020304" pitchFamily="18" charset="0"/>
              </a:rPr>
              <a:t>«Non vi è alcun elemento né alcuna particella del mondo che quasi consapevole della sua presente miseria non speri nella risurrezione» (</a:t>
            </a:r>
            <a:r>
              <a:rPr lang="it-IT" sz="3200" b="1" dirty="0">
                <a:latin typeface="Times New Roman" panose="02020603050405020304" pitchFamily="18" charset="0"/>
                <a:cs typeface="Times New Roman" panose="02020603050405020304" pitchFamily="18" charset="0"/>
              </a:rPr>
              <a:t>Calvino</a:t>
            </a:r>
            <a:r>
              <a:rPr lang="it-IT" sz="3200" dirty="0">
                <a:latin typeface="Times New Roman" panose="02020603050405020304" pitchFamily="18" charset="0"/>
                <a:cs typeface="Times New Roman" panose="02020603050405020304" pitchFamily="18" charset="0"/>
              </a:rPr>
              <a:t>, cit. in TA, 69)</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b="1" dirty="0">
                <a:latin typeface="Times New Roman" panose="02020603050405020304" pitchFamily="18" charset="0"/>
                <a:cs typeface="Times New Roman" panose="02020603050405020304" pitchFamily="18" charset="0"/>
              </a:rPr>
              <a:t>Andrew </a:t>
            </a:r>
            <a:r>
              <a:rPr lang="it-IT" sz="3200" b="1" dirty="0" err="1">
                <a:latin typeface="Times New Roman" panose="02020603050405020304" pitchFamily="18" charset="0"/>
                <a:cs typeface="Times New Roman" panose="02020603050405020304" pitchFamily="18" charset="0"/>
              </a:rPr>
              <a:t>Linzey</a:t>
            </a:r>
            <a:r>
              <a:rPr lang="it-IT" sz="3200" b="1" dirty="0">
                <a:latin typeface="Times New Roman" panose="02020603050405020304" pitchFamily="18" charset="0"/>
                <a:cs typeface="Times New Roman" panose="02020603050405020304" pitchFamily="18" charset="0"/>
              </a:rPr>
              <a:t> </a:t>
            </a:r>
            <a:r>
              <a:rPr lang="it-IT" sz="3200" dirty="0">
                <a:latin typeface="Times New Roman" panose="02020603050405020304" pitchFamily="18" charset="0"/>
                <a:cs typeface="Times New Roman" panose="02020603050405020304" pitchFamily="18" charset="0"/>
              </a:rPr>
              <a:t>(teologo anglicano) </a:t>
            </a:r>
          </a:p>
          <a:p>
            <a:pPr marL="0" indent="0" algn="just">
              <a:buNone/>
            </a:pPr>
            <a:r>
              <a:rPr lang="it-IT" sz="3200" b="0" i="1" dirty="0">
                <a:effectLst/>
                <a:latin typeface="Times New Roman" panose="02020603050405020304" pitchFamily="18" charset="0"/>
                <a:cs typeface="Times New Roman" panose="02020603050405020304" pitchFamily="18" charset="0"/>
              </a:rPr>
              <a:t>[Teologia animale. I diritti animali nella prospettiva teologica</a:t>
            </a:r>
            <a:r>
              <a:rPr lang="it-IT" sz="3200" b="0" i="0" dirty="0">
                <a:effectLst/>
                <a:latin typeface="Times New Roman" panose="02020603050405020304" pitchFamily="18" charset="0"/>
                <a:cs typeface="Times New Roman" panose="02020603050405020304" pitchFamily="18" charset="0"/>
              </a:rPr>
              <a:t>, Torino, </a:t>
            </a:r>
            <a:r>
              <a:rPr lang="it-IT" sz="3200" b="0" i="0" dirty="0" err="1">
                <a:effectLst/>
                <a:latin typeface="Times New Roman" panose="02020603050405020304" pitchFamily="18" charset="0"/>
                <a:cs typeface="Times New Roman" panose="02020603050405020304" pitchFamily="18" charset="0"/>
              </a:rPr>
              <a:t>Cosmopolis</a:t>
            </a:r>
            <a:r>
              <a:rPr lang="it-IT" sz="3200" b="0" i="0" dirty="0">
                <a:effectLst/>
                <a:latin typeface="Times New Roman" panose="02020603050405020304" pitchFamily="18" charset="0"/>
                <a:cs typeface="Times New Roman" panose="02020603050405020304" pitchFamily="18" charset="0"/>
              </a:rPr>
              <a:t>, 1998 (ed. </a:t>
            </a:r>
            <a:r>
              <a:rPr lang="it-IT" sz="3200" b="0" i="0" dirty="0" err="1">
                <a:effectLst/>
                <a:latin typeface="Times New Roman" panose="02020603050405020304" pitchFamily="18" charset="0"/>
                <a:cs typeface="Times New Roman" panose="02020603050405020304" pitchFamily="18" charset="0"/>
              </a:rPr>
              <a:t>orig</a:t>
            </a:r>
            <a:r>
              <a:rPr lang="it-IT" sz="3200" b="0" i="0" dirty="0">
                <a:effectLst/>
                <a:latin typeface="Times New Roman" panose="02020603050405020304" pitchFamily="18" charset="0"/>
                <a:cs typeface="Times New Roman" panose="02020603050405020304" pitchFamily="18" charset="0"/>
              </a:rPr>
              <a:t>. 1995)</a:t>
            </a:r>
            <a:r>
              <a:rPr lang="it-IT" sz="3200" b="0" i="0" dirty="0">
                <a:solidFill>
                  <a:srgbClr val="202122"/>
                </a:solidFill>
                <a:effectLst/>
                <a:latin typeface="Arial" panose="020B0604020202020204" pitchFamily="34" charset="0"/>
              </a:rPr>
              <a:t>]</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b="1" dirty="0">
                <a:latin typeface="Times New Roman" panose="02020603050405020304" pitchFamily="18" charset="0"/>
                <a:cs typeface="Times New Roman" panose="02020603050405020304" pitchFamily="18" charset="0"/>
              </a:rPr>
              <a:t>Mons. Mario Canciani</a:t>
            </a:r>
            <a:r>
              <a:rPr lang="it-IT" sz="3200" dirty="0">
                <a:latin typeface="Times New Roman" panose="02020603050405020304" pitchFamily="18" charset="0"/>
                <a:cs typeface="Times New Roman" panose="02020603050405020304" pitchFamily="18" charset="0"/>
              </a:rPr>
              <a:t> (Roma), pioniere dell’attenzione verso gli animali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endParaRPr lang="it-IT" dirty="0"/>
          </a:p>
          <a:p>
            <a:endParaRPr lang="it-IT" dirty="0"/>
          </a:p>
          <a:p>
            <a:endParaRPr lang="it-IT" dirty="0"/>
          </a:p>
          <a:p>
            <a:endParaRPr lang="it-IT" dirty="0"/>
          </a:p>
          <a:p>
            <a:endParaRPr lang="it-IT" dirty="0"/>
          </a:p>
        </p:txBody>
      </p:sp>
      <p:sp>
        <p:nvSpPr>
          <p:cNvPr id="4" name="Segnaposto contenuto 3">
            <a:extLst>
              <a:ext uri="{FF2B5EF4-FFF2-40B4-BE49-F238E27FC236}">
                <a16:creationId xmlns:a16="http://schemas.microsoft.com/office/drawing/2014/main" id="{4E038021-83A7-4CEC-B930-E439CA5E15DA}"/>
              </a:ext>
            </a:extLst>
          </p:cNvPr>
          <p:cNvSpPr>
            <a:spLocks noGrp="1"/>
          </p:cNvSpPr>
          <p:nvPr>
            <p:ph sz="half" idx="2"/>
          </p:nvPr>
        </p:nvSpPr>
        <p:spPr>
          <a:xfrm>
            <a:off x="7100888" y="2099011"/>
            <a:ext cx="4805362" cy="4621474"/>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«Quella che si prospetta, come compimento di una trasformazione che in realtà è già in atto a partire dalla morte e risurrezione di Cristo, è quindi una nuova creazione; non dunque un annientamento del cosmo e di tutto ciò che ci circonda, ma un portare ogni cosa alla sua pienezza di essere, di verità, di bellezza. Questo è il disegno che Dio, Padre, Figlio e Spirito Santo, da sempre vuole realizzare e sta realizzando». </a:t>
            </a:r>
          </a:p>
          <a:p>
            <a:pPr marL="0" indent="0" algn="just">
              <a:buNone/>
            </a:pPr>
            <a:r>
              <a:rPr lang="it-IT" sz="2400" dirty="0">
                <a:latin typeface="Times New Roman" panose="02020603050405020304" pitchFamily="18" charset="0"/>
                <a:cs typeface="Times New Roman" panose="02020603050405020304" pitchFamily="18" charset="0"/>
              </a:rPr>
              <a:t>(</a:t>
            </a:r>
            <a:r>
              <a:rPr lang="it-IT" sz="2400" b="1" dirty="0">
                <a:latin typeface="Times New Roman" panose="02020603050405020304" pitchFamily="18" charset="0"/>
                <a:cs typeface="Times New Roman" panose="02020603050405020304" pitchFamily="18" charset="0"/>
              </a:rPr>
              <a:t>Papa Francesco</a:t>
            </a:r>
            <a:r>
              <a:rPr lang="it-IT" sz="2400" dirty="0">
                <a:latin typeface="Times New Roman" panose="02020603050405020304" pitchFamily="18" charset="0"/>
                <a:cs typeface="Times New Roman" panose="02020603050405020304" pitchFamily="18" charset="0"/>
              </a:rPr>
              <a:t>, Udienza generale del 26 novembre 2014)</a:t>
            </a:r>
          </a:p>
        </p:txBody>
      </p:sp>
      <p:pic>
        <p:nvPicPr>
          <p:cNvPr id="5" name="Immagine 4">
            <a:extLst>
              <a:ext uri="{FF2B5EF4-FFF2-40B4-BE49-F238E27FC236}">
                <a16:creationId xmlns:a16="http://schemas.microsoft.com/office/drawing/2014/main" id="{68DEEC6E-676B-4C2D-8F90-CEB4721C6140}"/>
              </a:ext>
            </a:extLst>
          </p:cNvPr>
          <p:cNvPicPr>
            <a:picLocks noChangeAspect="1"/>
          </p:cNvPicPr>
          <p:nvPr/>
        </p:nvPicPr>
        <p:blipFill>
          <a:blip r:embed="rId2"/>
          <a:stretch>
            <a:fillRect/>
          </a:stretch>
        </p:blipFill>
        <p:spPr>
          <a:xfrm>
            <a:off x="9240336" y="137512"/>
            <a:ext cx="1296000" cy="1814400"/>
          </a:xfrm>
          <a:prstGeom prst="rect">
            <a:avLst/>
          </a:prstGeom>
        </p:spPr>
      </p:pic>
    </p:spTree>
    <p:extLst>
      <p:ext uri="{BB962C8B-B14F-4D97-AF65-F5344CB8AC3E}">
        <p14:creationId xmlns:p14="http://schemas.microsoft.com/office/powerpoint/2010/main" val="200463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A06D0E0-A5FC-41E3-8819-7592DE8CB0AA}"/>
              </a:ext>
            </a:extLst>
          </p:cNvPr>
          <p:cNvSpPr>
            <a:spLocks noGrp="1"/>
          </p:cNvSpPr>
          <p:nvPr>
            <p:ph sz="half" idx="1"/>
          </p:nvPr>
        </p:nvSpPr>
        <p:spPr>
          <a:xfrm>
            <a:off x="896782" y="1653388"/>
            <a:ext cx="5181600" cy="3873380"/>
          </a:xfrm>
        </p:spPr>
        <p:txBody>
          <a:bodyPr/>
          <a:lstStyle/>
          <a:p>
            <a:pPr marL="0" indent="0" algn="just">
              <a:buNone/>
            </a:pPr>
            <a:r>
              <a:rPr lang="it-IT" dirty="0">
                <a:latin typeface="Times New Roman" panose="02020603050405020304" pitchFamily="18" charset="0"/>
                <a:cs typeface="Times New Roman" panose="02020603050405020304" pitchFamily="18" charset="0"/>
              </a:rPr>
              <a:t>«</a:t>
            </a:r>
            <a:r>
              <a:rPr lang="it-IT" b="1" dirty="0">
                <a:latin typeface="Times New Roman" panose="02020603050405020304" pitchFamily="18" charset="0"/>
                <a:cs typeface="Times New Roman" panose="02020603050405020304" pitchFamily="18" charset="0"/>
              </a:rPr>
              <a:t>I dati biblici</a:t>
            </a:r>
            <a:r>
              <a:rPr lang="it-IT" dirty="0">
                <a:latin typeface="Times New Roman" panose="02020603050405020304" pitchFamily="18" charset="0"/>
                <a:cs typeface="Times New Roman" panose="02020603050405020304" pitchFamily="18" charset="0"/>
              </a:rPr>
              <a:t> sugli animali ci pongono di fronte a </a:t>
            </a:r>
            <a:r>
              <a:rPr lang="it-IT" b="1" dirty="0">
                <a:latin typeface="Times New Roman" panose="02020603050405020304" pitchFamily="18" charset="0"/>
                <a:cs typeface="Times New Roman" panose="02020603050405020304" pitchFamily="18" charset="0"/>
              </a:rPr>
              <a:t>un’ambiguità ermeneutica </a:t>
            </a:r>
            <a:r>
              <a:rPr lang="it-IT" dirty="0">
                <a:latin typeface="Times New Roman" panose="02020603050405020304" pitchFamily="18" charset="0"/>
                <a:cs typeface="Times New Roman" panose="02020603050405020304" pitchFamily="18" charset="0"/>
              </a:rPr>
              <a:t>[…] nella storia ebraico cristiana ci sono stati tutti e due gli esempi. Forse la tradizione del giudaismo rabbinico l’ha  sviluppata di più in senso positivo verso gli animali» (AD, 14)</a:t>
            </a:r>
          </a:p>
        </p:txBody>
      </p:sp>
      <p:pic>
        <p:nvPicPr>
          <p:cNvPr id="5" name="Segnaposto contenuto 4">
            <a:extLst>
              <a:ext uri="{FF2B5EF4-FFF2-40B4-BE49-F238E27FC236}">
                <a16:creationId xmlns:a16="http://schemas.microsoft.com/office/drawing/2014/main" id="{59FB790C-4E68-4AAB-9D4E-6B72A1A79275}"/>
              </a:ext>
            </a:extLst>
          </p:cNvPr>
          <p:cNvPicPr>
            <a:picLocks noGrp="1" noChangeAspect="1"/>
          </p:cNvPicPr>
          <p:nvPr>
            <p:ph sz="half" idx="2"/>
          </p:nvPr>
        </p:nvPicPr>
        <p:blipFill>
          <a:blip r:embed="rId2"/>
          <a:stretch>
            <a:fillRect/>
          </a:stretch>
        </p:blipFill>
        <p:spPr>
          <a:xfrm>
            <a:off x="7462210" y="333000"/>
            <a:ext cx="3594610" cy="3096000"/>
          </a:xfrm>
          <a:prstGeom prst="rect">
            <a:avLst/>
          </a:prstGeom>
        </p:spPr>
      </p:pic>
      <p:pic>
        <p:nvPicPr>
          <p:cNvPr id="8" name="Immagine 7">
            <a:extLst>
              <a:ext uri="{FF2B5EF4-FFF2-40B4-BE49-F238E27FC236}">
                <a16:creationId xmlns:a16="http://schemas.microsoft.com/office/drawing/2014/main" id="{47140536-83F3-41E7-AC80-9BAA24B1EDCB}"/>
              </a:ext>
            </a:extLst>
          </p:cNvPr>
          <p:cNvPicPr>
            <a:picLocks noChangeAspect="1"/>
          </p:cNvPicPr>
          <p:nvPr/>
        </p:nvPicPr>
        <p:blipFill>
          <a:blip r:embed="rId3"/>
          <a:stretch>
            <a:fillRect/>
          </a:stretch>
        </p:blipFill>
        <p:spPr>
          <a:xfrm>
            <a:off x="7462210" y="3721853"/>
            <a:ext cx="3833008" cy="2988000"/>
          </a:xfrm>
          <a:prstGeom prst="rect">
            <a:avLst/>
          </a:prstGeom>
        </p:spPr>
      </p:pic>
    </p:spTree>
    <p:extLst>
      <p:ext uri="{BB962C8B-B14F-4D97-AF65-F5344CB8AC3E}">
        <p14:creationId xmlns:p14="http://schemas.microsoft.com/office/powerpoint/2010/main" val="229647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8D8652-4101-4488-ADD4-E794908ED423}"/>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Due testi biblici e quattro verbi chiave</a:t>
            </a:r>
          </a:p>
        </p:txBody>
      </p:sp>
      <p:sp>
        <p:nvSpPr>
          <p:cNvPr id="3" name="Segnaposto contenuto 2">
            <a:extLst>
              <a:ext uri="{FF2B5EF4-FFF2-40B4-BE49-F238E27FC236}">
                <a16:creationId xmlns:a16="http://schemas.microsoft.com/office/drawing/2014/main" id="{99039E78-ACB6-488C-A0D7-F308FC48F4D0}"/>
              </a:ext>
            </a:extLst>
          </p:cNvPr>
          <p:cNvSpPr>
            <a:spLocks noGrp="1"/>
          </p:cNvSpPr>
          <p:nvPr>
            <p:ph sz="half" idx="1"/>
          </p:nvPr>
        </p:nvSpPr>
        <p:spPr>
          <a:xfrm>
            <a:off x="281609" y="1690688"/>
            <a:ext cx="5814391" cy="4932293"/>
          </a:xfrm>
        </p:spPr>
        <p:txBody>
          <a:bodyPr>
            <a:normAutofit fontScale="92500" lnSpcReduction="20000"/>
          </a:bodyPr>
          <a:lstStyle/>
          <a:p>
            <a:pPr marL="0" indent="0" algn="just">
              <a:buNone/>
            </a:pPr>
            <a:r>
              <a:rPr lang="it-IT" sz="2400" dirty="0">
                <a:latin typeface="Times New Roman" panose="02020603050405020304" pitchFamily="18" charset="0"/>
                <a:cs typeface="Times New Roman" panose="02020603050405020304" pitchFamily="18" charset="0"/>
              </a:rPr>
              <a:t>«E Dio creò l'uomo a sua immagine; a immagine di Dio lo creò: maschio e femmina li creò. Dio li benedisse e Dio disse loro: ‘‘Siate fecondi e moltiplicatevi, riempite la terra e </a:t>
            </a:r>
            <a:r>
              <a:rPr lang="it-IT" sz="2400" b="1" dirty="0">
                <a:latin typeface="Times New Roman" panose="02020603050405020304" pitchFamily="18" charset="0"/>
                <a:cs typeface="Times New Roman" panose="02020603050405020304" pitchFamily="18" charset="0"/>
              </a:rPr>
              <a:t>soggiogatela</a:t>
            </a:r>
            <a:r>
              <a:rPr lang="it-IT" sz="2400" dirty="0">
                <a:latin typeface="Times New Roman" panose="02020603050405020304" pitchFamily="18" charset="0"/>
                <a:cs typeface="Times New Roman" panose="02020603050405020304" pitchFamily="18" charset="0"/>
              </a:rPr>
              <a:t>, </a:t>
            </a:r>
            <a:r>
              <a:rPr lang="it-IT" sz="2400" b="1" dirty="0">
                <a:latin typeface="Times New Roman" panose="02020603050405020304" pitchFamily="18" charset="0"/>
                <a:cs typeface="Times New Roman" panose="02020603050405020304" pitchFamily="18" charset="0"/>
              </a:rPr>
              <a:t>dominate</a:t>
            </a:r>
            <a:r>
              <a:rPr lang="it-IT" sz="2400" dirty="0">
                <a:latin typeface="Times New Roman" panose="02020603050405020304" pitchFamily="18" charset="0"/>
                <a:cs typeface="Times New Roman" panose="02020603050405020304" pitchFamily="18" charset="0"/>
              </a:rPr>
              <a:t> sui pesci del mare e sugli uccelli del cielo e su ogni essere vivente che striscia sulla </a:t>
            </a:r>
            <a:r>
              <a:rPr lang="it-IT" sz="2400" dirty="0" err="1">
                <a:latin typeface="Times New Roman" panose="02020603050405020304" pitchFamily="18" charset="0"/>
                <a:cs typeface="Times New Roman" panose="02020603050405020304" pitchFamily="18" charset="0"/>
              </a:rPr>
              <a:t>terra’</a:t>
            </a:r>
            <a:r>
              <a:rPr lang="it-IT" sz="2400"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Gen</a:t>
            </a:r>
            <a:r>
              <a:rPr lang="it-IT" sz="2400" b="1" dirty="0">
                <a:latin typeface="Times New Roman" panose="02020603050405020304" pitchFamily="18" charset="0"/>
                <a:cs typeface="Times New Roman" panose="02020603050405020304" pitchFamily="18" charset="0"/>
              </a:rPr>
              <a:t> 1,27-28</a:t>
            </a:r>
            <a:r>
              <a:rPr lang="it-IT" sz="2400" dirty="0">
                <a:latin typeface="Times New Roman" panose="02020603050405020304" pitchFamily="18" charset="0"/>
                <a:cs typeface="Times New Roman" panose="02020603050405020304" pitchFamily="18" charset="0"/>
              </a:rPr>
              <a:t>)</a:t>
            </a:r>
          </a:p>
          <a:p>
            <a:pPr marL="0" indent="0" algn="just">
              <a:buNone/>
            </a:pPr>
            <a:endParaRPr lang="it-IT" sz="2400" dirty="0">
              <a:latin typeface="Times New Roman" panose="02020603050405020304" pitchFamily="18" charset="0"/>
              <a:cs typeface="Times New Roman" panose="02020603050405020304" pitchFamily="18" charset="0"/>
            </a:endParaRPr>
          </a:p>
          <a:p>
            <a:pPr marL="0" indent="0" algn="just">
              <a:buNone/>
            </a:pPr>
            <a:endParaRPr lang="it-IT" sz="2400" dirty="0">
              <a:latin typeface="Times New Roman" panose="02020603050405020304" pitchFamily="18" charset="0"/>
              <a:cs typeface="Times New Roman" panose="02020603050405020304" pitchFamily="18" charset="0"/>
            </a:endParaRPr>
          </a:p>
          <a:p>
            <a:pPr marL="0" indent="0" algn="just">
              <a:buNone/>
            </a:pPr>
            <a:endParaRPr lang="it-IT" sz="2400" dirty="0">
              <a:latin typeface="Times New Roman" panose="02020603050405020304" pitchFamily="18" charset="0"/>
              <a:cs typeface="Times New Roman" panose="02020603050405020304" pitchFamily="18" charset="0"/>
            </a:endParaRPr>
          </a:p>
          <a:p>
            <a:pPr marL="0" indent="0" algn="just">
              <a:buNone/>
            </a:pPr>
            <a:r>
              <a:rPr lang="it-IT" sz="2400" dirty="0">
                <a:latin typeface="Times New Roman" panose="02020603050405020304" pitchFamily="18" charset="0"/>
                <a:cs typeface="Times New Roman" panose="02020603050405020304" pitchFamily="18" charset="0"/>
              </a:rPr>
              <a:t>«Il Signore Dio prese l’uomo e lo poso nel giardino di Eden perché lo </a:t>
            </a:r>
            <a:r>
              <a:rPr lang="it-IT" sz="2400" b="1" dirty="0">
                <a:latin typeface="Times New Roman" panose="02020603050405020304" pitchFamily="18" charset="0"/>
                <a:cs typeface="Times New Roman" panose="02020603050405020304" pitchFamily="18" charset="0"/>
              </a:rPr>
              <a:t>coltivasse</a:t>
            </a:r>
            <a:r>
              <a:rPr lang="it-IT" sz="2400" dirty="0">
                <a:latin typeface="Times New Roman" panose="02020603050405020304" pitchFamily="18" charset="0"/>
                <a:cs typeface="Times New Roman" panose="02020603050405020304" pitchFamily="18" charset="0"/>
              </a:rPr>
              <a:t> e lo </a:t>
            </a:r>
            <a:r>
              <a:rPr lang="it-IT" sz="2400" b="1" dirty="0">
                <a:latin typeface="Times New Roman" panose="02020603050405020304" pitchFamily="18" charset="0"/>
                <a:cs typeface="Times New Roman" panose="02020603050405020304" pitchFamily="18" charset="0"/>
              </a:rPr>
              <a:t>custodisse</a:t>
            </a:r>
            <a:r>
              <a:rPr lang="it-IT" sz="2400"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Gen</a:t>
            </a:r>
            <a:r>
              <a:rPr lang="it-IT" sz="2400" b="1" dirty="0">
                <a:latin typeface="Times New Roman" panose="02020603050405020304" pitchFamily="18" charset="0"/>
                <a:cs typeface="Times New Roman" panose="02020603050405020304" pitchFamily="18" charset="0"/>
              </a:rPr>
              <a:t> 2,15</a:t>
            </a:r>
            <a:r>
              <a:rPr lang="it-IT" sz="2400" dirty="0">
                <a:latin typeface="Times New Roman" panose="02020603050405020304" pitchFamily="18" charset="0"/>
                <a:cs typeface="Times New Roman" panose="02020603050405020304" pitchFamily="18" charset="0"/>
              </a:rPr>
              <a:t>)</a:t>
            </a:r>
          </a:p>
          <a:p>
            <a:pPr marL="0" indent="0" algn="just">
              <a:buNone/>
            </a:pPr>
            <a:endParaRPr lang="it-IT" dirty="0">
              <a:latin typeface="Times New Roman" panose="02020603050405020304" pitchFamily="18" charset="0"/>
              <a:cs typeface="Times New Roman" panose="02020603050405020304" pitchFamily="18" charset="0"/>
            </a:endParaRPr>
          </a:p>
        </p:txBody>
      </p:sp>
      <p:sp>
        <p:nvSpPr>
          <p:cNvPr id="4" name="Segnaposto contenuto 3">
            <a:extLst>
              <a:ext uri="{FF2B5EF4-FFF2-40B4-BE49-F238E27FC236}">
                <a16:creationId xmlns:a16="http://schemas.microsoft.com/office/drawing/2014/main" id="{59C96A4F-0091-4921-ADC0-DCB5EB71B451}"/>
              </a:ext>
            </a:extLst>
          </p:cNvPr>
          <p:cNvSpPr>
            <a:spLocks noGrp="1"/>
          </p:cNvSpPr>
          <p:nvPr>
            <p:ph sz="half" idx="2"/>
          </p:nvPr>
        </p:nvSpPr>
        <p:spPr>
          <a:xfrm>
            <a:off x="6626087" y="1851057"/>
            <a:ext cx="5314122" cy="4771923"/>
          </a:xfrm>
        </p:spPr>
        <p:txBody>
          <a:bodyPr>
            <a:normAutofit fontScale="92500" lnSpcReduction="20000"/>
          </a:bodyPr>
          <a:lstStyle/>
          <a:p>
            <a:pPr marL="0" indent="0">
              <a:buNone/>
            </a:pPr>
            <a:r>
              <a:rPr lang="it-IT" sz="3600" i="1" dirty="0">
                <a:latin typeface="Times New Roman" panose="02020603050405020304" pitchFamily="18" charset="0"/>
                <a:cs typeface="Times New Roman" panose="02020603050405020304" pitchFamily="18" charset="0"/>
              </a:rPr>
              <a:t>‘</a:t>
            </a:r>
            <a:r>
              <a:rPr lang="it-IT" sz="3600" i="1" dirty="0" err="1">
                <a:latin typeface="Times New Roman" panose="02020603050405020304" pitchFamily="18" charset="0"/>
                <a:cs typeface="Times New Roman" panose="02020603050405020304" pitchFamily="18" charset="0"/>
              </a:rPr>
              <a:t>avad</a:t>
            </a:r>
            <a:r>
              <a:rPr lang="it-IT" sz="3600" i="1" dirty="0">
                <a:latin typeface="Times New Roman" panose="02020603050405020304" pitchFamily="18" charset="0"/>
                <a:cs typeface="Times New Roman" panose="02020603050405020304" pitchFamily="18" charset="0"/>
              </a:rPr>
              <a:t> </a:t>
            </a:r>
            <a:r>
              <a:rPr lang="it-IT" sz="3600" dirty="0">
                <a:latin typeface="Times New Roman" panose="02020603050405020304" pitchFamily="18" charset="0"/>
                <a:cs typeface="Times New Roman" panose="02020603050405020304" pitchFamily="18" charset="0"/>
              </a:rPr>
              <a:t>(</a:t>
            </a:r>
            <a:r>
              <a:rPr lang="he-IL" sz="3600" dirty="0">
                <a:latin typeface="Times New Roman" panose="02020603050405020304" pitchFamily="18" charset="0"/>
                <a:cs typeface="Times New Roman" panose="02020603050405020304" pitchFamily="18" charset="0"/>
              </a:rPr>
              <a:t>עָבַד</a:t>
            </a:r>
            <a:r>
              <a:rPr lang="it-IT" sz="3600" dirty="0">
                <a:latin typeface="Times New Roman" panose="02020603050405020304" pitchFamily="18" charset="0"/>
                <a:cs typeface="Times New Roman" panose="02020603050405020304" pitchFamily="18" charset="0"/>
              </a:rPr>
              <a:t>) = coltivare</a:t>
            </a:r>
          </a:p>
          <a:p>
            <a:pPr marL="0" indent="0">
              <a:buNone/>
            </a:pPr>
            <a:endParaRPr lang="it-IT" dirty="0"/>
          </a:p>
          <a:p>
            <a:pPr marL="0" indent="0">
              <a:buNone/>
            </a:pPr>
            <a:r>
              <a:rPr lang="it-IT" sz="3600" i="1" dirty="0">
                <a:latin typeface="Times New Roman" panose="02020603050405020304" pitchFamily="18" charset="0"/>
                <a:cs typeface="Times New Roman" panose="02020603050405020304" pitchFamily="18" charset="0"/>
              </a:rPr>
              <a:t> </a:t>
            </a:r>
            <a:r>
              <a:rPr lang="it-IT" sz="3600" i="1" dirty="0" err="1">
                <a:latin typeface="Times New Roman" panose="02020603050405020304" pitchFamily="18" charset="0"/>
                <a:cs typeface="Times New Roman" panose="02020603050405020304" pitchFamily="18" charset="0"/>
              </a:rPr>
              <a:t>shamar</a:t>
            </a:r>
            <a:r>
              <a:rPr lang="it-IT" sz="3600" dirty="0">
                <a:latin typeface="Times New Roman" panose="02020603050405020304" pitchFamily="18" charset="0"/>
                <a:cs typeface="Times New Roman" panose="02020603050405020304" pitchFamily="18" charset="0"/>
              </a:rPr>
              <a:t> (</a:t>
            </a:r>
            <a:r>
              <a:rPr lang="he-IL" sz="3600" dirty="0">
                <a:latin typeface="Times New Roman" panose="02020603050405020304" pitchFamily="18" charset="0"/>
                <a:cs typeface="Times New Roman" panose="02020603050405020304" pitchFamily="18" charset="0"/>
              </a:rPr>
              <a:t>שָׁמַר</a:t>
            </a:r>
            <a:r>
              <a:rPr lang="it-IT" sz="3600" dirty="0">
                <a:latin typeface="Times New Roman" panose="02020603050405020304" pitchFamily="18" charset="0"/>
                <a:cs typeface="Times New Roman" panose="02020603050405020304" pitchFamily="18" charset="0"/>
              </a:rPr>
              <a:t>)</a:t>
            </a:r>
            <a:r>
              <a:rPr lang="he-IL" sz="3600" dirty="0">
                <a:latin typeface="Times New Roman" panose="02020603050405020304" pitchFamily="18" charset="0"/>
                <a:cs typeface="Times New Roman" panose="02020603050405020304" pitchFamily="18" charset="0"/>
              </a:rPr>
              <a:t> </a:t>
            </a:r>
            <a:r>
              <a:rPr lang="it-IT" sz="3600" dirty="0">
                <a:latin typeface="Times New Roman" panose="02020603050405020304" pitchFamily="18" charset="0"/>
                <a:cs typeface="Times New Roman" panose="02020603050405020304" pitchFamily="18" charset="0"/>
              </a:rPr>
              <a:t>= custodire </a:t>
            </a:r>
          </a:p>
          <a:p>
            <a:pPr marL="0" indent="0">
              <a:buNone/>
            </a:pPr>
            <a:endParaRPr lang="it-IT" sz="3900" dirty="0">
              <a:latin typeface="Times New Roman" panose="02020603050405020304" pitchFamily="18" charset="0"/>
              <a:cs typeface="Times New Roman" panose="02020603050405020304" pitchFamily="18" charset="0"/>
            </a:endParaRPr>
          </a:p>
          <a:p>
            <a:pPr marL="0" indent="0">
              <a:buNone/>
            </a:pPr>
            <a:r>
              <a:rPr lang="it-IT" sz="3500" i="1" dirty="0">
                <a:latin typeface="Times New Roman" panose="02020603050405020304" pitchFamily="18" charset="0"/>
                <a:cs typeface="Times New Roman" panose="02020603050405020304" pitchFamily="18" charset="0"/>
              </a:rPr>
              <a:t> </a:t>
            </a:r>
            <a:r>
              <a:rPr lang="it-IT" sz="3500" i="1" dirty="0" err="1">
                <a:latin typeface="Times New Roman" panose="02020603050405020304" pitchFamily="18" charset="0"/>
                <a:cs typeface="Times New Roman" panose="02020603050405020304" pitchFamily="18" charset="0"/>
              </a:rPr>
              <a:t>kavash</a:t>
            </a:r>
            <a:r>
              <a:rPr lang="it-IT" sz="3500" i="1" dirty="0">
                <a:latin typeface="Times New Roman" panose="02020603050405020304" pitchFamily="18" charset="0"/>
                <a:cs typeface="Times New Roman" panose="02020603050405020304" pitchFamily="18" charset="0"/>
              </a:rPr>
              <a:t> </a:t>
            </a:r>
            <a:r>
              <a:rPr lang="it-IT" sz="3500" dirty="0">
                <a:latin typeface="Times New Roman" panose="02020603050405020304" pitchFamily="18" charset="0"/>
                <a:cs typeface="Times New Roman" panose="02020603050405020304" pitchFamily="18" charset="0"/>
              </a:rPr>
              <a:t>(</a:t>
            </a:r>
            <a:r>
              <a:rPr lang="he-IL" sz="3500" dirty="0">
                <a:latin typeface="Times New Roman" panose="02020603050405020304" pitchFamily="18" charset="0"/>
                <a:cs typeface="Times New Roman" panose="02020603050405020304" pitchFamily="18" charset="0"/>
              </a:rPr>
              <a:t>כָּבַשׁ</a:t>
            </a:r>
            <a:r>
              <a:rPr lang="it-IT" sz="3500" dirty="0">
                <a:latin typeface="Times New Roman" panose="02020603050405020304" pitchFamily="18" charset="0"/>
                <a:cs typeface="Times New Roman" panose="02020603050405020304" pitchFamily="18" charset="0"/>
              </a:rPr>
              <a:t>) = soggiogare</a:t>
            </a:r>
          </a:p>
          <a:p>
            <a:pPr marL="0" indent="0">
              <a:buNone/>
            </a:pPr>
            <a:endParaRPr lang="it-IT" dirty="0"/>
          </a:p>
          <a:p>
            <a:pPr marL="0" indent="0">
              <a:buNone/>
            </a:pPr>
            <a:r>
              <a:rPr lang="it-IT" sz="3500" dirty="0">
                <a:latin typeface="Times New Roman" panose="02020603050405020304" pitchFamily="18" charset="0"/>
                <a:cs typeface="Times New Roman" panose="02020603050405020304" pitchFamily="18" charset="0"/>
              </a:rPr>
              <a:t> </a:t>
            </a:r>
            <a:r>
              <a:rPr lang="it-IT" sz="3500" i="1" dirty="0" err="1">
                <a:latin typeface="Times New Roman" panose="02020603050405020304" pitchFamily="18" charset="0"/>
                <a:cs typeface="Times New Roman" panose="02020603050405020304" pitchFamily="18" charset="0"/>
              </a:rPr>
              <a:t>radà</a:t>
            </a:r>
            <a:r>
              <a:rPr lang="it-IT" sz="3500" dirty="0">
                <a:latin typeface="Times New Roman" panose="02020603050405020304" pitchFamily="18" charset="0"/>
                <a:cs typeface="Times New Roman" panose="02020603050405020304" pitchFamily="18" charset="0"/>
              </a:rPr>
              <a:t> (</a:t>
            </a:r>
            <a:r>
              <a:rPr lang="he-IL" sz="3500" dirty="0">
                <a:latin typeface="Times New Roman" panose="02020603050405020304" pitchFamily="18" charset="0"/>
                <a:cs typeface="Times New Roman" panose="02020603050405020304" pitchFamily="18" charset="0"/>
              </a:rPr>
              <a:t>רָדָה</a:t>
            </a:r>
            <a:r>
              <a:rPr lang="it-IT" sz="3500" dirty="0">
                <a:latin typeface="Times New Roman" panose="02020603050405020304" pitchFamily="18" charset="0"/>
                <a:cs typeface="Times New Roman" panose="02020603050405020304" pitchFamily="18" charset="0"/>
              </a:rPr>
              <a:t>) = dominare</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(cfr. AD,16-21)</a:t>
            </a:r>
          </a:p>
          <a:p>
            <a:pPr marL="0" indent="0">
              <a:buNone/>
            </a:pPr>
            <a:endParaRPr lang="it-IT" dirty="0"/>
          </a:p>
        </p:txBody>
      </p:sp>
    </p:spTree>
    <p:extLst>
      <p:ext uri="{BB962C8B-B14F-4D97-AF65-F5344CB8AC3E}">
        <p14:creationId xmlns:p14="http://schemas.microsoft.com/office/powerpoint/2010/main" val="135629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6C6915-7906-4B96-8DA8-803BE6F3FCDA}"/>
              </a:ext>
            </a:extLst>
          </p:cNvPr>
          <p:cNvSpPr>
            <a:spLocks noGrp="1"/>
          </p:cNvSpPr>
          <p:nvPr>
            <p:ph type="title"/>
          </p:nvPr>
        </p:nvSpPr>
        <p:spPr>
          <a:xfrm>
            <a:off x="838200" y="-424069"/>
            <a:ext cx="10515600" cy="2114758"/>
          </a:xfrm>
        </p:spPr>
        <p:txBody>
          <a:bodyPr>
            <a:normAutofit/>
          </a:bodyPr>
          <a:lstStyle/>
          <a:p>
            <a:pPr algn="ctr"/>
            <a:r>
              <a:rPr lang="it-IT" sz="4000" dirty="0">
                <a:latin typeface="Times New Roman" panose="02020603050405020304" pitchFamily="18" charset="0"/>
                <a:cs typeface="Times New Roman" panose="02020603050405020304" pitchFamily="18" charset="0"/>
              </a:rPr>
              <a:t>L’autentico senso del ‘‘soggiogare’’ e ‘‘dominare’’ nella tradizione rabbinica </a:t>
            </a:r>
          </a:p>
        </p:txBody>
      </p:sp>
      <p:sp>
        <p:nvSpPr>
          <p:cNvPr id="3" name="Segnaposto contenuto 2">
            <a:extLst>
              <a:ext uri="{FF2B5EF4-FFF2-40B4-BE49-F238E27FC236}">
                <a16:creationId xmlns:a16="http://schemas.microsoft.com/office/drawing/2014/main" id="{68675EFB-EF7A-451D-A8D7-A4EB95D6A7C9}"/>
              </a:ext>
            </a:extLst>
          </p:cNvPr>
          <p:cNvSpPr>
            <a:spLocks noGrp="1"/>
          </p:cNvSpPr>
          <p:nvPr>
            <p:ph sz="half" idx="1"/>
          </p:nvPr>
        </p:nvSpPr>
        <p:spPr>
          <a:xfrm>
            <a:off x="331304" y="1789043"/>
            <a:ext cx="5688496" cy="4982127"/>
          </a:xfrm>
        </p:spPr>
        <p:txBody>
          <a:bodyPr>
            <a:normAutofit fontScale="70000" lnSpcReduction="20000"/>
          </a:bodyPr>
          <a:lstStyle/>
          <a:p>
            <a:pPr marL="0" indent="0" algn="just">
              <a:buNone/>
            </a:pPr>
            <a:r>
              <a:rPr lang="it-IT" sz="3200" dirty="0">
                <a:latin typeface="Times New Roman" panose="02020603050405020304" pitchFamily="18" charset="0"/>
                <a:cs typeface="Times New Roman" panose="02020603050405020304" pitchFamily="18" charset="0"/>
              </a:rPr>
              <a:t>«L’uomo, che condivide una </a:t>
            </a:r>
            <a:r>
              <a:rPr lang="it-IT" sz="3200" b="1" dirty="0">
                <a:latin typeface="Times New Roman" panose="02020603050405020304" pitchFamily="18" charset="0"/>
                <a:cs typeface="Times New Roman" panose="02020603050405020304" pitchFamily="18" charset="0"/>
              </a:rPr>
              <a:t>comunità di destino con il resto del creato</a:t>
            </a:r>
            <a:r>
              <a:rPr lang="it-IT" sz="3200" dirty="0">
                <a:latin typeface="Times New Roman" panose="02020603050405020304" pitchFamily="18" charset="0"/>
                <a:cs typeface="Times New Roman" panose="02020603050405020304" pitchFamily="18" charset="0"/>
              </a:rPr>
              <a:t>, ha come suo compito di soggiogare, dominare, coltivare, custodire. Custodire significa che l’uomo, in quanto custode del creato, </a:t>
            </a:r>
            <a:r>
              <a:rPr lang="it-IT" sz="3200" b="1" dirty="0">
                <a:latin typeface="Times New Roman" panose="02020603050405020304" pitchFamily="18" charset="0"/>
                <a:cs typeface="Times New Roman" panose="02020603050405020304" pitchFamily="18" charset="0"/>
              </a:rPr>
              <a:t>non è proprietario </a:t>
            </a:r>
            <a:r>
              <a:rPr lang="it-IT" sz="3200" dirty="0">
                <a:latin typeface="Times New Roman" panose="02020603050405020304" pitchFamily="18" charset="0"/>
                <a:cs typeface="Times New Roman" panose="02020603050405020304" pitchFamily="18" charset="0"/>
              </a:rPr>
              <a:t>del creato. Non solo, ma la custodia implica la restituzione, e ciò che si restituisce si deve restituire almeno nello stato in cui lo si è ricevuto: anzi, secondo la parabola evangelica e le analoghe rabbiniche, in migliori condizioni. </a:t>
            </a:r>
            <a:r>
              <a:rPr lang="it-IT" sz="3200" b="1" dirty="0">
                <a:latin typeface="Times New Roman" panose="02020603050405020304" pitchFamily="18" charset="0"/>
                <a:cs typeface="Times New Roman" panose="02020603050405020304" pitchFamily="18" charset="0"/>
              </a:rPr>
              <a:t>Soggiogare e dominare </a:t>
            </a:r>
            <a:r>
              <a:rPr lang="it-IT" sz="3200" dirty="0">
                <a:latin typeface="Times New Roman" panose="02020603050405020304" pitchFamily="18" charset="0"/>
                <a:cs typeface="Times New Roman" panose="02020603050405020304" pitchFamily="18" charset="0"/>
              </a:rPr>
              <a:t>è in un certo senso l’azione in cui l’uomo è </a:t>
            </a:r>
            <a:r>
              <a:rPr lang="it-IT" sz="3200" b="1" dirty="0">
                <a:latin typeface="Times New Roman" panose="02020603050405020304" pitchFamily="18" charset="0"/>
                <a:cs typeface="Times New Roman" panose="02020603050405020304" pitchFamily="18" charset="0"/>
              </a:rPr>
              <a:t>immagine di Dio</a:t>
            </a:r>
            <a:r>
              <a:rPr lang="it-IT" sz="3200" dirty="0">
                <a:latin typeface="Times New Roman" panose="02020603050405020304" pitchFamily="18" charset="0"/>
                <a:cs typeface="Times New Roman" panose="02020603050405020304" pitchFamily="18" charset="0"/>
              </a:rPr>
              <a:t>. Un </a:t>
            </a:r>
            <a:r>
              <a:rPr lang="it-IT" sz="3200" i="1" dirty="0">
                <a:latin typeface="Times New Roman" panose="02020603050405020304" pitchFamily="18" charset="0"/>
                <a:cs typeface="Times New Roman" panose="02020603050405020304" pitchFamily="18" charset="0"/>
              </a:rPr>
              <a:t>midrash</a:t>
            </a:r>
            <a:r>
              <a:rPr lang="it-IT" sz="3200" dirty="0">
                <a:latin typeface="Times New Roman" panose="02020603050405020304" pitchFamily="18" charset="0"/>
                <a:cs typeface="Times New Roman" panose="02020603050405020304" pitchFamily="18" charset="0"/>
              </a:rPr>
              <a:t> immagina che Giacobbe dica a Dio: ‘‘Tu sei un dio tra gli eccelsi e io sono un dio tra i terrestri’’. Ma questo ci spiega che soggiogare e dominare significano allora essere non un tiranno del mondo ma la provvidenza del mondo, perché il soggiogare e il dominare di Dio è, in sostanza, la provvidenza» (PDB citato in RA 78-79)</a:t>
            </a:r>
          </a:p>
          <a:p>
            <a:endParaRPr lang="it-IT" dirty="0"/>
          </a:p>
        </p:txBody>
      </p:sp>
      <p:sp>
        <p:nvSpPr>
          <p:cNvPr id="4" name="Segnaposto contenuto 3">
            <a:extLst>
              <a:ext uri="{FF2B5EF4-FFF2-40B4-BE49-F238E27FC236}">
                <a16:creationId xmlns:a16="http://schemas.microsoft.com/office/drawing/2014/main" id="{75942A1F-8777-4F2D-A063-58B888C0D853}"/>
              </a:ext>
            </a:extLst>
          </p:cNvPr>
          <p:cNvSpPr>
            <a:spLocks noGrp="1"/>
          </p:cNvSpPr>
          <p:nvPr>
            <p:ph sz="half" idx="2"/>
          </p:nvPr>
        </p:nvSpPr>
        <p:spPr>
          <a:xfrm>
            <a:off x="6317974" y="1690690"/>
            <a:ext cx="5542721" cy="4473538"/>
          </a:xfrm>
        </p:spPr>
        <p:txBody>
          <a:bodyPr>
            <a:normAutofit fontScale="70000" lnSpcReduction="20000"/>
          </a:bodyPr>
          <a:lstStyle/>
          <a:p>
            <a:pPr marL="0" indent="0" algn="just">
              <a:buNone/>
            </a:pPr>
            <a:r>
              <a:rPr lang="it-IT" dirty="0">
                <a:latin typeface="Times New Roman" panose="02020603050405020304" pitchFamily="18" charset="0"/>
                <a:cs typeface="Times New Roman" panose="02020603050405020304" pitchFamily="18" charset="0"/>
              </a:rPr>
              <a:t>Compito dell’essere umano è farsi ‘‘collaboratore di Dio’’ nel  «portare a compimento»  (</a:t>
            </a:r>
            <a:r>
              <a:rPr lang="he-IL" b="0" i="0" dirty="0">
                <a:solidFill>
                  <a:srgbClr val="202122"/>
                </a:solidFill>
                <a:effectLst/>
                <a:latin typeface="Times New Roman" panose="02020603050405020304" pitchFamily="18" charset="0"/>
                <a:cs typeface="Times New Roman" panose="02020603050405020304" pitchFamily="18" charset="0"/>
              </a:rPr>
              <a:t>תִּיקּוּן עוֹלָם</a:t>
            </a:r>
            <a:r>
              <a:rPr lang="it-IT" b="0" i="0" dirty="0">
                <a:solidFill>
                  <a:srgbClr val="202122"/>
                </a:solidFill>
                <a:effectLst/>
                <a:latin typeface="Times New Roman" panose="02020603050405020304" pitchFamily="18" charset="0"/>
                <a:cs typeface="Times New Roman" panose="02020603050405020304" pitchFamily="18" charset="0"/>
              </a:rPr>
              <a:t> , </a:t>
            </a:r>
            <a:r>
              <a:rPr lang="it-IT" i="1" dirty="0" err="1">
                <a:latin typeface="Times New Roman" panose="02020603050405020304" pitchFamily="18" charset="0"/>
                <a:cs typeface="Times New Roman" panose="02020603050405020304" pitchFamily="18" charset="0"/>
              </a:rPr>
              <a:t>tiqqun</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olam</a:t>
            </a:r>
            <a:r>
              <a:rPr lang="it-IT" dirty="0">
                <a:latin typeface="Times New Roman" panose="02020603050405020304" pitchFamily="18" charset="0"/>
                <a:cs typeface="Times New Roman" panose="02020603050405020304" pitchFamily="18" charset="0"/>
              </a:rPr>
              <a:t>) la creazione.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Si tratta di </a:t>
            </a:r>
            <a:r>
              <a:rPr lang="it-IT" i="1" dirty="0" err="1">
                <a:latin typeface="Times New Roman" panose="02020603050405020304" pitchFamily="18" charset="0"/>
                <a:cs typeface="Times New Roman" panose="02020603050405020304" pitchFamily="18" charset="0"/>
              </a:rPr>
              <a:t>mending</a:t>
            </a:r>
            <a:r>
              <a:rPr lang="it-IT" i="1" dirty="0">
                <a:latin typeface="Times New Roman" panose="02020603050405020304" pitchFamily="18" charset="0"/>
                <a:cs typeface="Times New Roman" panose="02020603050405020304" pitchFamily="18" charset="0"/>
              </a:rPr>
              <a:t> the world </a:t>
            </a:r>
            <a:r>
              <a:rPr lang="it-IT" dirty="0">
                <a:latin typeface="Times New Roman" panose="02020603050405020304" pitchFamily="18" charset="0"/>
                <a:cs typeface="Times New Roman" panose="02020603050405020304" pitchFamily="18" charset="0"/>
              </a:rPr>
              <a:t>(aggiustare, riparare il mondo) secondo le parole, in linea con PDB, di Rav Jonathan Sacks: «Per quel che riguarda la fame nel mondo, la povertà e le altre tragedie collettive, tutti possiamo fare qualcosa, e fino a quando vi sarà disoccupazione e gente senza casa e depressione e disperazione, il nostro lavoro non è ancora finito. Noi sentiamo – se  ascoltiamo attentamente – la voce di Dio che ci chiede, come all’alba della storia dell’umanità: ‘‘Esseri umani, dove siete?’’»  [Cfr.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3,9: </a:t>
            </a:r>
            <a:r>
              <a:rPr lang="it-IT" i="1" dirty="0" err="1">
                <a:latin typeface="Times New Roman" panose="02020603050405020304" pitchFamily="18" charset="0"/>
                <a:cs typeface="Times New Roman" panose="02020603050405020304" pitchFamily="18" charset="0"/>
              </a:rPr>
              <a:t>ajekha</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אַיֶּֽכָּה</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(J. Sacks, </a:t>
            </a:r>
            <a:r>
              <a:rPr lang="it-IT" i="1" dirty="0">
                <a:latin typeface="Times New Roman" panose="02020603050405020304" pitchFamily="18" charset="0"/>
                <a:cs typeface="Times New Roman" panose="02020603050405020304" pitchFamily="18" charset="0"/>
              </a:rPr>
              <a:t>To </a:t>
            </a:r>
            <a:r>
              <a:rPr lang="it-IT" i="1" dirty="0" err="1">
                <a:latin typeface="Times New Roman" panose="02020603050405020304" pitchFamily="18" charset="0"/>
                <a:cs typeface="Times New Roman" panose="02020603050405020304" pitchFamily="18" charset="0"/>
              </a:rPr>
              <a:t>Heal</a:t>
            </a:r>
            <a:r>
              <a:rPr lang="it-IT" i="1" dirty="0">
                <a:latin typeface="Times New Roman" panose="02020603050405020304" pitchFamily="18" charset="0"/>
                <a:cs typeface="Times New Roman" panose="02020603050405020304" pitchFamily="18" charset="0"/>
              </a:rPr>
              <a:t> a </a:t>
            </a:r>
            <a:r>
              <a:rPr lang="it-IT" i="1" dirty="0" err="1">
                <a:latin typeface="Times New Roman" panose="02020603050405020304" pitchFamily="18" charset="0"/>
                <a:cs typeface="Times New Roman" panose="02020603050405020304" pitchFamily="18" charset="0"/>
              </a:rPr>
              <a:t>Fractured</a:t>
            </a:r>
            <a:r>
              <a:rPr lang="it-IT" i="1" dirty="0">
                <a:latin typeface="Times New Roman" panose="02020603050405020304" pitchFamily="18" charset="0"/>
                <a:cs typeface="Times New Roman" panose="02020603050405020304" pitchFamily="18" charset="0"/>
              </a:rPr>
              <a:t> World. The Ethics of </a:t>
            </a:r>
            <a:r>
              <a:rPr lang="it-IT" i="1" dirty="0" err="1">
                <a:latin typeface="Times New Roman" panose="02020603050405020304" pitchFamily="18" charset="0"/>
                <a:cs typeface="Times New Roman" panose="02020603050405020304" pitchFamily="18" charset="0"/>
              </a:rPr>
              <a:t>Responsability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Shocken</a:t>
            </a:r>
            <a:r>
              <a:rPr lang="it-IT" dirty="0">
                <a:latin typeface="Times New Roman" panose="02020603050405020304" pitchFamily="18" charset="0"/>
                <a:cs typeface="Times New Roman" panose="02020603050405020304" pitchFamily="18" charset="0"/>
              </a:rPr>
              <a:t> Books, New York 2005, p.82)</a:t>
            </a:r>
          </a:p>
        </p:txBody>
      </p:sp>
    </p:spTree>
    <p:extLst>
      <p:ext uri="{BB962C8B-B14F-4D97-AF65-F5344CB8AC3E}">
        <p14:creationId xmlns:p14="http://schemas.microsoft.com/office/powerpoint/2010/main" val="1456338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1C3EE-FA4E-436B-9672-F68BEBE784E3}"/>
              </a:ext>
            </a:extLst>
          </p:cNvPr>
          <p:cNvSpPr>
            <a:spLocks noGrp="1"/>
          </p:cNvSpPr>
          <p:nvPr>
            <p:ph type="title"/>
          </p:nvPr>
        </p:nvSpPr>
        <p:spPr>
          <a:xfrm>
            <a:off x="586409" y="192847"/>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Il rapporto corretto con la terra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è mediato dalla </a:t>
            </a:r>
            <a:r>
              <a:rPr lang="it-IT" i="1" dirty="0" err="1">
                <a:latin typeface="Times New Roman" panose="02020603050405020304" pitchFamily="18" charset="0"/>
                <a:cs typeface="Times New Roman" panose="02020603050405020304" pitchFamily="18" charset="0"/>
              </a:rPr>
              <a:t>berakhà</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בְּרָכָה</a:t>
            </a:r>
            <a:r>
              <a:rPr lang="it-IT" dirty="0">
                <a:latin typeface="Times New Roman" panose="02020603050405020304" pitchFamily="18" charset="0"/>
                <a:cs typeface="Times New Roman" panose="02020603050405020304" pitchFamily="18" charset="0"/>
              </a:rPr>
              <a:t>, benedizione)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e ci introduce alla </a:t>
            </a:r>
            <a:r>
              <a:rPr lang="it-IT" i="1" dirty="0" err="1">
                <a:latin typeface="Times New Roman" panose="02020603050405020304" pitchFamily="18" charset="0"/>
                <a:cs typeface="Times New Roman" panose="02020603050405020304" pitchFamily="18" charset="0"/>
              </a:rPr>
              <a:t>zedeqà</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צְדָקָה</a:t>
            </a:r>
            <a:r>
              <a:rPr lang="it-IT" dirty="0">
                <a:latin typeface="Times New Roman" panose="02020603050405020304" pitchFamily="18" charset="0"/>
                <a:cs typeface="Times New Roman" panose="02020603050405020304" pitchFamily="18" charset="0"/>
              </a:rPr>
              <a:t> giustizia) </a:t>
            </a:r>
          </a:p>
        </p:txBody>
      </p:sp>
      <p:sp>
        <p:nvSpPr>
          <p:cNvPr id="3" name="Segnaposto contenuto 2">
            <a:extLst>
              <a:ext uri="{FF2B5EF4-FFF2-40B4-BE49-F238E27FC236}">
                <a16:creationId xmlns:a16="http://schemas.microsoft.com/office/drawing/2014/main" id="{849DDE9B-FF78-42ED-9610-53213689CEA6}"/>
              </a:ext>
            </a:extLst>
          </p:cNvPr>
          <p:cNvSpPr>
            <a:spLocks noGrp="1"/>
          </p:cNvSpPr>
          <p:nvPr>
            <p:ph sz="half" idx="1"/>
          </p:nvPr>
        </p:nvSpPr>
        <p:spPr>
          <a:xfrm>
            <a:off x="490330" y="1825624"/>
            <a:ext cx="5529470" cy="4561923"/>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«La </a:t>
            </a:r>
            <a:r>
              <a:rPr lang="it-IT" i="1" dirty="0" err="1">
                <a:latin typeface="Times New Roman" panose="02020603050405020304" pitchFamily="18" charset="0"/>
                <a:cs typeface="Times New Roman" panose="02020603050405020304" pitchFamily="18" charset="0"/>
              </a:rPr>
              <a:t>berakhà</a:t>
            </a:r>
            <a:r>
              <a:rPr lang="it-IT" dirty="0">
                <a:latin typeface="Times New Roman" panose="02020603050405020304" pitchFamily="18" charset="0"/>
                <a:cs typeface="Times New Roman" panose="02020603050405020304" pitchFamily="18" charset="0"/>
              </a:rPr>
              <a:t>, nella concezione ebraica, è l’atto che media il mio uso del mondo. La differenza fra un ebreo o un cristiano e un pagano è che il pagano usa il mondo senza benedizione, come fosse cosa sua, come se fosse suo servo, mentre l’ebreo e il cristiano usano il mondo con benedizione, cioè in un rapporto di </a:t>
            </a:r>
            <a:r>
              <a:rPr lang="it-IT" i="1" dirty="0" err="1">
                <a:latin typeface="Times New Roman" panose="02020603050405020304" pitchFamily="18" charset="0"/>
                <a:cs typeface="Times New Roman" panose="02020603050405020304" pitchFamily="18" charset="0"/>
              </a:rPr>
              <a:t>zedeqà</a:t>
            </a:r>
            <a:r>
              <a:rPr lang="it-IT" dirty="0">
                <a:latin typeface="Times New Roman" panose="02020603050405020304" pitchFamily="18" charset="0"/>
                <a:cs typeface="Times New Roman" panose="02020603050405020304" pitchFamily="18" charset="0"/>
              </a:rPr>
              <a:t> [di giustizia]. Questa benedizione significa semplicemente che l’uomo biblico considera il creato come opera e dono di Dio. Di fronte a questo dono, dato in usufrutto, è assolutamente necessario un orientamento e un freno. Dicendo la benedizione – è un’osservazione molto acuta del rabbino Riccardo Di Segni – in qualche modo sia pure indiretto, io pongo un limite all’uso. La benedizione è la via a un ‘‘uso giusto’’ e ‘‘moderato’’ del mondo, e la misura è ciò che rende godimento il godimento» (PDB citato in RA 82-83)</a:t>
            </a:r>
          </a:p>
          <a:p>
            <a:pPr marL="0" indent="0" algn="just">
              <a:buNone/>
            </a:pPr>
            <a:endParaRPr lang="it-IT" dirty="0">
              <a:latin typeface="Times New Roman" panose="02020603050405020304" pitchFamily="18" charset="0"/>
              <a:cs typeface="Times New Roman" panose="02020603050405020304" pitchFamily="18" charset="0"/>
            </a:endParaRPr>
          </a:p>
        </p:txBody>
      </p:sp>
      <p:sp>
        <p:nvSpPr>
          <p:cNvPr id="4" name="Segnaposto contenuto 3">
            <a:extLst>
              <a:ext uri="{FF2B5EF4-FFF2-40B4-BE49-F238E27FC236}">
                <a16:creationId xmlns:a16="http://schemas.microsoft.com/office/drawing/2014/main" id="{8CAD8974-3CE2-402A-93CF-E6058FBB3077}"/>
              </a:ext>
            </a:extLst>
          </p:cNvPr>
          <p:cNvSpPr>
            <a:spLocks noGrp="1"/>
          </p:cNvSpPr>
          <p:nvPr>
            <p:ph sz="half" idx="2"/>
          </p:nvPr>
        </p:nvSpPr>
        <p:spPr>
          <a:xfrm>
            <a:off x="6372224" y="3171825"/>
            <a:ext cx="5329445" cy="3493329"/>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Anche l’essere umano, a imitazione di Dio,  deve fare </a:t>
            </a:r>
            <a:r>
              <a:rPr lang="it-IT" b="1" i="1" dirty="0" err="1">
                <a:latin typeface="Times New Roman" panose="02020603050405020304" pitchFamily="18" charset="0"/>
                <a:cs typeface="Times New Roman" panose="02020603050405020304" pitchFamily="18" charset="0"/>
              </a:rPr>
              <a:t>zimzum</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צמצום) </a:t>
            </a:r>
            <a:r>
              <a:rPr lang="it-IT" dirty="0">
                <a:latin typeface="Times New Roman" panose="02020603050405020304" pitchFamily="18" charset="0"/>
                <a:cs typeface="Times New Roman" panose="02020603050405020304" pitchFamily="18" charset="0"/>
              </a:rPr>
              <a:t>) nel suo rapporto con il creato.</a:t>
            </a:r>
          </a:p>
          <a:p>
            <a:pPr marL="0" indent="0" algn="just">
              <a:buNone/>
            </a:pPr>
            <a:r>
              <a:rPr lang="it-IT" dirty="0">
                <a:latin typeface="Times New Roman" panose="02020603050405020304" pitchFamily="18" charset="0"/>
                <a:cs typeface="Times New Roman" panose="02020603050405020304" pitchFamily="18" charset="0"/>
              </a:rPr>
              <a:t>Lo </a:t>
            </a:r>
            <a:r>
              <a:rPr lang="it-IT" i="1" dirty="0" err="1">
                <a:latin typeface="Times New Roman" panose="02020603050405020304" pitchFamily="18" charset="0"/>
                <a:cs typeface="Times New Roman" panose="02020603050405020304" pitchFamily="18" charset="0"/>
              </a:rPr>
              <a:t>zimzum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tzimtzum</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secondo la dottrina mistica della </a:t>
            </a:r>
            <a:r>
              <a:rPr lang="it-IT" b="1" dirty="0" err="1">
                <a:latin typeface="Times New Roman" panose="02020603050405020304" pitchFamily="18" charset="0"/>
                <a:cs typeface="Times New Roman" panose="02020603050405020304" pitchFamily="18" charset="0"/>
              </a:rPr>
              <a:t>qabbalà</a:t>
            </a:r>
            <a:r>
              <a:rPr lang="it-IT" b="1" dirty="0">
                <a:latin typeface="Times New Roman" panose="02020603050405020304" pitchFamily="18" charset="0"/>
                <a:cs typeface="Times New Roman" panose="02020603050405020304" pitchFamily="18" charset="0"/>
              </a:rPr>
              <a:t> è l’auto-limitazione, l’auto-contrazione  che Dio  opera in se stesso</a:t>
            </a:r>
            <a:r>
              <a:rPr lang="it-IT" dirty="0">
                <a:latin typeface="Times New Roman" panose="02020603050405020304" pitchFamily="18" charset="0"/>
                <a:cs typeface="Times New Roman" panose="02020603050405020304" pitchFamily="18" charset="0"/>
              </a:rPr>
              <a:t> per rendere possibile l’altro da sé, la creazione.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Così l’uomo, sotto guida dei precetti (</a:t>
            </a:r>
            <a:r>
              <a:rPr lang="it-IT" i="1" dirty="0" err="1">
                <a:latin typeface="Times New Roman" panose="02020603050405020304" pitchFamily="18" charset="0"/>
                <a:cs typeface="Times New Roman" panose="02020603050405020304" pitchFamily="18" charset="0"/>
              </a:rPr>
              <a:t>mizwot</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מִצְווֹת‎</a:t>
            </a:r>
            <a:r>
              <a:rPr lang="it-IT" dirty="0">
                <a:latin typeface="Times New Roman" panose="02020603050405020304" pitchFamily="18" charset="0"/>
                <a:cs typeface="Times New Roman" panose="02020603050405020304" pitchFamily="18" charset="0"/>
              </a:rPr>
              <a:t>) deve imporre una misura al proprio uso della creazione  </a:t>
            </a:r>
          </a:p>
          <a:p>
            <a:pPr marL="0" indent="0">
              <a:buNone/>
            </a:pPr>
            <a:endParaRPr lang="it-IT" dirty="0"/>
          </a:p>
        </p:txBody>
      </p:sp>
      <p:pic>
        <p:nvPicPr>
          <p:cNvPr id="5" name="Immagine 4">
            <a:extLst>
              <a:ext uri="{FF2B5EF4-FFF2-40B4-BE49-F238E27FC236}">
                <a16:creationId xmlns:a16="http://schemas.microsoft.com/office/drawing/2014/main" id="{A25BE9F4-A959-46E8-8A59-8D90F5F31BFB}"/>
              </a:ext>
            </a:extLst>
          </p:cNvPr>
          <p:cNvPicPr>
            <a:picLocks noChangeAspect="1"/>
          </p:cNvPicPr>
          <p:nvPr/>
        </p:nvPicPr>
        <p:blipFill>
          <a:blip r:embed="rId2"/>
          <a:stretch>
            <a:fillRect/>
          </a:stretch>
        </p:blipFill>
        <p:spPr>
          <a:xfrm>
            <a:off x="10487646" y="287660"/>
            <a:ext cx="1440000" cy="2461500"/>
          </a:xfrm>
          <a:prstGeom prst="rect">
            <a:avLst/>
          </a:prstGeom>
        </p:spPr>
      </p:pic>
    </p:spTree>
    <p:extLst>
      <p:ext uri="{BB962C8B-B14F-4D97-AF65-F5344CB8AC3E}">
        <p14:creationId xmlns:p14="http://schemas.microsoft.com/office/powerpoint/2010/main" val="166481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B145F9-BD07-49CF-AB8D-FA28736B4B07}"/>
              </a:ext>
            </a:extLst>
          </p:cNvPr>
          <p:cNvSpPr>
            <a:spLocks noGrp="1"/>
          </p:cNvSpPr>
          <p:nvPr>
            <p:ph type="title"/>
          </p:nvPr>
        </p:nvSpPr>
        <p:spPr>
          <a:xfrm>
            <a:off x="467139" y="0"/>
            <a:ext cx="10515600" cy="1325563"/>
          </a:xfrm>
        </p:spPr>
        <p:txBody>
          <a:bodyPr/>
          <a:lstStyle/>
          <a:p>
            <a:pPr algn="ctr"/>
            <a:r>
              <a:rPr lang="it-IT" b="1" dirty="0">
                <a:latin typeface="Times New Roman" panose="02020603050405020304" pitchFamily="18" charset="0"/>
                <a:cs typeface="Times New Roman" panose="02020603050405020304" pitchFamily="18" charset="0"/>
              </a:rPr>
              <a:t>Un libro biblico e un passo caro a PDB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(cfr. AD 25-36)</a:t>
            </a:r>
          </a:p>
        </p:txBody>
      </p:sp>
      <p:sp>
        <p:nvSpPr>
          <p:cNvPr id="3" name="Segnaposto contenuto 2">
            <a:extLst>
              <a:ext uri="{FF2B5EF4-FFF2-40B4-BE49-F238E27FC236}">
                <a16:creationId xmlns:a16="http://schemas.microsoft.com/office/drawing/2014/main" id="{AB85C655-DEBF-4481-8C8D-15BF40B7B109}"/>
              </a:ext>
            </a:extLst>
          </p:cNvPr>
          <p:cNvSpPr>
            <a:spLocks noGrp="1"/>
          </p:cNvSpPr>
          <p:nvPr>
            <p:ph sz="half" idx="1"/>
          </p:nvPr>
        </p:nvSpPr>
        <p:spPr>
          <a:xfrm>
            <a:off x="238539" y="1825625"/>
            <a:ext cx="5857461" cy="4535418"/>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«Infatti la sorte degli uomini e quella delle bestie è la stessa: come muoiono queste, così muoiono quelli; c'è un solo soffio vitale per tutti. L'uomo non ha alcun vantaggio sulle bestie, perché tutto è vanità. Tutti sono diretti verso il medesimo luogo: tutto è venuto dalla polvere e nella polvere tutto ritorna.</a:t>
            </a:r>
          </a:p>
          <a:p>
            <a:pPr marL="0" indent="0" algn="just">
              <a:buNone/>
            </a:pPr>
            <a:r>
              <a:rPr lang="it-IT" dirty="0">
                <a:latin typeface="Times New Roman" panose="02020603050405020304" pitchFamily="18" charset="0"/>
                <a:cs typeface="Times New Roman" panose="02020603050405020304" pitchFamily="18" charset="0"/>
              </a:rPr>
              <a:t>Chi sa se il soffio vitale dell'uomo sale in alto, mentre quello della bestia scende in basso, nella terra? Mi sono accorto che nulla c'è di meglio per l'uomo che godere delle sue opere, perché questa è la parte che gli spetta; e chi potrà condurlo a vedere ciò che accadrà dopo di lui?»</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a:t>
            </a:r>
            <a:r>
              <a:rPr lang="it-IT" b="1" dirty="0" err="1">
                <a:latin typeface="Times New Roman" panose="02020603050405020304" pitchFamily="18" charset="0"/>
                <a:cs typeface="Times New Roman" panose="02020603050405020304" pitchFamily="18" charset="0"/>
              </a:rPr>
              <a:t>Qohèlet</a:t>
            </a:r>
            <a:r>
              <a:rPr lang="it-IT" b="1" dirty="0">
                <a:latin typeface="Times New Roman" panose="02020603050405020304" pitchFamily="18" charset="0"/>
                <a:cs typeface="Times New Roman" panose="02020603050405020304" pitchFamily="18" charset="0"/>
              </a:rPr>
              <a:t>, 3-19-21</a:t>
            </a:r>
            <a:r>
              <a:rPr lang="it-IT" dirty="0">
                <a:latin typeface="Times New Roman" panose="02020603050405020304" pitchFamily="18" charset="0"/>
                <a:cs typeface="Times New Roman" panose="02020603050405020304" pitchFamily="18" charset="0"/>
              </a:rPr>
              <a:t>)</a:t>
            </a:r>
          </a:p>
        </p:txBody>
      </p:sp>
      <p:sp>
        <p:nvSpPr>
          <p:cNvPr id="4" name="Segnaposto contenuto 3">
            <a:extLst>
              <a:ext uri="{FF2B5EF4-FFF2-40B4-BE49-F238E27FC236}">
                <a16:creationId xmlns:a16="http://schemas.microsoft.com/office/drawing/2014/main" id="{C8C6F4A2-28BA-432F-B20B-9DFD638B687D}"/>
              </a:ext>
            </a:extLst>
          </p:cNvPr>
          <p:cNvSpPr>
            <a:spLocks noGrp="1"/>
          </p:cNvSpPr>
          <p:nvPr>
            <p:ph sz="half" idx="2"/>
          </p:nvPr>
        </p:nvSpPr>
        <p:spPr>
          <a:xfrm>
            <a:off x="6278218" y="1504397"/>
            <a:ext cx="5529470" cy="4879975"/>
          </a:xfrm>
        </p:spPr>
        <p:txBody>
          <a:bodyPr>
            <a:noAutofit/>
          </a:bodyPr>
          <a:lstStyle/>
          <a:p>
            <a:pPr marL="0" indent="0">
              <a:buNone/>
            </a:pPr>
            <a:r>
              <a:rPr lang="he-IL" sz="3600" dirty="0">
                <a:latin typeface="Times New Roman" panose="02020603050405020304" pitchFamily="18" charset="0"/>
                <a:cs typeface="Times New Roman" panose="02020603050405020304" pitchFamily="18" charset="0"/>
              </a:rPr>
              <a:t>כִי֩ מִקְרֶ֨ה בְֽנֵי־הָֽאָדָ֜ם וּמִקְרֶ֣ה הַבְּהֵמָ֗ה וּמִקְרֶ֤ה אֶחָד֙ לָהֶ֔ם כְּמ֥וֹת זֶה֙ כֵּ֣ן מ֣וֹת זֶ֔ה וְר֥וּחַ אֶחָ֖ד לַכֹּ֑ל וּמוֹתַ֨ר הָֽאָדָ֤ם מִן־הַבְּהֵמָה֙ אָ֔יִן כִּ֥י הַכֹּ֖ל הָֽבֶל:</a:t>
            </a:r>
            <a:endParaRPr lang="it-IT" sz="3600" dirty="0">
              <a:latin typeface="Times New Roman" panose="02020603050405020304" pitchFamily="18" charset="0"/>
              <a:cs typeface="Times New Roman" panose="02020603050405020304" pitchFamily="18" charset="0"/>
            </a:endParaRPr>
          </a:p>
          <a:p>
            <a:pPr marL="0" indent="0">
              <a:buNone/>
            </a:pPr>
            <a:r>
              <a:rPr lang="he-IL" sz="3600" b="0" i="0" dirty="0">
                <a:solidFill>
                  <a:srgbClr val="000000"/>
                </a:solidFill>
                <a:effectLst/>
                <a:latin typeface="Times New Roman" panose="02020603050405020304" pitchFamily="18" charset="0"/>
                <a:cs typeface="Times New Roman" panose="02020603050405020304" pitchFamily="18" charset="0"/>
              </a:rPr>
              <a:t>הַכֹּ֥ל הוֹלֵ֖ךְ אֶל־מָק֣וֹם אֶחָ֑ד הַכֹּל֙ הָיָ֣ה מִן־הֶֽעָפָ֔ר וְהַכֹּ֖ל שָׁ֥ב אֶל־הֶֽעָפָֽר:</a:t>
            </a:r>
            <a:endParaRPr lang="it-IT" sz="36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he-IL" sz="3600" b="0" i="0" dirty="0">
                <a:solidFill>
                  <a:srgbClr val="000000"/>
                </a:solidFill>
                <a:effectLst/>
                <a:latin typeface="Times New Roman" panose="02020603050405020304" pitchFamily="18" charset="0"/>
                <a:cs typeface="Times New Roman" panose="02020603050405020304" pitchFamily="18" charset="0"/>
              </a:rPr>
              <a:t>מִ֣י יוֹדֵ֗עַ ר֚וּחַ בְּנֵ֣י הָֽאָדָ֔ם הָֽעֹלָ֥ה הִ֖יא לְמָ֑עְלָה וְר֨וּחַ֙ הַבְּהֵמָ֔ה הַיֹּרֶ֥דֶת הִ֖יא לְמַ֥טָּה לָאָֽרֶץ:</a:t>
            </a:r>
            <a:endParaRPr lang="it-IT"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10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83E34-186E-4320-9D1D-47F288D78AB1}"/>
              </a:ext>
            </a:extLst>
          </p:cNvPr>
          <p:cNvSpPr>
            <a:spLocks noGrp="1"/>
          </p:cNvSpPr>
          <p:nvPr>
            <p:ph type="title"/>
          </p:nvPr>
        </p:nvSpPr>
        <p:spPr>
          <a:xfrm>
            <a:off x="838200" y="165100"/>
            <a:ext cx="10515600" cy="1325563"/>
          </a:xfrm>
        </p:spPr>
        <p:txBody>
          <a:bodyPr/>
          <a:lstStyle/>
          <a:p>
            <a:pPr algn="ctr"/>
            <a:r>
              <a:rPr lang="it-IT" dirty="0">
                <a:latin typeface="Times New Roman" panose="02020603050405020304" pitchFamily="18" charset="0"/>
                <a:cs typeface="Times New Roman" panose="02020603050405020304" pitchFamily="18" charset="0"/>
              </a:rPr>
              <a:t>La terminologia della vita nelle Scritture ebraiche. Andare oltre il dualismo platonico</a:t>
            </a:r>
          </a:p>
        </p:txBody>
      </p:sp>
      <p:sp>
        <p:nvSpPr>
          <p:cNvPr id="3" name="Segnaposto contenuto 2">
            <a:extLst>
              <a:ext uri="{FF2B5EF4-FFF2-40B4-BE49-F238E27FC236}">
                <a16:creationId xmlns:a16="http://schemas.microsoft.com/office/drawing/2014/main" id="{357EB0BC-CD23-48EA-8E40-A74E55771572}"/>
              </a:ext>
            </a:extLst>
          </p:cNvPr>
          <p:cNvSpPr>
            <a:spLocks noGrp="1"/>
          </p:cNvSpPr>
          <p:nvPr>
            <p:ph sz="half" idx="1"/>
          </p:nvPr>
        </p:nvSpPr>
        <p:spPr>
          <a:xfrm>
            <a:off x="838200" y="1825625"/>
            <a:ext cx="9087678" cy="4351338"/>
          </a:xfrm>
        </p:spPr>
        <p:txBody>
          <a:bodyPr/>
          <a:lstStyle/>
          <a:p>
            <a:pPr marL="0" indent="0" algn="just">
              <a:buNone/>
            </a:pPr>
            <a:r>
              <a:rPr lang="it-IT" b="1" i="1" dirty="0">
                <a:latin typeface="Times New Roman" panose="02020603050405020304" pitchFamily="18" charset="0"/>
                <a:cs typeface="Times New Roman" panose="02020603050405020304" pitchFamily="18" charset="0"/>
              </a:rPr>
              <a:t>Nefesh</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נֶ֫פֶשׁ‎ </a:t>
            </a:r>
            <a:r>
              <a:rPr lang="it-IT" dirty="0">
                <a:latin typeface="Times New Roman" panose="02020603050405020304" pitchFamily="18" charset="0"/>
                <a:cs typeface="Times New Roman" panose="02020603050405020304" pitchFamily="18" charset="0"/>
              </a:rPr>
              <a:t>, alito, gola, anima, ‘‘vita’’)</a:t>
            </a:r>
          </a:p>
          <a:p>
            <a:pPr marL="0" indent="0" algn="just">
              <a:buNone/>
            </a:pPr>
            <a:r>
              <a:rPr lang="it-IT" b="1" i="1" dirty="0" err="1">
                <a:latin typeface="Times New Roman" panose="02020603050405020304" pitchFamily="18" charset="0"/>
                <a:cs typeface="Times New Roman" panose="02020603050405020304" pitchFamily="18" charset="0"/>
              </a:rPr>
              <a:t>Neshamah</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נֶשַׁמַה </a:t>
            </a:r>
            <a:r>
              <a:rPr lang="it-IT" dirty="0">
                <a:latin typeface="Times New Roman" panose="02020603050405020304" pitchFamily="18" charset="0"/>
                <a:cs typeface="Times New Roman" panose="02020603050405020304" pitchFamily="18" charset="0"/>
              </a:rPr>
              <a:t>, alito ) </a:t>
            </a:r>
          </a:p>
          <a:p>
            <a:pPr marL="0" indent="0" algn="just">
              <a:buNone/>
            </a:pPr>
            <a:r>
              <a:rPr lang="it-IT" b="1" i="1" dirty="0" err="1">
                <a:latin typeface="Times New Roman" panose="02020603050405020304" pitchFamily="18" charset="0"/>
                <a:cs typeface="Times New Roman" panose="02020603050405020304" pitchFamily="18" charset="0"/>
              </a:rPr>
              <a:t>Ruach</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רוּחַ</a:t>
            </a:r>
            <a:r>
              <a:rPr lang="it-IT" dirty="0">
                <a:latin typeface="Times New Roman" panose="02020603050405020304" pitchFamily="18" charset="0"/>
                <a:cs typeface="Times New Roman" panose="02020603050405020304" pitchFamily="18" charset="0"/>
              </a:rPr>
              <a:t> , soffio, vento, respiro, vitalità)</a:t>
            </a:r>
          </a:p>
          <a:p>
            <a:pPr marL="0" indent="0" algn="just">
              <a:buNone/>
            </a:pPr>
            <a:r>
              <a:rPr lang="it-IT" b="1" i="1" dirty="0" err="1">
                <a:latin typeface="Times New Roman" panose="02020603050405020304" pitchFamily="18" charset="0"/>
                <a:cs typeface="Times New Roman" panose="02020603050405020304" pitchFamily="18" charset="0"/>
              </a:rPr>
              <a:t>Chajjim</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t>
            </a:r>
            <a:r>
              <a:rPr lang="he-IL" dirty="0">
                <a:latin typeface="Times New Roman" panose="02020603050405020304" pitchFamily="18" charset="0"/>
                <a:cs typeface="Times New Roman" panose="02020603050405020304" pitchFamily="18" charset="0"/>
              </a:rPr>
              <a:t>חַיִּים</a:t>
            </a:r>
            <a:r>
              <a:rPr lang="it-IT" dirty="0">
                <a:latin typeface="Times New Roman" panose="02020603050405020304" pitchFamily="18" charset="0"/>
                <a:cs typeface="Times New Roman" panose="02020603050405020304" pitchFamily="18" charset="0"/>
              </a:rPr>
              <a:t> ,  vita)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Cfr.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2, 7: «E il Signore Dio formò l’uomo con la polvere del suolo e soffiò nelle sue radici un alito di vita (</a:t>
            </a:r>
            <a:r>
              <a:rPr lang="he-IL" b="0" i="0" dirty="0">
                <a:solidFill>
                  <a:srgbClr val="000000"/>
                </a:solidFill>
                <a:effectLst/>
                <a:latin typeface="Times New Roman" panose="02020603050405020304" pitchFamily="18" charset="0"/>
                <a:cs typeface="Times New Roman" panose="02020603050405020304" pitchFamily="18" charset="0"/>
              </a:rPr>
              <a:t>נִשְׁמַ֣ת חַיִּ֑ים </a:t>
            </a:r>
            <a:r>
              <a:rPr lang="it-IT" b="0" i="0" dirty="0">
                <a:solidFill>
                  <a:srgbClr val="000000"/>
                </a:solidFill>
                <a:effectLst/>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nishmat</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chajjim</a:t>
            </a:r>
            <a:r>
              <a:rPr lang="it-IT" dirty="0">
                <a:latin typeface="Times New Roman" panose="02020603050405020304" pitchFamily="18" charset="0"/>
                <a:cs typeface="Times New Roman" panose="02020603050405020304" pitchFamily="18" charset="0"/>
              </a:rPr>
              <a:t>)</a:t>
            </a:r>
            <a:r>
              <a:rPr lang="he-IL"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e l'uomo divenne un essere vivente (</a:t>
            </a:r>
            <a:r>
              <a:rPr lang="it-IT" i="1" dirty="0">
                <a:latin typeface="Times New Roman" panose="02020603050405020304" pitchFamily="18" charset="0"/>
                <a:cs typeface="Times New Roman" panose="02020603050405020304" pitchFamily="18" charset="0"/>
              </a:rPr>
              <a:t>nefesh </a:t>
            </a:r>
            <a:r>
              <a:rPr lang="it-IT" i="1" dirty="0" err="1">
                <a:latin typeface="Times New Roman" panose="02020603050405020304" pitchFamily="18" charset="0"/>
                <a:cs typeface="Times New Roman" panose="02020603050405020304" pitchFamily="18" charset="0"/>
              </a:rPr>
              <a:t>chajjà</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נֶ֥פֶשׁ חַיָּֽה</a:t>
            </a:r>
            <a:r>
              <a:rPr lang="it-IT" dirty="0">
                <a:latin typeface="Times New Roman" panose="02020603050405020304" pitchFamily="18" charset="0"/>
                <a:cs typeface="Times New Roman" panose="02020603050405020304" pitchFamily="18" charset="0"/>
              </a:rPr>
              <a:t> )</a:t>
            </a:r>
          </a:p>
        </p:txBody>
      </p:sp>
      <p:pic>
        <p:nvPicPr>
          <p:cNvPr id="5" name="Immagine 4">
            <a:extLst>
              <a:ext uri="{FF2B5EF4-FFF2-40B4-BE49-F238E27FC236}">
                <a16:creationId xmlns:a16="http://schemas.microsoft.com/office/drawing/2014/main" id="{B8663A4E-D4A7-419E-82D7-558D7EBF7DE3}"/>
              </a:ext>
            </a:extLst>
          </p:cNvPr>
          <p:cNvPicPr>
            <a:picLocks noChangeAspect="1"/>
          </p:cNvPicPr>
          <p:nvPr/>
        </p:nvPicPr>
        <p:blipFill>
          <a:blip r:embed="rId2"/>
          <a:stretch>
            <a:fillRect/>
          </a:stretch>
        </p:blipFill>
        <p:spPr>
          <a:xfrm>
            <a:off x="8020050" y="1825625"/>
            <a:ext cx="3333750" cy="2276475"/>
          </a:xfrm>
          <a:prstGeom prst="rect">
            <a:avLst/>
          </a:prstGeom>
        </p:spPr>
      </p:pic>
    </p:spTree>
    <p:extLst>
      <p:ext uri="{BB962C8B-B14F-4D97-AF65-F5344CB8AC3E}">
        <p14:creationId xmlns:p14="http://schemas.microsoft.com/office/powerpoint/2010/main" val="39146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8E4822-BAF3-4C2E-8CF5-BFF5ACEC802B}"/>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La cura di  Dio per </a:t>
            </a:r>
            <a:r>
              <a:rPr lang="it-IT" i="1" dirty="0">
                <a:latin typeface="Times New Roman" panose="02020603050405020304" pitchFamily="18" charset="0"/>
                <a:cs typeface="Times New Roman" panose="02020603050405020304" pitchFamily="18" charset="0"/>
              </a:rPr>
              <a:t>ogni</a:t>
            </a:r>
            <a:r>
              <a:rPr lang="it-IT" dirty="0">
                <a:latin typeface="Times New Roman" panose="02020603050405020304" pitchFamily="18" charset="0"/>
                <a:cs typeface="Times New Roman" panose="02020603050405020304" pitchFamily="18" charset="0"/>
              </a:rPr>
              <a:t> vita</a:t>
            </a:r>
          </a:p>
        </p:txBody>
      </p:sp>
      <p:sp>
        <p:nvSpPr>
          <p:cNvPr id="3" name="Segnaposto contenuto 2">
            <a:extLst>
              <a:ext uri="{FF2B5EF4-FFF2-40B4-BE49-F238E27FC236}">
                <a16:creationId xmlns:a16="http://schemas.microsoft.com/office/drawing/2014/main" id="{A6DC3DBC-9E36-4D7F-82C0-6DFE32163EB4}"/>
              </a:ext>
            </a:extLst>
          </p:cNvPr>
          <p:cNvSpPr>
            <a:spLocks noGrp="1"/>
          </p:cNvSpPr>
          <p:nvPr>
            <p:ph sz="half" idx="1"/>
          </p:nvPr>
        </p:nvSpPr>
        <p:spPr/>
        <p:txBody>
          <a:bodyPr/>
          <a:lstStyle/>
          <a:p>
            <a:pPr marL="0" indent="0" algn="just">
              <a:buNone/>
            </a:pPr>
            <a:r>
              <a:rPr lang="it-IT" dirty="0">
                <a:latin typeface="Times New Roman" panose="02020603050405020304" pitchFamily="18" charset="0"/>
                <a:cs typeface="Times New Roman" panose="02020603050405020304" pitchFamily="18" charset="0"/>
              </a:rPr>
              <a:t>Dopo il diluvio, «l’alleanza eterna tra Dio e </a:t>
            </a:r>
            <a:r>
              <a:rPr lang="it-IT" i="1" dirty="0">
                <a:latin typeface="Times New Roman" panose="02020603050405020304" pitchFamily="18" charset="0"/>
                <a:cs typeface="Times New Roman" panose="02020603050405020304" pitchFamily="18" charset="0"/>
              </a:rPr>
              <a:t>ogni essere che vive in ogni carne</a:t>
            </a:r>
            <a:r>
              <a:rPr lang="it-IT" dirty="0">
                <a:latin typeface="Times New Roman" panose="02020603050405020304" pitchFamily="18" charset="0"/>
                <a:cs typeface="Times New Roman" panose="02020603050405020304" pitchFamily="18" charset="0"/>
              </a:rPr>
              <a:t> che è sulla terra» (cfr.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9,8-17) </a:t>
            </a:r>
          </a:p>
          <a:p>
            <a:pPr marL="0" indent="0" algn="just">
              <a:buNone/>
            </a:pPr>
            <a:r>
              <a:rPr lang="it-IT" dirty="0">
                <a:latin typeface="Times New Roman" panose="02020603050405020304" pitchFamily="18" charset="0"/>
                <a:cs typeface="Times New Roman" panose="02020603050405020304" pitchFamily="18" charset="0"/>
              </a:rPr>
              <a:t>Dio </a:t>
            </a:r>
            <a:r>
              <a:rPr lang="it-IT" i="1" dirty="0">
                <a:latin typeface="Times New Roman" panose="02020603050405020304" pitchFamily="18" charset="0"/>
                <a:cs typeface="Times New Roman" panose="02020603050405020304" pitchFamily="18" charset="0"/>
              </a:rPr>
              <a:t>permette </a:t>
            </a:r>
            <a:r>
              <a:rPr lang="it-IT" dirty="0">
                <a:latin typeface="Times New Roman" panose="02020603050405020304" pitchFamily="18" charset="0"/>
                <a:cs typeface="Times New Roman" panose="02020603050405020304" pitchFamily="18" charset="0"/>
              </a:rPr>
              <a:t>di nutrirsi di carne, ma «riserva a se stesso la sostanza della vita[…]: ‘‘Soltanto non mangerete la carne con la sua vita, il suo sangue’’»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9,4)</a:t>
            </a:r>
          </a:p>
        </p:txBody>
      </p:sp>
      <p:pic>
        <p:nvPicPr>
          <p:cNvPr id="5" name="Segnaposto contenuto 4">
            <a:extLst>
              <a:ext uri="{FF2B5EF4-FFF2-40B4-BE49-F238E27FC236}">
                <a16:creationId xmlns:a16="http://schemas.microsoft.com/office/drawing/2014/main" id="{2D9359E7-46BC-4CAF-9086-289901178C79}"/>
              </a:ext>
            </a:extLst>
          </p:cNvPr>
          <p:cNvPicPr>
            <a:picLocks noGrp="1" noChangeAspect="1"/>
          </p:cNvPicPr>
          <p:nvPr>
            <p:ph sz="half" idx="2"/>
          </p:nvPr>
        </p:nvPicPr>
        <p:blipFill>
          <a:blip r:embed="rId2"/>
          <a:stretch>
            <a:fillRect/>
          </a:stretch>
        </p:blipFill>
        <p:spPr>
          <a:xfrm>
            <a:off x="6929438" y="1572419"/>
            <a:ext cx="4702499" cy="4104000"/>
          </a:xfrm>
          <a:prstGeom prst="rect">
            <a:avLst/>
          </a:prstGeom>
        </p:spPr>
      </p:pic>
    </p:spTree>
    <p:extLst>
      <p:ext uri="{BB962C8B-B14F-4D97-AF65-F5344CB8AC3E}">
        <p14:creationId xmlns:p14="http://schemas.microsoft.com/office/powerpoint/2010/main" val="3431466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BBC3B9-9FC0-4CD5-AC22-0DF07D38C904}"/>
              </a:ext>
            </a:extLst>
          </p:cNvPr>
          <p:cNvSpPr>
            <a:spLocks noGrp="1"/>
          </p:cNvSpPr>
          <p:nvPr>
            <p:ph type="title"/>
          </p:nvPr>
        </p:nvSpPr>
        <p:spPr>
          <a:xfrm>
            <a:off x="639417" y="18255"/>
            <a:ext cx="10515600" cy="1325563"/>
          </a:xfrm>
        </p:spPr>
        <p:txBody>
          <a:bodyPr/>
          <a:lstStyle/>
          <a:p>
            <a:pPr algn="ctr"/>
            <a:r>
              <a:rPr lang="it-IT" dirty="0">
                <a:latin typeface="Times New Roman" panose="02020603050405020304" pitchFamily="18" charset="0"/>
                <a:cs typeface="Times New Roman" panose="02020603050405020304" pitchFamily="18" charset="0"/>
              </a:rPr>
              <a:t>Le molte norme della Torà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che promuovono la cura della vita</a:t>
            </a:r>
          </a:p>
        </p:txBody>
      </p:sp>
      <p:sp>
        <p:nvSpPr>
          <p:cNvPr id="3" name="Segnaposto contenuto 2">
            <a:extLst>
              <a:ext uri="{FF2B5EF4-FFF2-40B4-BE49-F238E27FC236}">
                <a16:creationId xmlns:a16="http://schemas.microsoft.com/office/drawing/2014/main" id="{7976B15C-1682-4D1E-BD69-233375FEF408}"/>
              </a:ext>
            </a:extLst>
          </p:cNvPr>
          <p:cNvSpPr>
            <a:spLocks noGrp="1"/>
          </p:cNvSpPr>
          <p:nvPr>
            <p:ph sz="half" idx="1"/>
          </p:nvPr>
        </p:nvSpPr>
        <p:spPr>
          <a:xfrm>
            <a:off x="509587" y="1825625"/>
            <a:ext cx="6076951"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«Quando, cammin facendo, troverai sopra un albero o per terra un nido d'uccelli con uccellini o uova e la madre che sta covando gli uccellini o le uova, non prenderai la madre che è con i figli. Lascia andar via la madre e prendi per te i figli, perché tu sia felice e goda lunga vita»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22,6-7)   </a:t>
            </a:r>
          </a:p>
          <a:p>
            <a:pPr marL="0" indent="0" algn="just">
              <a:buNone/>
            </a:pPr>
            <a:r>
              <a:rPr lang="it-IT" dirty="0">
                <a:latin typeface="Times New Roman" panose="02020603050405020304" pitchFamily="18" charset="0"/>
                <a:cs typeface="Times New Roman" panose="02020603050405020304" pitchFamily="18" charset="0"/>
              </a:rPr>
              <a:t>PDB nota che «per questo atto di rispetto per la maternità viene promesso un compenso, uguale a quello spettante a chi onora il padre e la madre (cf. es 20,12 e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5,16): e sono gli unici due casi in cui la Torà assegna un compenso per l’osservanza dei precetti» (AD 31-32) </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5DB4594F-23B0-4B26-8E53-D5F04FDDA3FF}"/>
              </a:ext>
            </a:extLst>
          </p:cNvPr>
          <p:cNvPicPr>
            <a:picLocks noGrp="1" noChangeAspect="1"/>
          </p:cNvPicPr>
          <p:nvPr>
            <p:ph sz="half" idx="2"/>
          </p:nvPr>
        </p:nvPicPr>
        <p:blipFill>
          <a:blip r:embed="rId2"/>
          <a:stretch>
            <a:fillRect/>
          </a:stretch>
        </p:blipFill>
        <p:spPr>
          <a:xfrm>
            <a:off x="6729413" y="2275173"/>
            <a:ext cx="5181600" cy="3452241"/>
          </a:xfrm>
          <a:prstGeom prst="rect">
            <a:avLst/>
          </a:prstGeom>
        </p:spPr>
      </p:pic>
    </p:spTree>
    <p:extLst>
      <p:ext uri="{BB962C8B-B14F-4D97-AF65-F5344CB8AC3E}">
        <p14:creationId xmlns:p14="http://schemas.microsoft.com/office/powerpoint/2010/main" val="4161344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1AAC1D-FEEB-4D59-99A8-80C75169BC5C}"/>
              </a:ext>
            </a:extLst>
          </p:cNvPr>
          <p:cNvSpPr>
            <a:spLocks noGrp="1"/>
          </p:cNvSpPr>
          <p:nvPr>
            <p:ph type="title"/>
          </p:nvPr>
        </p:nvSpPr>
        <p:spPr>
          <a:xfrm>
            <a:off x="1063487" y="-297657"/>
            <a:ext cx="10515600" cy="1325563"/>
          </a:xfrm>
        </p:spPr>
        <p:txBody>
          <a:bodyPr/>
          <a:lstStyle/>
          <a:p>
            <a:pPr algn="ctr"/>
            <a:r>
              <a:rPr lang="it-IT" dirty="0">
                <a:latin typeface="Times New Roman" panose="02020603050405020304" pitchFamily="18" charset="0"/>
                <a:cs typeface="Times New Roman" panose="02020603050405020304" pitchFamily="18" charset="0"/>
              </a:rPr>
              <a:t>Compassione di Dio per la vita</a:t>
            </a:r>
          </a:p>
        </p:txBody>
      </p:sp>
      <p:sp>
        <p:nvSpPr>
          <p:cNvPr id="3" name="Segnaposto contenuto 2">
            <a:extLst>
              <a:ext uri="{FF2B5EF4-FFF2-40B4-BE49-F238E27FC236}">
                <a16:creationId xmlns:a16="http://schemas.microsoft.com/office/drawing/2014/main" id="{5B117A8C-FAD8-44BA-9DF3-5A8499A1AF97}"/>
              </a:ext>
            </a:extLst>
          </p:cNvPr>
          <p:cNvSpPr>
            <a:spLocks noGrp="1"/>
          </p:cNvSpPr>
          <p:nvPr>
            <p:ph sz="half" idx="1"/>
          </p:nvPr>
        </p:nvSpPr>
        <p:spPr>
          <a:xfrm>
            <a:off x="612913" y="1206093"/>
            <a:ext cx="6788012" cy="5409020"/>
          </a:xfrm>
        </p:spPr>
        <p:txBody>
          <a:bodyPr>
            <a:normAutofit fontScale="92500" lnSpcReduction="10000"/>
          </a:bodyPr>
          <a:lstStyle/>
          <a:p>
            <a:pPr marL="0" indent="0" algn="just">
              <a:buNone/>
            </a:pPr>
            <a:r>
              <a:rPr lang="it-IT" sz="2400" dirty="0">
                <a:latin typeface="Times New Roman" panose="02020603050405020304" pitchFamily="18" charset="0"/>
                <a:cs typeface="Times New Roman" panose="02020603050405020304" pitchFamily="18" charset="0"/>
              </a:rPr>
              <a:t>Dio dice, rivolgendosi a </a:t>
            </a:r>
            <a:r>
              <a:rPr lang="it-IT" sz="2400" b="1" dirty="0">
                <a:latin typeface="Times New Roman" panose="02020603050405020304" pitchFamily="18" charset="0"/>
                <a:cs typeface="Times New Roman" panose="02020603050405020304" pitchFamily="18" charset="0"/>
              </a:rPr>
              <a:t>Giona</a:t>
            </a:r>
            <a:r>
              <a:rPr lang="it-IT" sz="2400" dirty="0">
                <a:latin typeface="Times New Roman" panose="02020603050405020304" pitchFamily="18" charset="0"/>
                <a:cs typeface="Times New Roman" panose="02020603050405020304" pitchFamily="18" charset="0"/>
              </a:rPr>
              <a:t>: </a:t>
            </a:r>
            <a:r>
              <a:rPr lang="it-IT" sz="2400" b="0" i="0" dirty="0">
                <a:solidFill>
                  <a:srgbClr val="222222"/>
                </a:solidFill>
                <a:effectLst/>
                <a:latin typeface="Times New Roman" panose="02020603050405020304" pitchFamily="18" charset="0"/>
                <a:cs typeface="Times New Roman" panose="02020603050405020304" pitchFamily="18" charset="0"/>
              </a:rPr>
              <a:t> «Tu hai pietà per quella pianta di ricino per cui non hai fatto nessuna fatica e che tu non hai fatto spuntare, che in una notte è cresciuta e in una notte è perita! E io non dovrei avere pietà di Ninive, quella grande città, nella quale vi sono più di centoventimila persone, che non sanno distinguere fra la mano destra e la sinistra, e una grande quantità di animali?». (</a:t>
            </a:r>
            <a:r>
              <a:rPr lang="it-IT" sz="2400" b="0" i="0" dirty="0" err="1">
                <a:solidFill>
                  <a:srgbClr val="222222"/>
                </a:solidFill>
                <a:effectLst/>
                <a:latin typeface="Times New Roman" panose="02020603050405020304" pitchFamily="18" charset="0"/>
                <a:cs typeface="Times New Roman" panose="02020603050405020304" pitchFamily="18" charset="0"/>
              </a:rPr>
              <a:t>Gn</a:t>
            </a:r>
            <a:r>
              <a:rPr lang="it-IT" sz="2400" b="0" i="0" dirty="0">
                <a:solidFill>
                  <a:srgbClr val="222222"/>
                </a:solidFill>
                <a:effectLst/>
                <a:latin typeface="Times New Roman" panose="02020603050405020304" pitchFamily="18" charset="0"/>
                <a:cs typeface="Times New Roman" panose="02020603050405020304" pitchFamily="18" charset="0"/>
              </a:rPr>
              <a:t> 4,10-11)</a:t>
            </a:r>
          </a:p>
          <a:p>
            <a:pPr marL="0" indent="0" algn="just">
              <a:buNone/>
            </a:pPr>
            <a:r>
              <a:rPr lang="it-IT" sz="2400" dirty="0">
                <a:solidFill>
                  <a:srgbClr val="222222"/>
                </a:solidFill>
                <a:latin typeface="Times New Roman" panose="02020603050405020304" pitchFamily="18" charset="0"/>
                <a:cs typeface="Times New Roman" panose="02020603050405020304" pitchFamily="18" charset="0"/>
              </a:rPr>
              <a:t>Nella tradizione rabbinica la vita di un uomo equivale a quella del mondo intero: «chi perde una vita sola tra gli uomini, il testo lo considera come se avesse distrutto un intero mondo, e chi preserva una vita sola tra gli uomini, il testo lo considera come se avesse preservato un intero mondo» (</a:t>
            </a:r>
            <a:r>
              <a:rPr lang="it-IT" sz="2400" dirty="0" err="1">
                <a:solidFill>
                  <a:srgbClr val="222222"/>
                </a:solidFill>
                <a:latin typeface="Times New Roman" panose="02020603050405020304" pitchFamily="18" charset="0"/>
                <a:cs typeface="Times New Roman" panose="02020603050405020304" pitchFamily="18" charset="0"/>
              </a:rPr>
              <a:t>Mishnà</a:t>
            </a:r>
            <a:r>
              <a:rPr lang="it-IT" sz="2400" i="1" dirty="0">
                <a:solidFill>
                  <a:srgbClr val="222222"/>
                </a:solidFill>
                <a:latin typeface="Times New Roman" panose="02020603050405020304" pitchFamily="18" charset="0"/>
                <a:cs typeface="Times New Roman" panose="02020603050405020304" pitchFamily="18" charset="0"/>
              </a:rPr>
              <a:t>, </a:t>
            </a:r>
            <a:r>
              <a:rPr lang="it-IT" sz="2400" i="1" dirty="0" err="1">
                <a:solidFill>
                  <a:srgbClr val="222222"/>
                </a:solidFill>
                <a:latin typeface="Times New Roman" panose="02020603050405020304" pitchFamily="18" charset="0"/>
                <a:cs typeface="Times New Roman" panose="02020603050405020304" pitchFamily="18" charset="0"/>
              </a:rPr>
              <a:t>Sanhedrin</a:t>
            </a:r>
            <a:r>
              <a:rPr lang="it-IT" sz="2400" i="1" dirty="0">
                <a:solidFill>
                  <a:srgbClr val="222222"/>
                </a:solidFill>
                <a:latin typeface="Times New Roman" panose="02020603050405020304" pitchFamily="18" charset="0"/>
                <a:cs typeface="Times New Roman" panose="02020603050405020304" pitchFamily="18" charset="0"/>
              </a:rPr>
              <a:t> </a:t>
            </a:r>
            <a:r>
              <a:rPr lang="it-IT" sz="2400" dirty="0">
                <a:solidFill>
                  <a:srgbClr val="222222"/>
                </a:solidFill>
                <a:latin typeface="Times New Roman" panose="02020603050405020304" pitchFamily="18" charset="0"/>
                <a:cs typeface="Times New Roman" panose="02020603050405020304" pitchFamily="18" charset="0"/>
              </a:rPr>
              <a:t>IV,5). Ci si riferisce al delitto di Caino, in cui Dio dice propriamente «</a:t>
            </a:r>
            <a:r>
              <a:rPr lang="it-IT" sz="2400" i="1" dirty="0">
                <a:solidFill>
                  <a:srgbClr val="222222"/>
                </a:solidFill>
                <a:latin typeface="Times New Roman" panose="02020603050405020304" pitchFamily="18" charset="0"/>
                <a:cs typeface="Times New Roman" panose="02020603050405020304" pitchFamily="18" charset="0"/>
              </a:rPr>
              <a:t>i sangui  </a:t>
            </a:r>
            <a:r>
              <a:rPr lang="it-IT" sz="2400" dirty="0">
                <a:solidFill>
                  <a:srgbClr val="222222"/>
                </a:solidFill>
                <a:latin typeface="Times New Roman" panose="02020603050405020304" pitchFamily="18" charset="0"/>
                <a:cs typeface="Times New Roman" panose="02020603050405020304" pitchFamily="18" charset="0"/>
              </a:rPr>
              <a:t>(</a:t>
            </a:r>
            <a:r>
              <a:rPr lang="he-IL" sz="2200" b="1" dirty="0">
                <a:latin typeface="Times New Roman" panose="02020603050405020304" pitchFamily="18" charset="0"/>
                <a:cs typeface="Times New Roman" panose="02020603050405020304" pitchFamily="18" charset="0"/>
              </a:rPr>
              <a:t>ק֚וֹל דְּמֵ֣י</a:t>
            </a:r>
            <a:r>
              <a:rPr lang="it-IT" sz="1600" dirty="0">
                <a:latin typeface="Times New Roman" panose="02020603050405020304" pitchFamily="18" charset="0"/>
                <a:cs typeface="Times New Roman" panose="02020603050405020304" pitchFamily="18" charset="0"/>
              </a:rPr>
              <a:t>)</a:t>
            </a:r>
            <a:r>
              <a:rPr lang="he-IL" sz="1600" dirty="0">
                <a:latin typeface="Times New Roman" panose="02020603050405020304" pitchFamily="18" charset="0"/>
                <a:cs typeface="Times New Roman" panose="02020603050405020304" pitchFamily="18" charset="0"/>
              </a:rPr>
              <a:t> </a:t>
            </a:r>
            <a:r>
              <a:rPr lang="it-IT" sz="2400" dirty="0">
                <a:solidFill>
                  <a:srgbClr val="222222"/>
                </a:solidFill>
                <a:latin typeface="Times New Roman" panose="02020603050405020304" pitchFamily="18" charset="0"/>
                <a:cs typeface="Times New Roman" panose="02020603050405020304" pitchFamily="18" charset="0"/>
              </a:rPr>
              <a:t>di tuo fratello gridano a me» (</a:t>
            </a:r>
            <a:r>
              <a:rPr lang="it-IT" sz="2400" dirty="0" err="1">
                <a:solidFill>
                  <a:srgbClr val="222222"/>
                </a:solidFill>
                <a:latin typeface="Times New Roman" panose="02020603050405020304" pitchFamily="18" charset="0"/>
                <a:cs typeface="Times New Roman" panose="02020603050405020304" pitchFamily="18" charset="0"/>
              </a:rPr>
              <a:t>Gen</a:t>
            </a:r>
            <a:r>
              <a:rPr lang="it-IT" sz="2400" dirty="0">
                <a:solidFill>
                  <a:srgbClr val="222222"/>
                </a:solidFill>
                <a:latin typeface="Times New Roman" panose="02020603050405020304" pitchFamily="18" charset="0"/>
                <a:cs typeface="Times New Roman" panose="02020603050405020304" pitchFamily="18" charset="0"/>
              </a:rPr>
              <a:t> 4,10)  </a:t>
            </a:r>
          </a:p>
          <a:p>
            <a:pPr marL="0" indent="0" algn="just">
              <a:buNone/>
            </a:pPr>
            <a:r>
              <a:rPr lang="it-IT" sz="2400" dirty="0">
                <a:solidFill>
                  <a:srgbClr val="222222"/>
                </a:solidFill>
                <a:latin typeface="Times New Roman" panose="02020603050405020304" pitchFamily="18" charset="0"/>
                <a:cs typeface="Times New Roman" panose="02020603050405020304" pitchFamily="18" charset="0"/>
              </a:rPr>
              <a:t>Il valore della vita giustifica anche il permesso di violare tutti i precetti (tranne tre) a favore della </a:t>
            </a:r>
            <a:r>
              <a:rPr lang="it-IT" sz="2400" i="1" dirty="0" err="1">
                <a:solidFill>
                  <a:srgbClr val="222222"/>
                </a:solidFill>
                <a:latin typeface="Times New Roman" panose="02020603050405020304" pitchFamily="18" charset="0"/>
                <a:cs typeface="Times New Roman" panose="02020603050405020304" pitchFamily="18" charset="0"/>
              </a:rPr>
              <a:t>pikkuach</a:t>
            </a:r>
            <a:r>
              <a:rPr lang="it-IT" sz="2400" i="1" dirty="0">
                <a:solidFill>
                  <a:srgbClr val="222222"/>
                </a:solidFill>
                <a:latin typeface="Times New Roman" panose="02020603050405020304" pitchFamily="18" charset="0"/>
                <a:cs typeface="Times New Roman" panose="02020603050405020304" pitchFamily="18" charset="0"/>
              </a:rPr>
              <a:t> nefesh </a:t>
            </a:r>
            <a:r>
              <a:rPr lang="it-IT" sz="2400" dirty="0">
                <a:solidFill>
                  <a:srgbClr val="222222"/>
                </a:solidFill>
                <a:latin typeface="Times New Roman" panose="02020603050405020304" pitchFamily="18" charset="0"/>
                <a:cs typeface="Times New Roman" panose="02020603050405020304" pitchFamily="18" charset="0"/>
              </a:rPr>
              <a:t>(salvezza della vita)</a:t>
            </a:r>
          </a:p>
          <a:p>
            <a:pPr marL="0" indent="0">
              <a:buNone/>
            </a:pPr>
            <a:endParaRPr lang="it-IT" sz="2400" dirty="0">
              <a:latin typeface="Times New Roman" panose="02020603050405020304" pitchFamily="18" charset="0"/>
              <a:cs typeface="Times New Roman" panose="02020603050405020304" pitchFamily="18" charset="0"/>
            </a:endParaRPr>
          </a:p>
        </p:txBody>
      </p:sp>
      <p:pic>
        <p:nvPicPr>
          <p:cNvPr id="6" name="Segnaposto contenuto 5">
            <a:extLst>
              <a:ext uri="{FF2B5EF4-FFF2-40B4-BE49-F238E27FC236}">
                <a16:creationId xmlns:a16="http://schemas.microsoft.com/office/drawing/2014/main" id="{C1A85F22-7C28-4C41-80B5-F8426D9E4D85}"/>
              </a:ext>
            </a:extLst>
          </p:cNvPr>
          <p:cNvPicPr>
            <a:picLocks noGrp="1" noChangeAspect="1"/>
          </p:cNvPicPr>
          <p:nvPr>
            <p:ph sz="half" idx="2"/>
          </p:nvPr>
        </p:nvPicPr>
        <p:blipFill>
          <a:blip r:embed="rId2"/>
          <a:stretch>
            <a:fillRect/>
          </a:stretch>
        </p:blipFill>
        <p:spPr>
          <a:xfrm>
            <a:off x="8070712" y="4224059"/>
            <a:ext cx="3508375" cy="1952904"/>
          </a:xfrm>
          <a:prstGeom prst="rect">
            <a:avLst/>
          </a:prstGeom>
        </p:spPr>
      </p:pic>
      <p:pic>
        <p:nvPicPr>
          <p:cNvPr id="4" name="Immagine 3">
            <a:extLst>
              <a:ext uri="{FF2B5EF4-FFF2-40B4-BE49-F238E27FC236}">
                <a16:creationId xmlns:a16="http://schemas.microsoft.com/office/drawing/2014/main" id="{B59FA875-0DBE-4B6C-80D9-90ED642B9672}"/>
              </a:ext>
            </a:extLst>
          </p:cNvPr>
          <p:cNvPicPr>
            <a:picLocks noChangeAspect="1"/>
          </p:cNvPicPr>
          <p:nvPr/>
        </p:nvPicPr>
        <p:blipFill>
          <a:blip r:embed="rId3"/>
          <a:stretch>
            <a:fillRect/>
          </a:stretch>
        </p:blipFill>
        <p:spPr>
          <a:xfrm>
            <a:off x="8294899" y="1206093"/>
            <a:ext cx="3060000" cy="2839778"/>
          </a:xfrm>
          <a:prstGeom prst="rect">
            <a:avLst/>
          </a:prstGeom>
        </p:spPr>
      </p:pic>
    </p:spTree>
    <p:extLst>
      <p:ext uri="{BB962C8B-B14F-4D97-AF65-F5344CB8AC3E}">
        <p14:creationId xmlns:p14="http://schemas.microsoft.com/office/powerpoint/2010/main" val="289862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441CEE-9DB9-4B4D-97AF-3FC8EB806AD2}"/>
              </a:ext>
            </a:extLst>
          </p:cNvPr>
          <p:cNvSpPr>
            <a:spLocks noGrp="1"/>
          </p:cNvSpPr>
          <p:nvPr>
            <p:ph type="title"/>
          </p:nvPr>
        </p:nvSpPr>
        <p:spPr>
          <a:xfrm>
            <a:off x="340157" y="365125"/>
            <a:ext cx="11626555"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Le radici: un ‘‘giudeo- piemontese’’ (</a:t>
            </a:r>
            <a:r>
              <a:rPr lang="it-IT" sz="3600" i="1" dirty="0" err="1">
                <a:latin typeface="Times New Roman" panose="02020603050405020304" pitchFamily="18" charset="0"/>
                <a:cs typeface="Times New Roman" panose="02020603050405020304" pitchFamily="18" charset="0"/>
              </a:rPr>
              <a:t>gnianca</a:t>
            </a:r>
            <a:r>
              <a:rPr lang="it-IT" sz="3600" i="1" dirty="0">
                <a:latin typeface="Times New Roman" panose="02020603050405020304" pitchFamily="18" charset="0"/>
                <a:cs typeface="Times New Roman" panose="02020603050405020304" pitchFamily="18" charset="0"/>
              </a:rPr>
              <a:t> par </a:t>
            </a:r>
            <a:r>
              <a:rPr lang="it-IT" sz="3600" i="1" dirty="0" err="1">
                <a:latin typeface="Times New Roman" panose="02020603050405020304" pitchFamily="18" charset="0"/>
                <a:cs typeface="Times New Roman" panose="02020603050405020304" pitchFamily="18" charset="0"/>
              </a:rPr>
              <a:t>chalòm</a:t>
            </a:r>
            <a:r>
              <a:rPr lang="it-IT" sz="3600" dirty="0">
                <a:latin typeface="Times New Roman" panose="02020603050405020304" pitchFamily="18" charset="0"/>
                <a:cs typeface="Times New Roman" panose="02020603050405020304" pitchFamily="18" charset="0"/>
              </a:rPr>
              <a:t>);</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 gli studi, l’attività professionale e accademica.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Uno scrittore fecondo </a:t>
            </a:r>
          </a:p>
        </p:txBody>
      </p:sp>
      <p:pic>
        <p:nvPicPr>
          <p:cNvPr id="5" name="Segnaposto contenuto 4">
            <a:extLst>
              <a:ext uri="{FF2B5EF4-FFF2-40B4-BE49-F238E27FC236}">
                <a16:creationId xmlns:a16="http://schemas.microsoft.com/office/drawing/2014/main" id="{C33179BF-100F-4951-AE91-C2E8AB7FC7E6}"/>
              </a:ext>
            </a:extLst>
          </p:cNvPr>
          <p:cNvPicPr>
            <a:picLocks noGrp="1" noChangeAspect="1"/>
          </p:cNvPicPr>
          <p:nvPr>
            <p:ph sz="half" idx="2"/>
          </p:nvPr>
        </p:nvPicPr>
        <p:blipFill>
          <a:blip r:embed="rId2"/>
          <a:stretch>
            <a:fillRect/>
          </a:stretch>
        </p:blipFill>
        <p:spPr>
          <a:xfrm>
            <a:off x="7847264" y="1956875"/>
            <a:ext cx="2801636" cy="4536000"/>
          </a:xfrm>
          <a:prstGeom prst="rect">
            <a:avLst/>
          </a:prstGeom>
        </p:spPr>
      </p:pic>
      <p:pic>
        <p:nvPicPr>
          <p:cNvPr id="3" name="Segnaposto contenuto 2">
            <a:extLst>
              <a:ext uri="{FF2B5EF4-FFF2-40B4-BE49-F238E27FC236}">
                <a16:creationId xmlns:a16="http://schemas.microsoft.com/office/drawing/2014/main" id="{03260FD6-5944-4FE4-8A09-293E614BEF86}"/>
              </a:ext>
            </a:extLst>
          </p:cNvPr>
          <p:cNvPicPr>
            <a:picLocks noGrp="1" noChangeAspect="1"/>
          </p:cNvPicPr>
          <p:nvPr>
            <p:ph sz="half" idx="1"/>
          </p:nvPr>
        </p:nvPicPr>
        <p:blipFill>
          <a:blip r:embed="rId3"/>
          <a:stretch>
            <a:fillRect/>
          </a:stretch>
        </p:blipFill>
        <p:spPr>
          <a:xfrm>
            <a:off x="1543100" y="2141537"/>
            <a:ext cx="4351338" cy="4351338"/>
          </a:xfrm>
          <a:prstGeom prst="rect">
            <a:avLst/>
          </a:prstGeom>
        </p:spPr>
      </p:pic>
    </p:spTree>
    <p:extLst>
      <p:ext uri="{BB962C8B-B14F-4D97-AF65-F5344CB8AC3E}">
        <p14:creationId xmlns:p14="http://schemas.microsoft.com/office/powerpoint/2010/main" val="309020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24FF7-4DEA-498E-A8E8-EC3DF6F19D07}"/>
              </a:ext>
            </a:extLst>
          </p:cNvPr>
          <p:cNvSpPr>
            <a:spLocks noGrp="1"/>
          </p:cNvSpPr>
          <p:nvPr>
            <p:ph type="title"/>
          </p:nvPr>
        </p:nvSpPr>
        <p:spPr>
          <a:xfrm>
            <a:off x="838200" y="-428625"/>
            <a:ext cx="10515600" cy="2119313"/>
          </a:xfrm>
        </p:spPr>
        <p:txBody>
          <a:bodyPr/>
          <a:lstStyle/>
          <a:p>
            <a:pPr algn="ctr"/>
            <a:r>
              <a:rPr lang="it-IT" dirty="0">
                <a:latin typeface="Times New Roman" panose="02020603050405020304" pitchFamily="18" charset="0"/>
                <a:cs typeface="Times New Roman" panose="02020603050405020304" pitchFamily="18" charset="0"/>
              </a:rPr>
              <a:t>Norme della Torà a vantaggio degli animali</a:t>
            </a:r>
          </a:p>
        </p:txBody>
      </p:sp>
      <p:sp>
        <p:nvSpPr>
          <p:cNvPr id="3" name="Segnaposto contenuto 2">
            <a:extLst>
              <a:ext uri="{FF2B5EF4-FFF2-40B4-BE49-F238E27FC236}">
                <a16:creationId xmlns:a16="http://schemas.microsoft.com/office/drawing/2014/main" id="{12073FDA-FECD-48DC-B067-20B9F231AAB0}"/>
              </a:ext>
            </a:extLst>
          </p:cNvPr>
          <p:cNvSpPr>
            <a:spLocks noGrp="1"/>
          </p:cNvSpPr>
          <p:nvPr>
            <p:ph sz="half" idx="1"/>
          </p:nvPr>
        </p:nvSpPr>
        <p:spPr>
          <a:xfrm>
            <a:off x="212035" y="1825625"/>
            <a:ext cx="5807765" cy="4351338"/>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«Il sabato (la ‘‘regina Sabato’’, la ‘‘delizia del Sabato’’, come dicono i maestri di Israele) è un dono che Dio fa a uomini e animali, alla loro unica e vivente comunità, quando in tutto il resto del mondo, per secoli e secoli ancora, non sarà permesso un giorno di tregua neppure alla maggioranza degli uomini» (AD 40)</a:t>
            </a:r>
          </a:p>
          <a:p>
            <a:pPr marL="0" indent="0" algn="just">
              <a:buNone/>
            </a:pPr>
            <a:r>
              <a:rPr lang="it-IT" dirty="0">
                <a:latin typeface="Times New Roman" panose="02020603050405020304" pitchFamily="18" charset="0"/>
                <a:cs typeface="Times New Roman" panose="02020603050405020304" pitchFamily="18" charset="0"/>
              </a:rPr>
              <a:t>«Non arerai con un bue e un asino insieme»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22,10</a:t>
            </a:r>
          </a:p>
          <a:p>
            <a:pPr marL="0" indent="0" algn="just">
              <a:buNone/>
            </a:pPr>
            <a:r>
              <a:rPr lang="it-IT" dirty="0">
                <a:latin typeface="Times New Roman" panose="02020603050405020304" pitchFamily="18" charset="0"/>
                <a:cs typeface="Times New Roman" panose="02020603050405020304" pitchFamily="18" charset="0"/>
              </a:rPr>
              <a:t>«Non cuocere il capretto nel latte di sua madre» (Es 23,19; 34 26;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14,21) Norma fondamentale per le regole della </a:t>
            </a:r>
            <a:r>
              <a:rPr lang="it-IT" i="1" dirty="0" err="1">
                <a:latin typeface="Times New Roman" panose="02020603050405020304" pitchFamily="18" charset="0"/>
                <a:cs typeface="Times New Roman" panose="02020603050405020304" pitchFamily="18" charset="0"/>
              </a:rPr>
              <a:t>kasherut</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«Da questo versetto potrebbe nascere una meditazione sulla vita, e sulla capacità dell’uomo di profanarla, molto più profonda della retorica che il tema della vita spesso ispira» (AD 41)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F1F155F1-1728-4305-939C-7E091B185BCE}"/>
              </a:ext>
            </a:extLst>
          </p:cNvPr>
          <p:cNvPicPr>
            <a:picLocks noGrp="1" noChangeAspect="1"/>
          </p:cNvPicPr>
          <p:nvPr>
            <p:ph sz="half" idx="2"/>
          </p:nvPr>
        </p:nvPicPr>
        <p:blipFill>
          <a:blip r:embed="rId2"/>
          <a:stretch>
            <a:fillRect/>
          </a:stretch>
        </p:blipFill>
        <p:spPr>
          <a:xfrm>
            <a:off x="6712013" y="1128316"/>
            <a:ext cx="4320000" cy="2872978"/>
          </a:xfrm>
          <a:prstGeom prst="rect">
            <a:avLst/>
          </a:prstGeom>
        </p:spPr>
      </p:pic>
      <p:pic>
        <p:nvPicPr>
          <p:cNvPr id="6" name="Immagine 5">
            <a:extLst>
              <a:ext uri="{FF2B5EF4-FFF2-40B4-BE49-F238E27FC236}">
                <a16:creationId xmlns:a16="http://schemas.microsoft.com/office/drawing/2014/main" id="{7530A68B-A5B4-42B2-B4F4-1ED325D2645C}"/>
              </a:ext>
            </a:extLst>
          </p:cNvPr>
          <p:cNvPicPr>
            <a:picLocks noChangeAspect="1"/>
          </p:cNvPicPr>
          <p:nvPr/>
        </p:nvPicPr>
        <p:blipFill>
          <a:blip r:embed="rId3"/>
          <a:stretch>
            <a:fillRect/>
          </a:stretch>
        </p:blipFill>
        <p:spPr>
          <a:xfrm>
            <a:off x="7720013" y="4314825"/>
            <a:ext cx="2304000" cy="2304000"/>
          </a:xfrm>
          <a:prstGeom prst="rect">
            <a:avLst/>
          </a:prstGeom>
        </p:spPr>
      </p:pic>
    </p:spTree>
    <p:extLst>
      <p:ext uri="{BB962C8B-B14F-4D97-AF65-F5344CB8AC3E}">
        <p14:creationId xmlns:p14="http://schemas.microsoft.com/office/powerpoint/2010/main" val="113066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350EC-9FB7-4BD1-B0E7-D4B8BCC02B98}"/>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Due storie dalla tradizione ebraica </a:t>
            </a:r>
          </a:p>
        </p:txBody>
      </p:sp>
      <p:sp>
        <p:nvSpPr>
          <p:cNvPr id="3" name="Segnaposto contenuto 2">
            <a:extLst>
              <a:ext uri="{FF2B5EF4-FFF2-40B4-BE49-F238E27FC236}">
                <a16:creationId xmlns:a16="http://schemas.microsoft.com/office/drawing/2014/main" id="{4E4AF1C9-81D5-4F8F-AAE6-28170DB6960D}"/>
              </a:ext>
            </a:extLst>
          </p:cNvPr>
          <p:cNvSpPr>
            <a:spLocks noGrp="1"/>
          </p:cNvSpPr>
          <p:nvPr>
            <p:ph sz="half" idx="1"/>
          </p:nvPr>
        </p:nvSpPr>
        <p:spPr/>
        <p:txBody>
          <a:bodyPr/>
          <a:lstStyle/>
          <a:p>
            <a:pPr marL="0" indent="0" algn="just">
              <a:buNone/>
            </a:pPr>
            <a:r>
              <a:rPr lang="it-IT" i="1" dirty="0">
                <a:latin typeface="Times New Roman" panose="02020603050405020304" pitchFamily="18" charset="0"/>
                <a:cs typeface="Times New Roman" panose="02020603050405020304" pitchFamily="18" charset="0"/>
              </a:rPr>
              <a:t>Midrash </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Pesiqta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Rabbati</a:t>
            </a:r>
            <a:r>
              <a:rPr lang="it-IT" dirty="0">
                <a:latin typeface="Times New Roman" panose="02020603050405020304" pitchFamily="18" charset="0"/>
                <a:cs typeface="Times New Roman" panose="02020603050405020304" pitchFamily="18" charset="0"/>
              </a:rPr>
              <a:t> 56-57): la giovenca di un ebreo povero porta un pagano «sotto le ali della </a:t>
            </a:r>
            <a:r>
              <a:rPr lang="it-IT" i="1" dirty="0">
                <a:latin typeface="Times New Roman" panose="02020603050405020304" pitchFamily="18" charset="0"/>
                <a:cs typeface="Times New Roman" panose="02020603050405020304" pitchFamily="18" charset="0"/>
              </a:rPr>
              <a:t>Shekhinà </a:t>
            </a:r>
            <a:r>
              <a:rPr lang="it-IT" dirty="0">
                <a:latin typeface="Times New Roman" panose="02020603050405020304" pitchFamily="18" charset="0"/>
                <a:cs typeface="Times New Roman" panose="02020603050405020304" pitchFamily="18" charset="0"/>
              </a:rPr>
              <a:t>(</a:t>
            </a:r>
            <a:r>
              <a:rPr lang="he-IL" b="0" dirty="0">
                <a:solidFill>
                  <a:srgbClr val="202122"/>
                </a:solidFill>
                <a:effectLst/>
                <a:latin typeface="Times New Roman" panose="02020603050405020304" pitchFamily="18" charset="0"/>
                <a:cs typeface="Times New Roman" panose="02020603050405020304" pitchFamily="18" charset="0"/>
              </a:rPr>
              <a:t>שְׁכִינָה</a:t>
            </a:r>
            <a:r>
              <a:rPr lang="it-IT" b="0" dirty="0">
                <a:solidFill>
                  <a:srgbClr val="202122"/>
                </a:solidFill>
                <a:effectLst/>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(AD, 50-52)</a:t>
            </a:r>
          </a:p>
        </p:txBody>
      </p:sp>
      <p:sp>
        <p:nvSpPr>
          <p:cNvPr id="4" name="Segnaposto contenuto 3">
            <a:extLst>
              <a:ext uri="{FF2B5EF4-FFF2-40B4-BE49-F238E27FC236}">
                <a16:creationId xmlns:a16="http://schemas.microsoft.com/office/drawing/2014/main" id="{6A90079B-E1D7-4773-9246-2874386FD51E}"/>
              </a:ext>
            </a:extLst>
          </p:cNvPr>
          <p:cNvSpPr>
            <a:spLocks noGrp="1"/>
          </p:cNvSpPr>
          <p:nvPr>
            <p:ph sz="half" idx="2"/>
          </p:nvPr>
        </p:nvSpPr>
        <p:spPr/>
        <p:txBody>
          <a:bodyPr/>
          <a:lstStyle/>
          <a:p>
            <a:pPr marL="0" indent="0">
              <a:buNone/>
            </a:pPr>
            <a:r>
              <a:rPr lang="it-IT" dirty="0">
                <a:latin typeface="Times New Roman" panose="02020603050405020304" pitchFamily="18" charset="0"/>
                <a:cs typeface="Times New Roman" panose="02020603050405020304" pitchFamily="18" charset="0"/>
              </a:rPr>
              <a:t>La mancanza di compassione punita in Rabbi Giuda il Santo (III </a:t>
            </a:r>
            <a:r>
              <a:rPr lang="it-IT" dirty="0" err="1">
                <a:latin typeface="Times New Roman" panose="02020603050405020304" pitchFamily="18" charset="0"/>
                <a:cs typeface="Times New Roman" panose="02020603050405020304" pitchFamily="18" charset="0"/>
              </a:rPr>
              <a:t>sec.d.C</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Talmud babilonese, </a:t>
            </a:r>
            <a:r>
              <a:rPr lang="it-IT" i="1" dirty="0" err="1">
                <a:latin typeface="Times New Roman" panose="02020603050405020304" pitchFamily="18" charset="0"/>
                <a:cs typeface="Times New Roman" panose="02020603050405020304" pitchFamily="18" charset="0"/>
              </a:rPr>
              <a:t>Bavà</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Mezi’a</a:t>
            </a:r>
            <a:r>
              <a:rPr lang="it-IT" dirty="0">
                <a:latin typeface="Times New Roman" panose="02020603050405020304" pitchFamily="18" charset="0"/>
                <a:cs typeface="Times New Roman" panose="02020603050405020304" pitchFamily="18" charset="0"/>
              </a:rPr>
              <a:t> 85a)  (AD, 54-55)</a:t>
            </a:r>
          </a:p>
        </p:txBody>
      </p:sp>
      <p:pic>
        <p:nvPicPr>
          <p:cNvPr id="5" name="Immagine 4">
            <a:extLst>
              <a:ext uri="{FF2B5EF4-FFF2-40B4-BE49-F238E27FC236}">
                <a16:creationId xmlns:a16="http://schemas.microsoft.com/office/drawing/2014/main" id="{21A300E5-D41D-432C-92B6-4D30CBC21942}"/>
              </a:ext>
            </a:extLst>
          </p:cNvPr>
          <p:cNvPicPr>
            <a:picLocks noChangeAspect="1"/>
          </p:cNvPicPr>
          <p:nvPr/>
        </p:nvPicPr>
        <p:blipFill>
          <a:blip r:embed="rId2"/>
          <a:stretch>
            <a:fillRect/>
          </a:stretch>
        </p:blipFill>
        <p:spPr>
          <a:xfrm>
            <a:off x="1128712" y="3648875"/>
            <a:ext cx="4254028" cy="2844000"/>
          </a:xfrm>
          <a:prstGeom prst="rect">
            <a:avLst/>
          </a:prstGeom>
        </p:spPr>
      </p:pic>
      <p:pic>
        <p:nvPicPr>
          <p:cNvPr id="6" name="Immagine 5">
            <a:extLst>
              <a:ext uri="{FF2B5EF4-FFF2-40B4-BE49-F238E27FC236}">
                <a16:creationId xmlns:a16="http://schemas.microsoft.com/office/drawing/2014/main" id="{8584F9B8-F3AD-4508-8268-8B80E3698067}"/>
              </a:ext>
            </a:extLst>
          </p:cNvPr>
          <p:cNvPicPr>
            <a:picLocks noChangeAspect="1"/>
          </p:cNvPicPr>
          <p:nvPr/>
        </p:nvPicPr>
        <p:blipFill>
          <a:blip r:embed="rId3"/>
          <a:stretch>
            <a:fillRect/>
          </a:stretch>
        </p:blipFill>
        <p:spPr>
          <a:xfrm>
            <a:off x="6603000" y="3648875"/>
            <a:ext cx="4320000" cy="2881380"/>
          </a:xfrm>
          <a:prstGeom prst="rect">
            <a:avLst/>
          </a:prstGeom>
        </p:spPr>
      </p:pic>
    </p:spTree>
    <p:extLst>
      <p:ext uri="{BB962C8B-B14F-4D97-AF65-F5344CB8AC3E}">
        <p14:creationId xmlns:p14="http://schemas.microsoft.com/office/powerpoint/2010/main" val="224126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68240-AEFB-459D-88BA-1472E951AD3D}"/>
              </a:ext>
            </a:extLst>
          </p:cNvPr>
          <p:cNvSpPr>
            <a:spLocks noGrp="1"/>
          </p:cNvSpPr>
          <p:nvPr>
            <p:ph type="title"/>
          </p:nvPr>
        </p:nvSpPr>
        <p:spPr>
          <a:xfrm>
            <a:off x="718930" y="-5936"/>
            <a:ext cx="10515600" cy="1325563"/>
          </a:xfrm>
        </p:spPr>
        <p:txBody>
          <a:bodyPr/>
          <a:lstStyle/>
          <a:p>
            <a:pPr algn="ctr"/>
            <a:r>
              <a:rPr lang="it-IT" dirty="0">
                <a:latin typeface="Times New Roman" panose="02020603050405020304" pitchFamily="18" charset="0"/>
                <a:cs typeface="Times New Roman" panose="02020603050405020304" pitchFamily="18" charset="0"/>
              </a:rPr>
              <a:t>Il significato della </a:t>
            </a:r>
            <a:r>
              <a:rPr lang="it-IT" i="1" dirty="0" err="1">
                <a:latin typeface="Times New Roman" panose="02020603050405020304" pitchFamily="18" charset="0"/>
                <a:cs typeface="Times New Roman" panose="02020603050405020304" pitchFamily="18" charset="0"/>
              </a:rPr>
              <a:t>shechità</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t>
            </a:r>
            <a:r>
              <a:rPr lang="he-IL" b="0" i="0" dirty="0">
                <a:solidFill>
                  <a:srgbClr val="202122"/>
                </a:solidFill>
                <a:effectLst/>
                <a:latin typeface="Times New Roman" panose="02020603050405020304" pitchFamily="18" charset="0"/>
                <a:cs typeface="Times New Roman" panose="02020603050405020304" pitchFamily="18" charset="0"/>
              </a:rPr>
              <a:t>שְׁחִיטָה</a:t>
            </a:r>
            <a:r>
              <a:rPr lang="it-IT" dirty="0">
                <a:latin typeface="Times New Roman" panose="02020603050405020304" pitchFamily="18" charset="0"/>
                <a:cs typeface="Times New Roman" panose="02020603050405020304" pitchFamily="18" charset="0"/>
              </a:rPr>
              <a:t> , macellazione rituale) nell’ebraismo</a:t>
            </a:r>
          </a:p>
        </p:txBody>
      </p:sp>
      <p:sp>
        <p:nvSpPr>
          <p:cNvPr id="3" name="Segnaposto contenuto 2">
            <a:extLst>
              <a:ext uri="{FF2B5EF4-FFF2-40B4-BE49-F238E27FC236}">
                <a16:creationId xmlns:a16="http://schemas.microsoft.com/office/drawing/2014/main" id="{EDA26C07-C507-468F-A498-D3D43BACF76D}"/>
              </a:ext>
            </a:extLst>
          </p:cNvPr>
          <p:cNvSpPr>
            <a:spLocks noGrp="1"/>
          </p:cNvSpPr>
          <p:nvPr>
            <p:ph sz="half" idx="1"/>
          </p:nvPr>
        </p:nvSpPr>
        <p:spPr>
          <a:xfrm>
            <a:off x="344556" y="1550504"/>
            <a:ext cx="7642157" cy="4942371"/>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«Solo dopo il diluvio, Dio consente a Noè, e quindi a tutti gli uomini, di mangiare carne, ma non il sangue» (AN, 34)</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concessione del mangiare carne significa, nel pensiero biblico, che Dio si rassegna ad accettare un tipo di uomo che non era quello dl suo progetto iniziale» (AN, 34)</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divieto del sangue esprime anche l’intenzione divina di ‘‘salvare’’ la vita, cioè l’anima dell’animale macellato: Dio la riserva a sé» (AN, 34)</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«È prescritto poi che l’animale non debba soffrire: se l’animale soffre, è vietato mangiare la sua carne. Inoltre il sangue versato deve essere ricoperto di cenere o sabbia, in altre parole va ‘‘sepolto’’, perché il sangue scoperto ‘‘grida al cielo’’ a ricordare l’imperfezione e il male che si accompagnano a qualsiasi uccisione» (AN, 35) </a:t>
            </a:r>
          </a:p>
          <a:p>
            <a:pPr marL="0" indent="0">
              <a:buNone/>
            </a:pPr>
            <a:endParaRPr lang="it-IT" dirty="0"/>
          </a:p>
        </p:txBody>
      </p:sp>
      <p:pic>
        <p:nvPicPr>
          <p:cNvPr id="5" name="Segnaposto contenuto 4">
            <a:extLst>
              <a:ext uri="{FF2B5EF4-FFF2-40B4-BE49-F238E27FC236}">
                <a16:creationId xmlns:a16="http://schemas.microsoft.com/office/drawing/2014/main" id="{64907926-E6FF-4F15-BDFC-9C79BE7E19E3}"/>
              </a:ext>
            </a:extLst>
          </p:cNvPr>
          <p:cNvPicPr>
            <a:picLocks noGrp="1" noChangeAspect="1"/>
          </p:cNvPicPr>
          <p:nvPr>
            <p:ph sz="half" idx="2"/>
          </p:nvPr>
        </p:nvPicPr>
        <p:blipFill>
          <a:blip r:embed="rId2"/>
          <a:stretch>
            <a:fillRect/>
          </a:stretch>
        </p:blipFill>
        <p:spPr>
          <a:xfrm>
            <a:off x="8220207" y="1998675"/>
            <a:ext cx="3738065" cy="2484000"/>
          </a:xfrm>
          <a:prstGeom prst="rect">
            <a:avLst/>
          </a:prstGeom>
        </p:spPr>
      </p:pic>
    </p:spTree>
    <p:extLst>
      <p:ext uri="{BB962C8B-B14F-4D97-AF65-F5344CB8AC3E}">
        <p14:creationId xmlns:p14="http://schemas.microsoft.com/office/powerpoint/2010/main" val="4261038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B9FE6E-4702-43C0-96A8-E0026A2B7A4F}"/>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Sfide nel contesto odierno</a:t>
            </a:r>
          </a:p>
        </p:txBody>
      </p:sp>
      <p:sp>
        <p:nvSpPr>
          <p:cNvPr id="3" name="Segnaposto contenuto 2">
            <a:extLst>
              <a:ext uri="{FF2B5EF4-FFF2-40B4-BE49-F238E27FC236}">
                <a16:creationId xmlns:a16="http://schemas.microsoft.com/office/drawing/2014/main" id="{4D812600-D67C-499C-9F8C-4DD64BF935DC}"/>
              </a:ext>
            </a:extLst>
          </p:cNvPr>
          <p:cNvSpPr>
            <a:spLocks noGrp="1"/>
          </p:cNvSpPr>
          <p:nvPr>
            <p:ph sz="half" idx="1"/>
          </p:nvPr>
        </p:nvSpPr>
        <p:spPr>
          <a:xfrm>
            <a:off x="636104" y="1690688"/>
            <a:ext cx="6679096" cy="4486275"/>
          </a:xfrm>
        </p:spPr>
        <p:txBody>
          <a:bodyPr/>
          <a:lstStyle/>
          <a:p>
            <a:pPr marL="0" indent="0" algn="just">
              <a:buNone/>
            </a:pPr>
            <a:r>
              <a:rPr lang="it-IT" dirty="0">
                <a:latin typeface="Times New Roman" panose="02020603050405020304" pitchFamily="18" charset="0"/>
                <a:cs typeface="Times New Roman" panose="02020603050405020304" pitchFamily="18" charset="0"/>
              </a:rPr>
              <a:t>Luisella Battaglia, filosofa morale, in dialogo con PDB, apprezza l’intenzione di rispetto per la creatura sottesa alla </a:t>
            </a:r>
            <a:r>
              <a:rPr lang="it-IT" i="1" dirty="0" err="1">
                <a:latin typeface="Times New Roman" panose="02020603050405020304" pitchFamily="18" charset="0"/>
                <a:cs typeface="Times New Roman" panose="02020603050405020304" pitchFamily="18" charset="0"/>
              </a:rPr>
              <a:t>shechità</a:t>
            </a:r>
            <a:r>
              <a:rPr lang="it-IT"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ma si chiede se sia compatibile con la macellazione industriale.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È davvero indispensabile la </a:t>
            </a:r>
            <a:r>
              <a:rPr lang="it-IT" i="1" dirty="0">
                <a:latin typeface="Times New Roman" panose="02020603050405020304" pitchFamily="18" charset="0"/>
                <a:cs typeface="Times New Roman" panose="02020603050405020304" pitchFamily="18" charset="0"/>
              </a:rPr>
              <a:t>coscienza</a:t>
            </a:r>
            <a:r>
              <a:rPr lang="it-IT" dirty="0">
                <a:latin typeface="Times New Roman" panose="02020603050405020304" pitchFamily="18" charset="0"/>
                <a:cs typeface="Times New Roman" panose="02020603050405020304" pitchFamily="18" charset="0"/>
              </a:rPr>
              <a:t> dell’animale? Lo </a:t>
            </a:r>
            <a:r>
              <a:rPr lang="it-IT" i="1" dirty="0">
                <a:latin typeface="Times New Roman" panose="02020603050405020304" pitchFamily="18" charset="0"/>
                <a:cs typeface="Times New Roman" panose="02020603050405020304" pitchFamily="18" charset="0"/>
              </a:rPr>
              <a:t>stordimento</a:t>
            </a:r>
            <a:r>
              <a:rPr lang="it-IT" dirty="0">
                <a:latin typeface="Times New Roman" panose="02020603050405020304" pitchFamily="18" charset="0"/>
                <a:cs typeface="Times New Roman" panose="02020603050405020304" pitchFamily="18" charset="0"/>
              </a:rPr>
              <a:t> dell’animale è davvero incompatibile con la ritualità? Dialettica all’interno dell’ebraismo</a:t>
            </a:r>
          </a:p>
        </p:txBody>
      </p:sp>
      <p:pic>
        <p:nvPicPr>
          <p:cNvPr id="7" name="Segnaposto contenuto 6">
            <a:extLst>
              <a:ext uri="{FF2B5EF4-FFF2-40B4-BE49-F238E27FC236}">
                <a16:creationId xmlns:a16="http://schemas.microsoft.com/office/drawing/2014/main" id="{B28EA4BC-05D6-4FD8-82A9-B03C0CD8F145}"/>
              </a:ext>
            </a:extLst>
          </p:cNvPr>
          <p:cNvPicPr>
            <a:picLocks noGrp="1" noChangeAspect="1"/>
          </p:cNvPicPr>
          <p:nvPr>
            <p:ph sz="half" idx="2"/>
          </p:nvPr>
        </p:nvPicPr>
        <p:blipFill>
          <a:blip r:embed="rId2"/>
          <a:stretch>
            <a:fillRect/>
          </a:stretch>
        </p:blipFill>
        <p:spPr>
          <a:xfrm>
            <a:off x="8281105" y="4379344"/>
            <a:ext cx="3274791" cy="2268000"/>
          </a:xfrm>
          <a:prstGeom prst="rect">
            <a:avLst/>
          </a:prstGeom>
        </p:spPr>
      </p:pic>
      <p:pic>
        <p:nvPicPr>
          <p:cNvPr id="6" name="Immagine 5">
            <a:extLst>
              <a:ext uri="{FF2B5EF4-FFF2-40B4-BE49-F238E27FC236}">
                <a16:creationId xmlns:a16="http://schemas.microsoft.com/office/drawing/2014/main" id="{82E13E1B-4D6E-485D-A19F-10F9FB99E58C}"/>
              </a:ext>
            </a:extLst>
          </p:cNvPr>
          <p:cNvPicPr>
            <a:picLocks noChangeAspect="1"/>
          </p:cNvPicPr>
          <p:nvPr/>
        </p:nvPicPr>
        <p:blipFill>
          <a:blip r:embed="rId3"/>
          <a:stretch>
            <a:fillRect/>
          </a:stretch>
        </p:blipFill>
        <p:spPr>
          <a:xfrm>
            <a:off x="7812000" y="1236093"/>
            <a:ext cx="4380000" cy="2628000"/>
          </a:xfrm>
          <a:prstGeom prst="rect">
            <a:avLst/>
          </a:prstGeom>
        </p:spPr>
      </p:pic>
    </p:spTree>
    <p:extLst>
      <p:ext uri="{BB962C8B-B14F-4D97-AF65-F5344CB8AC3E}">
        <p14:creationId xmlns:p14="http://schemas.microsoft.com/office/powerpoint/2010/main" val="3946680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A3E9E0-5429-41F5-A3B7-F067E2A5559F}"/>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Alberi e vegetali. Un’unica vita (</a:t>
            </a:r>
            <a:r>
              <a:rPr lang="it-IT" i="1" dirty="0" err="1">
                <a:latin typeface="Times New Roman" panose="02020603050405020304" pitchFamily="18" charset="0"/>
                <a:cs typeface="Times New Roman" panose="02020603050405020304" pitchFamily="18" charset="0"/>
              </a:rPr>
              <a:t>nèfesh</a:t>
            </a:r>
            <a:r>
              <a:rPr lang="it-IT" i="1" dirty="0">
                <a:latin typeface="Times New Roman" panose="02020603050405020304" pitchFamily="18" charset="0"/>
                <a:cs typeface="Times New Roman" panose="02020603050405020304" pitchFamily="18" charset="0"/>
              </a:rPr>
              <a:t>, </a:t>
            </a:r>
            <a:r>
              <a:rPr lang="he-IL" b="0" i="0" dirty="0">
                <a:effectLst/>
                <a:latin typeface="arial" panose="020B0604020202020204" pitchFamily="34" charset="0"/>
              </a:rPr>
              <a:t>נֶ֫פֶשׁ‎</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57142202-4FD1-4E3A-983F-6C87F55221A3}"/>
              </a:ext>
            </a:extLst>
          </p:cNvPr>
          <p:cNvPicPr>
            <a:picLocks noGrp="1" noChangeAspect="1"/>
          </p:cNvPicPr>
          <p:nvPr>
            <p:ph sz="half" idx="1"/>
          </p:nvPr>
        </p:nvPicPr>
        <p:blipFill>
          <a:blip r:embed="rId2"/>
          <a:stretch>
            <a:fillRect/>
          </a:stretch>
        </p:blipFill>
        <p:spPr>
          <a:xfrm>
            <a:off x="8574729" y="1639840"/>
            <a:ext cx="2779071" cy="4428000"/>
          </a:xfrm>
          <a:prstGeom prst="rect">
            <a:avLst/>
          </a:prstGeom>
        </p:spPr>
      </p:pic>
      <p:sp>
        <p:nvSpPr>
          <p:cNvPr id="7" name="Segnaposto contenuto 6">
            <a:extLst>
              <a:ext uri="{FF2B5EF4-FFF2-40B4-BE49-F238E27FC236}">
                <a16:creationId xmlns:a16="http://schemas.microsoft.com/office/drawing/2014/main" id="{BC720316-3293-4BB5-9957-E9BE247F620C}"/>
              </a:ext>
            </a:extLst>
          </p:cNvPr>
          <p:cNvSpPr>
            <a:spLocks noGrp="1"/>
          </p:cNvSpPr>
          <p:nvPr>
            <p:ph sz="half" idx="2"/>
          </p:nvPr>
        </p:nvSpPr>
        <p:spPr>
          <a:xfrm>
            <a:off x="553278" y="1587086"/>
            <a:ext cx="6907695" cy="4351338"/>
          </a:xfrm>
        </p:spPr>
        <p:txBody>
          <a:bodyPr>
            <a:normAutofit/>
          </a:bodyPr>
          <a:lstStyle/>
          <a:p>
            <a:pPr marL="0" indent="0" algn="just">
              <a:buNone/>
            </a:pPr>
            <a:r>
              <a:rPr lang="it-IT" b="0" i="0" dirty="0">
                <a:solidFill>
                  <a:srgbClr val="000000"/>
                </a:solidFill>
                <a:effectLst/>
                <a:latin typeface="Times New Roman" panose="02020603050405020304" pitchFamily="18" charset="0"/>
                <a:cs typeface="Times New Roman" panose="02020603050405020304" pitchFamily="18" charset="0"/>
              </a:rPr>
              <a:t>«Quando farai guerra a una città per conquistarla e la cingerai d'assedio per lungo tempo, non ne distruggerai gli alberi a colpi di scure; ne mangerai il frutto, ma non li abbatterai: l'albero della campagna è forse un uomo che tu debba includerlo nell'assedio? Potrai però distruggere e abbattere gli alberi che saprai non essere alberi da frutto, e ne costruirai delle opere d'assedio contro la città che fa guerra contro di te, finché cada». (</a:t>
            </a:r>
            <a:r>
              <a:rPr lang="it-IT" b="0" i="0" dirty="0" err="1">
                <a:solidFill>
                  <a:srgbClr val="000000"/>
                </a:solidFill>
                <a:effectLst/>
                <a:latin typeface="Times New Roman" panose="02020603050405020304" pitchFamily="18" charset="0"/>
                <a:cs typeface="Times New Roman" panose="02020603050405020304" pitchFamily="18" charset="0"/>
              </a:rPr>
              <a:t>Dt</a:t>
            </a:r>
            <a:r>
              <a:rPr lang="it-IT" b="0" i="0" dirty="0">
                <a:solidFill>
                  <a:srgbClr val="000000"/>
                </a:solidFill>
                <a:effectLst/>
                <a:latin typeface="Times New Roman" panose="02020603050405020304" pitchFamily="18" charset="0"/>
                <a:cs typeface="Times New Roman" panose="02020603050405020304" pitchFamily="18" charset="0"/>
              </a:rPr>
              <a:t> 20,19-20)</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61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1EEF79-1864-49DF-B49F-56F59A9D36DA}"/>
              </a:ext>
            </a:extLst>
          </p:cNvPr>
          <p:cNvSpPr>
            <a:spLocks noGrp="1"/>
          </p:cNvSpPr>
          <p:nvPr>
            <p:ph type="title"/>
          </p:nvPr>
        </p:nvSpPr>
        <p:spPr>
          <a:xfrm>
            <a:off x="683456" y="0"/>
            <a:ext cx="10515600" cy="1325563"/>
          </a:xfrm>
        </p:spPr>
        <p:txBody>
          <a:bodyPr/>
          <a:lstStyle/>
          <a:p>
            <a:pPr algn="ctr"/>
            <a:r>
              <a:rPr lang="it-IT" dirty="0">
                <a:latin typeface="Times New Roman" panose="02020603050405020304" pitchFamily="18" charset="0"/>
                <a:cs typeface="Times New Roman" panose="02020603050405020304" pitchFamily="18" charset="0"/>
              </a:rPr>
              <a:t>Il messaggio delle storie rabbiniche: uccisione di un albero = ‘‘assassinio’’ </a:t>
            </a:r>
          </a:p>
        </p:txBody>
      </p:sp>
      <p:sp>
        <p:nvSpPr>
          <p:cNvPr id="3" name="Segnaposto contenuto 2">
            <a:extLst>
              <a:ext uri="{FF2B5EF4-FFF2-40B4-BE49-F238E27FC236}">
                <a16:creationId xmlns:a16="http://schemas.microsoft.com/office/drawing/2014/main" id="{C5B4093E-0C89-4B59-AD14-9BDED71A49CD}"/>
              </a:ext>
            </a:extLst>
          </p:cNvPr>
          <p:cNvSpPr>
            <a:spLocks noGrp="1"/>
          </p:cNvSpPr>
          <p:nvPr>
            <p:ph sz="half" idx="1"/>
          </p:nvPr>
        </p:nvSpPr>
        <p:spPr>
          <a:xfrm>
            <a:off x="397565" y="1825625"/>
            <a:ext cx="7686261" cy="466725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PDB ricorda «altri detti dei maestri ebrei che, ritornando appunto agli alberi tagliati anzitempo, sostenevano che le loro urla potessero attraversare il mondo intero, ancorché non udibili dall’orecchio umano» (IPA, 108)</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storia «dell’albero da cui mangiò Adamo e del quale Dio – secondo quanto riportato dal Midrash – non fa appunto conoscere il nome, affinché ‘‘non debba arrossire davanti agli uomini’’ (</a:t>
            </a:r>
            <a:r>
              <a:rPr lang="it-IT" i="1" dirty="0" err="1">
                <a:latin typeface="Times New Roman" panose="02020603050405020304" pitchFamily="18" charset="0"/>
                <a:cs typeface="Times New Roman" panose="02020603050405020304" pitchFamily="18" charset="0"/>
              </a:rPr>
              <a:t>Tanchuma</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Wajera</a:t>
            </a:r>
            <a:r>
              <a:rPr lang="it-IT" dirty="0">
                <a:latin typeface="Times New Roman" panose="02020603050405020304" pitchFamily="18" charset="0"/>
                <a:cs typeface="Times New Roman" panose="02020603050405020304" pitchFamily="18" charset="0"/>
              </a:rPr>
              <a:t>- 53 a, IPA, 108)</a:t>
            </a:r>
          </a:p>
          <a:p>
            <a:pPr marL="0" indent="0" algn="just">
              <a:buNone/>
            </a:pPr>
            <a:endParaRPr lang="it-IT" i="1" dirty="0">
              <a:latin typeface="Times New Roman" panose="02020603050405020304" pitchFamily="18" charset="0"/>
              <a:cs typeface="Times New Roman" panose="02020603050405020304" pitchFamily="18" charset="0"/>
            </a:endParaRPr>
          </a:p>
          <a:p>
            <a:pPr marL="0" indent="0" algn="just">
              <a:buNone/>
            </a:pPr>
            <a:r>
              <a:rPr lang="it-IT" i="1" dirty="0">
                <a:latin typeface="Times New Roman" panose="02020603050405020304" pitchFamily="18" charset="0"/>
                <a:cs typeface="Times New Roman" panose="02020603050405020304" pitchFamily="18" charset="0"/>
              </a:rPr>
              <a:t>Tutto ciò che vive </a:t>
            </a:r>
            <a:r>
              <a:rPr lang="it-IT" dirty="0">
                <a:latin typeface="Times New Roman" panose="02020603050405020304" pitchFamily="18" charset="0"/>
                <a:cs typeface="Times New Roman" panose="02020603050405020304" pitchFamily="18" charset="0"/>
              </a:rPr>
              <a:t>è in qualche modo orientato alla risurrezione, affinché la morte non abbia ragione di Dio. </a:t>
            </a:r>
          </a:p>
          <a:p>
            <a:pPr marL="0" indent="0" algn="just">
              <a:buNone/>
            </a:pPr>
            <a:r>
              <a:rPr lang="it-IT" dirty="0">
                <a:latin typeface="Times New Roman" panose="02020603050405020304" pitchFamily="18" charset="0"/>
                <a:cs typeface="Times New Roman" panose="02020603050405020304" pitchFamily="18" charset="0"/>
              </a:rPr>
              <a:t>Dio è, nella tradizione rabbinica, il </a:t>
            </a:r>
            <a:r>
              <a:rPr lang="it-IT" i="1" dirty="0" err="1">
                <a:latin typeface="Times New Roman" panose="02020603050405020304" pitchFamily="18" charset="0"/>
                <a:cs typeface="Times New Roman" panose="02020603050405020304" pitchFamily="18" charset="0"/>
              </a:rPr>
              <a:t>Mechajè</a:t>
            </a:r>
            <a:r>
              <a:rPr lang="it-IT" i="1" dirty="0">
                <a:latin typeface="Times New Roman" panose="02020603050405020304" pitchFamily="18" charset="0"/>
                <a:cs typeface="Times New Roman" panose="02020603050405020304" pitchFamily="18" charset="0"/>
              </a:rPr>
              <a:t> ha-</a:t>
            </a:r>
            <a:r>
              <a:rPr lang="it-IT" i="1" dirty="0" err="1">
                <a:latin typeface="Times New Roman" panose="02020603050405020304" pitchFamily="18" charset="0"/>
                <a:cs typeface="Times New Roman" panose="02020603050405020304" pitchFamily="18" charset="0"/>
              </a:rPr>
              <a:t>metim</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‘‘Colui che fa rivivere i morti’’. </a:t>
            </a:r>
          </a:p>
          <a:p>
            <a:pPr marL="0" indent="0">
              <a:buNone/>
            </a:pPr>
            <a:endParaRPr lang="it-IT"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B09D1689-6A0A-48D3-9F8A-9A23AC54CB8C}"/>
              </a:ext>
            </a:extLst>
          </p:cNvPr>
          <p:cNvPicPr>
            <a:picLocks noChangeAspect="1"/>
          </p:cNvPicPr>
          <p:nvPr/>
        </p:nvPicPr>
        <p:blipFill>
          <a:blip r:embed="rId2"/>
          <a:stretch>
            <a:fillRect/>
          </a:stretch>
        </p:blipFill>
        <p:spPr>
          <a:xfrm>
            <a:off x="9202435" y="2941064"/>
            <a:ext cx="2592000" cy="3719988"/>
          </a:xfrm>
          <a:prstGeom prst="rect">
            <a:avLst/>
          </a:prstGeom>
        </p:spPr>
      </p:pic>
      <p:pic>
        <p:nvPicPr>
          <p:cNvPr id="8" name="Immagine 7">
            <a:extLst>
              <a:ext uri="{FF2B5EF4-FFF2-40B4-BE49-F238E27FC236}">
                <a16:creationId xmlns:a16="http://schemas.microsoft.com/office/drawing/2014/main" id="{CAB8239A-4493-4DE1-92CB-94A1DD2AE845}"/>
              </a:ext>
            </a:extLst>
          </p:cNvPr>
          <p:cNvPicPr>
            <a:picLocks noChangeAspect="1"/>
          </p:cNvPicPr>
          <p:nvPr/>
        </p:nvPicPr>
        <p:blipFill>
          <a:blip r:embed="rId3"/>
          <a:stretch>
            <a:fillRect/>
          </a:stretch>
        </p:blipFill>
        <p:spPr>
          <a:xfrm>
            <a:off x="9189725" y="1325563"/>
            <a:ext cx="2604710" cy="1476000"/>
          </a:xfrm>
          <a:prstGeom prst="rect">
            <a:avLst/>
          </a:prstGeom>
        </p:spPr>
      </p:pic>
    </p:spTree>
    <p:extLst>
      <p:ext uri="{BB962C8B-B14F-4D97-AF65-F5344CB8AC3E}">
        <p14:creationId xmlns:p14="http://schemas.microsoft.com/office/powerpoint/2010/main" val="1586094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2286B6-91D1-432F-8B9D-A73332C7E389}"/>
              </a:ext>
            </a:extLst>
          </p:cNvPr>
          <p:cNvSpPr>
            <a:spLocks noGrp="1"/>
          </p:cNvSpPr>
          <p:nvPr>
            <p:ph type="title"/>
          </p:nvPr>
        </p:nvSpPr>
        <p:spPr>
          <a:xfrm>
            <a:off x="762000" y="350837"/>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Il superamento della logica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 sacrificio e della violenza </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66E3FC7D-781D-418A-A7C7-AADFD3C09203}"/>
              </a:ext>
            </a:extLst>
          </p:cNvPr>
          <p:cNvSpPr>
            <a:spLocks noGrp="1"/>
          </p:cNvSpPr>
          <p:nvPr>
            <p:ph sz="half" idx="1"/>
          </p:nvPr>
        </p:nvSpPr>
        <p:spPr>
          <a:xfrm>
            <a:off x="904875" y="1557338"/>
            <a:ext cx="5619750" cy="5300662"/>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Il fatto </a:t>
            </a:r>
            <a:r>
              <a:rPr lang="it-IT" i="1" dirty="0">
                <a:latin typeface="Times New Roman" panose="02020603050405020304" pitchFamily="18" charset="0"/>
                <a:cs typeface="Times New Roman" panose="02020603050405020304" pitchFamily="18" charset="0"/>
              </a:rPr>
              <a:t>storico </a:t>
            </a:r>
            <a:r>
              <a:rPr lang="it-IT" dirty="0">
                <a:latin typeface="Times New Roman" panose="02020603050405020304" pitchFamily="18" charset="0"/>
                <a:cs typeface="Times New Roman" panose="02020603050405020304" pitchFamily="18" charset="0"/>
              </a:rPr>
              <a:t>della fine del sacrificio dopo la distruzione del Tempio ha favorito anche un progresso morale-religioso nell’ebraismo: il sacrificio cruento è sostituito dall’ascolto della Parola, dalla preghiera e   dall’offerta di sé. </a:t>
            </a:r>
          </a:p>
          <a:p>
            <a:pPr marL="0" indent="0" algn="just">
              <a:buNone/>
            </a:pPr>
            <a:r>
              <a:rPr lang="it-IT" dirty="0">
                <a:latin typeface="Times New Roman" panose="02020603050405020304" pitchFamily="18" charset="0"/>
                <a:cs typeface="Times New Roman" panose="02020603050405020304" pitchFamily="18" charset="0"/>
              </a:rPr>
              <a:t>Anche nel cristianesimo l’altare per i sacrifici cruenti è sostituito dalla tavola, dove si compie l’offerta del pane e del vino (sostanze che non casualmente, secondo PDB, hanno origine vegetale e non presuppongono l’uccisione, per quanto rimandino all’offerta di sé compiuta da Cristo) </a:t>
            </a:r>
          </a:p>
        </p:txBody>
      </p:sp>
      <p:pic>
        <p:nvPicPr>
          <p:cNvPr id="5" name="Segnaposto contenuto 4">
            <a:extLst>
              <a:ext uri="{FF2B5EF4-FFF2-40B4-BE49-F238E27FC236}">
                <a16:creationId xmlns:a16="http://schemas.microsoft.com/office/drawing/2014/main" id="{C43410D7-E12C-4674-B90E-6A98AEB2E583}"/>
              </a:ext>
            </a:extLst>
          </p:cNvPr>
          <p:cNvPicPr>
            <a:picLocks noGrp="1" noChangeAspect="1"/>
          </p:cNvPicPr>
          <p:nvPr>
            <p:ph sz="half" idx="2"/>
          </p:nvPr>
        </p:nvPicPr>
        <p:blipFill>
          <a:blip r:embed="rId2"/>
          <a:stretch>
            <a:fillRect/>
          </a:stretch>
        </p:blipFill>
        <p:spPr>
          <a:xfrm>
            <a:off x="8279143" y="3946823"/>
            <a:ext cx="2592000" cy="2704705"/>
          </a:xfrm>
          <a:prstGeom prst="rect">
            <a:avLst/>
          </a:prstGeom>
        </p:spPr>
      </p:pic>
      <p:pic>
        <p:nvPicPr>
          <p:cNvPr id="6" name="Immagine 5">
            <a:extLst>
              <a:ext uri="{FF2B5EF4-FFF2-40B4-BE49-F238E27FC236}">
                <a16:creationId xmlns:a16="http://schemas.microsoft.com/office/drawing/2014/main" id="{5585FED9-8CD6-44C4-BD84-0CAB677D01B5}"/>
              </a:ext>
            </a:extLst>
          </p:cNvPr>
          <p:cNvPicPr>
            <a:picLocks noChangeAspect="1"/>
          </p:cNvPicPr>
          <p:nvPr/>
        </p:nvPicPr>
        <p:blipFill>
          <a:blip r:embed="rId3"/>
          <a:stretch>
            <a:fillRect/>
          </a:stretch>
        </p:blipFill>
        <p:spPr>
          <a:xfrm>
            <a:off x="7893600" y="1256505"/>
            <a:ext cx="3384000" cy="2538000"/>
          </a:xfrm>
          <a:prstGeom prst="rect">
            <a:avLst/>
          </a:prstGeom>
        </p:spPr>
      </p:pic>
    </p:spTree>
    <p:extLst>
      <p:ext uri="{BB962C8B-B14F-4D97-AF65-F5344CB8AC3E}">
        <p14:creationId xmlns:p14="http://schemas.microsoft.com/office/powerpoint/2010/main" val="3664769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59D11-F534-49A7-B386-621CD8EE706F}"/>
              </a:ext>
            </a:extLst>
          </p:cNvPr>
          <p:cNvSpPr>
            <a:spLocks noGrp="1"/>
          </p:cNvSpPr>
          <p:nvPr>
            <p:ph type="title"/>
          </p:nvPr>
        </p:nvSpPr>
        <p:spPr>
          <a:xfrm>
            <a:off x="838200" y="0"/>
            <a:ext cx="10515600" cy="1690688"/>
          </a:xfrm>
        </p:spPr>
        <p:txBody>
          <a:bodyPr>
            <a:normAutofit/>
          </a:bodyPr>
          <a:lstStyle/>
          <a:p>
            <a:pPr algn="ctr"/>
            <a:r>
              <a:rPr lang="it-IT" dirty="0">
                <a:latin typeface="Times New Roman" panose="02020603050405020304" pitchFamily="18" charset="0"/>
                <a:cs typeface="Times New Roman" panose="02020603050405020304" pitchFamily="18" charset="0"/>
              </a:rPr>
              <a:t>      Il problema del dolore innocente.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    La sofferenza dell’animale.                                                                                                                                                                    </a:t>
            </a:r>
          </a:p>
        </p:txBody>
      </p:sp>
      <p:sp>
        <p:nvSpPr>
          <p:cNvPr id="5" name="Segnaposto contenuto 4">
            <a:extLst>
              <a:ext uri="{FF2B5EF4-FFF2-40B4-BE49-F238E27FC236}">
                <a16:creationId xmlns:a16="http://schemas.microsoft.com/office/drawing/2014/main" id="{A0D303CE-61A6-4084-9462-621C7A55F18E}"/>
              </a:ext>
            </a:extLst>
          </p:cNvPr>
          <p:cNvSpPr>
            <a:spLocks noGrp="1"/>
          </p:cNvSpPr>
          <p:nvPr>
            <p:ph sz="half" idx="1"/>
          </p:nvPr>
        </p:nvSpPr>
        <p:spPr>
          <a:xfrm>
            <a:off x="441960" y="1825624"/>
            <a:ext cx="6601778" cy="4895215"/>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«Ricoeur sottolinea una cosa molto importante: ‘‘nel mondo c’è più male che peccato’’ (cfr. P Ricoeur, Il male, Morcelliana, Brescia 2005)» (TA ,71)</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«Credo che il problema della sofferenza nell’animale del mondo post edenico, intendendo come punto di partenza il mito del paradiso terrestre, abbia questa grave inesplicabilità: le disgrazie, i mali e tutte le sventure, compresa la morte, che vengono all’uomo sono presentate come conseguenza di un peccato, mentre i mali che travolgono gli animali, non sono riconducibili a un peccato da  essi commesso. Gli animali non peccano: sono innocenti. […] Per questo bisognerebbe dire: come l’uomo travolge nella rovina gli animali e le piante, così l’uomo ha il dovere di riportare salvezza anche per gli animali e per le piante» (TA. 50)</a:t>
            </a:r>
          </a:p>
          <a:p>
            <a:pPr marL="0" indent="0" algn="just">
              <a:buNone/>
            </a:pPr>
            <a:r>
              <a:rPr lang="it-IT" dirty="0">
                <a:latin typeface="Times New Roman" panose="02020603050405020304" pitchFamily="18" charset="0"/>
                <a:cs typeface="Times New Roman" panose="02020603050405020304" pitchFamily="18" charset="0"/>
              </a:rPr>
              <a:t>Solo noi umani siamo bisognosi di </a:t>
            </a:r>
            <a:r>
              <a:rPr lang="it-IT" i="1" dirty="0">
                <a:latin typeface="Times New Roman" panose="02020603050405020304" pitchFamily="18" charset="0"/>
                <a:cs typeface="Times New Roman" panose="02020603050405020304" pitchFamily="18" charset="0"/>
              </a:rPr>
              <a:t>kippur</a:t>
            </a:r>
            <a:r>
              <a:rPr lang="it-IT" dirty="0">
                <a:latin typeface="Times New Roman" panose="02020603050405020304" pitchFamily="18" charset="0"/>
                <a:cs typeface="Times New Roman" panose="02020603050405020304" pitchFamily="18" charset="0"/>
              </a:rPr>
              <a:t> (espiazione)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3" name="Segnaposto contenuto 2">
            <a:extLst>
              <a:ext uri="{FF2B5EF4-FFF2-40B4-BE49-F238E27FC236}">
                <a16:creationId xmlns:a16="http://schemas.microsoft.com/office/drawing/2014/main" id="{EE094E63-F977-411C-9BF2-C3BF27D8F4E6}"/>
              </a:ext>
            </a:extLst>
          </p:cNvPr>
          <p:cNvPicPr>
            <a:picLocks noGrp="1" noChangeAspect="1"/>
          </p:cNvPicPr>
          <p:nvPr>
            <p:ph sz="half" idx="2"/>
          </p:nvPr>
        </p:nvPicPr>
        <p:blipFill>
          <a:blip r:embed="rId2"/>
          <a:stretch>
            <a:fillRect/>
          </a:stretch>
        </p:blipFill>
        <p:spPr>
          <a:xfrm>
            <a:off x="7423290" y="2371863"/>
            <a:ext cx="3930510" cy="2736000"/>
          </a:xfrm>
          <a:prstGeom prst="rect">
            <a:avLst/>
          </a:prstGeom>
        </p:spPr>
      </p:pic>
    </p:spTree>
    <p:extLst>
      <p:ext uri="{BB962C8B-B14F-4D97-AF65-F5344CB8AC3E}">
        <p14:creationId xmlns:p14="http://schemas.microsoft.com/office/powerpoint/2010/main" val="2451427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32B1B-FCFF-421D-AB5C-871207C6AC7F}"/>
              </a:ext>
            </a:extLst>
          </p:cNvPr>
          <p:cNvSpPr>
            <a:spLocks noGrp="1"/>
          </p:cNvSpPr>
          <p:nvPr>
            <p:ph type="title"/>
          </p:nvPr>
        </p:nvSpPr>
        <p:spPr>
          <a:xfrm>
            <a:off x="838200" y="28575"/>
            <a:ext cx="10515600" cy="1478653"/>
          </a:xfrm>
        </p:spPr>
        <p:txBody>
          <a:bodyPr/>
          <a:lstStyle/>
          <a:p>
            <a:pPr algn="ctr"/>
            <a:r>
              <a:rPr lang="it-IT" dirty="0">
                <a:latin typeface="Times New Roman" panose="02020603050405020304" pitchFamily="18" charset="0"/>
                <a:cs typeface="Times New Roman" panose="02020603050405020304" pitchFamily="18" charset="0"/>
              </a:rPr>
              <a:t>Prospettive escatologiche secondo PDB</a:t>
            </a:r>
          </a:p>
        </p:txBody>
      </p:sp>
      <p:sp>
        <p:nvSpPr>
          <p:cNvPr id="3" name="Segnaposto contenuto 2">
            <a:extLst>
              <a:ext uri="{FF2B5EF4-FFF2-40B4-BE49-F238E27FC236}">
                <a16:creationId xmlns:a16="http://schemas.microsoft.com/office/drawing/2014/main" id="{061C176A-BDD9-43CC-98CE-FBEDDFA2C33F}"/>
              </a:ext>
            </a:extLst>
          </p:cNvPr>
          <p:cNvSpPr>
            <a:spLocks noGrp="1"/>
          </p:cNvSpPr>
          <p:nvPr>
            <p:ph sz="half" idx="1"/>
          </p:nvPr>
        </p:nvSpPr>
        <p:spPr>
          <a:xfrm>
            <a:off x="228600" y="1507228"/>
            <a:ext cx="7386638" cy="5386387"/>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Critica alla ‘‘greca’’ immortalità dell’anima: «L’idea del ritornare in vita di chi è morto non la chiamerei propriamente immortalità o, peggio, immortalità dell’anima. Questo è un concetto di matrice greca, della tradizione platonica che implica il dualismo anima-corpo, concetto estraneo alla Bibbia, non ebraico e che quindi non può e non deve essere nemmeno cristiano. […] Si muore, si muore interamente (l’anima non scavalca la morte) e la vita viene restituita. Io la estendo, come molti, anche agli animali, perché in un certo senso sarebbe atto di suprema ingiustizia che coloro che per niente sono peccatori non potessero godere di quanto sarà riservato ai peccatori» (TA, 54-55). </a:t>
            </a:r>
          </a:p>
          <a:p>
            <a:pPr marL="0" indent="0" algn="just">
              <a:buNone/>
            </a:pPr>
            <a:r>
              <a:rPr lang="it-IT" dirty="0">
                <a:latin typeface="Times New Roman" panose="02020603050405020304" pitchFamily="18" charset="0"/>
                <a:cs typeface="Times New Roman" panose="02020603050405020304" pitchFamily="18" charset="0"/>
              </a:rPr>
              <a:t>PDB afferma anche che «tutte le creature di Dio, alla fine, dovranno essere ammesse alla resurrezione. Se tutto ciò che Dio stesso ha creato, infatti – e perché no, i minerali compresi – non fosse ammesso a ritornare in vita nel futuro escatologico in cui fermamente credo, avrebbe ragione chi ritiene la morte superiore e  definitiva rispetto a tutto il resto. Dio compreso» (IPA, 110).  </a:t>
            </a:r>
          </a:p>
          <a:p>
            <a:pPr marL="0" indent="0" algn="just">
              <a:buNone/>
            </a:pPr>
            <a:r>
              <a:rPr lang="it-IT" dirty="0">
                <a:latin typeface="Times New Roman" panose="02020603050405020304" pitchFamily="18" charset="0"/>
                <a:cs typeface="Times New Roman" panose="02020603050405020304" pitchFamily="18" charset="0"/>
              </a:rPr>
              <a:t> </a:t>
            </a:r>
          </a:p>
        </p:txBody>
      </p:sp>
      <p:pic>
        <p:nvPicPr>
          <p:cNvPr id="5" name="Segnaposto contenuto 4">
            <a:extLst>
              <a:ext uri="{FF2B5EF4-FFF2-40B4-BE49-F238E27FC236}">
                <a16:creationId xmlns:a16="http://schemas.microsoft.com/office/drawing/2014/main" id="{BC06BE02-8E6D-49D5-98CB-CCA8A3AFAD3E}"/>
              </a:ext>
            </a:extLst>
          </p:cNvPr>
          <p:cNvPicPr>
            <a:picLocks noGrp="1" noChangeAspect="1"/>
          </p:cNvPicPr>
          <p:nvPr>
            <p:ph sz="half" idx="2"/>
          </p:nvPr>
        </p:nvPicPr>
        <p:blipFill>
          <a:blip r:embed="rId2"/>
          <a:stretch>
            <a:fillRect/>
          </a:stretch>
        </p:blipFill>
        <p:spPr>
          <a:xfrm>
            <a:off x="8162124" y="2097087"/>
            <a:ext cx="3579303" cy="2952000"/>
          </a:xfrm>
          <a:prstGeom prst="rect">
            <a:avLst/>
          </a:prstGeom>
        </p:spPr>
      </p:pic>
    </p:spTree>
    <p:extLst>
      <p:ext uri="{BB962C8B-B14F-4D97-AF65-F5344CB8AC3E}">
        <p14:creationId xmlns:p14="http://schemas.microsoft.com/office/powerpoint/2010/main" val="230359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22DCA3-DF73-4219-9FE7-7005406E0319}"/>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…..e la ricerca continua,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sino al mondo a venire</a:t>
            </a:r>
          </a:p>
        </p:txBody>
      </p:sp>
      <p:pic>
        <p:nvPicPr>
          <p:cNvPr id="5" name="Segnaposto contenuto 4">
            <a:extLst>
              <a:ext uri="{FF2B5EF4-FFF2-40B4-BE49-F238E27FC236}">
                <a16:creationId xmlns:a16="http://schemas.microsoft.com/office/drawing/2014/main" id="{CB987868-573F-412D-930E-09004E9CF617}"/>
              </a:ext>
            </a:extLst>
          </p:cNvPr>
          <p:cNvPicPr>
            <a:picLocks noGrp="1" noChangeAspect="1"/>
          </p:cNvPicPr>
          <p:nvPr>
            <p:ph sz="half" idx="1"/>
          </p:nvPr>
        </p:nvPicPr>
        <p:blipFill>
          <a:blip r:embed="rId2"/>
          <a:stretch>
            <a:fillRect/>
          </a:stretch>
        </p:blipFill>
        <p:spPr>
          <a:xfrm>
            <a:off x="838200" y="2363294"/>
            <a:ext cx="4922936" cy="3276000"/>
          </a:xfrm>
          <a:prstGeom prst="rect">
            <a:avLst/>
          </a:prstGeom>
        </p:spPr>
      </p:pic>
      <p:pic>
        <p:nvPicPr>
          <p:cNvPr id="6" name="Segnaposto contenuto 5">
            <a:extLst>
              <a:ext uri="{FF2B5EF4-FFF2-40B4-BE49-F238E27FC236}">
                <a16:creationId xmlns:a16="http://schemas.microsoft.com/office/drawing/2014/main" id="{72A2DFDA-0297-4AFD-BA74-CAC2DA0E54B6}"/>
              </a:ext>
            </a:extLst>
          </p:cNvPr>
          <p:cNvPicPr>
            <a:picLocks noGrp="1" noChangeAspect="1"/>
          </p:cNvPicPr>
          <p:nvPr>
            <p:ph sz="half" idx="2"/>
          </p:nvPr>
        </p:nvPicPr>
        <p:blipFill>
          <a:blip r:embed="rId3"/>
          <a:stretch>
            <a:fillRect/>
          </a:stretch>
        </p:blipFill>
        <p:spPr>
          <a:xfrm>
            <a:off x="6677239" y="1825625"/>
            <a:ext cx="4542995" cy="4351338"/>
          </a:xfrm>
          <a:prstGeom prst="rect">
            <a:avLst/>
          </a:prstGeom>
        </p:spPr>
      </p:pic>
    </p:spTree>
    <p:extLst>
      <p:ext uri="{BB962C8B-B14F-4D97-AF65-F5344CB8AC3E}">
        <p14:creationId xmlns:p14="http://schemas.microsoft.com/office/powerpoint/2010/main" val="50593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39C1EB-01CE-4D2F-A0DF-21572075EA54}"/>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Sabati e domeniche: Paolo De Benedetti ‘‘giudeo-cristiano’’ (Amos Luzzatto)</a:t>
            </a:r>
          </a:p>
        </p:txBody>
      </p:sp>
      <p:sp>
        <p:nvSpPr>
          <p:cNvPr id="3" name="Segnaposto contenuto 2">
            <a:extLst>
              <a:ext uri="{FF2B5EF4-FFF2-40B4-BE49-F238E27FC236}">
                <a16:creationId xmlns:a16="http://schemas.microsoft.com/office/drawing/2014/main" id="{8E763CCE-252F-4474-8FD7-E20303B49F19}"/>
              </a:ext>
            </a:extLst>
          </p:cNvPr>
          <p:cNvSpPr>
            <a:spLocks noGrp="1"/>
          </p:cNvSpPr>
          <p:nvPr>
            <p:ph sz="half" idx="1"/>
          </p:nvPr>
        </p:nvSpPr>
        <p:spPr/>
        <p:txBody>
          <a:bodyPr/>
          <a:lstStyle/>
          <a:p>
            <a:pPr marL="0" indent="0" algn="just">
              <a:buNone/>
            </a:pPr>
            <a:r>
              <a:rPr lang="it-IT" dirty="0">
                <a:latin typeface="Times New Roman" panose="02020603050405020304" pitchFamily="18" charset="0"/>
                <a:cs typeface="Times New Roman" panose="02020603050405020304" pitchFamily="18" charset="0"/>
              </a:rPr>
              <a:t>«Oggi come oggi, mi sento più un ebreo ‘‘spinto’’ verso il Cristianesimo, anche se il fascino esercitato su di me dalla figura di Gesù e la lettura del Nuovo Testamento, restano immensi e immutati nel tempo. Una volta, per scherzo, ero solito rispondere a simili domande dicendo che il sabato ero ebreo, mentre la domenica cristiano»  (IPA, 34) </a:t>
            </a:r>
          </a:p>
        </p:txBody>
      </p:sp>
      <p:pic>
        <p:nvPicPr>
          <p:cNvPr id="5" name="Segnaposto contenuto 4">
            <a:extLst>
              <a:ext uri="{FF2B5EF4-FFF2-40B4-BE49-F238E27FC236}">
                <a16:creationId xmlns:a16="http://schemas.microsoft.com/office/drawing/2014/main" id="{7CD044E5-8F28-4A7A-96CB-67FEE8561048}"/>
              </a:ext>
            </a:extLst>
          </p:cNvPr>
          <p:cNvPicPr>
            <a:picLocks noGrp="1" noChangeAspect="1"/>
          </p:cNvPicPr>
          <p:nvPr>
            <p:ph sz="half" idx="2"/>
          </p:nvPr>
        </p:nvPicPr>
        <p:blipFill>
          <a:blip r:embed="rId2"/>
          <a:stretch>
            <a:fillRect/>
          </a:stretch>
        </p:blipFill>
        <p:spPr>
          <a:xfrm>
            <a:off x="7552703" y="1825625"/>
            <a:ext cx="3163786" cy="2376000"/>
          </a:xfrm>
          <a:prstGeom prst="rect">
            <a:avLst/>
          </a:prstGeom>
        </p:spPr>
      </p:pic>
      <p:pic>
        <p:nvPicPr>
          <p:cNvPr id="6" name="Immagine 5">
            <a:extLst>
              <a:ext uri="{FF2B5EF4-FFF2-40B4-BE49-F238E27FC236}">
                <a16:creationId xmlns:a16="http://schemas.microsoft.com/office/drawing/2014/main" id="{927E0EE2-644A-46ED-AEFF-B257A16E0793}"/>
              </a:ext>
            </a:extLst>
          </p:cNvPr>
          <p:cNvPicPr>
            <a:picLocks noChangeAspect="1"/>
          </p:cNvPicPr>
          <p:nvPr/>
        </p:nvPicPr>
        <p:blipFill>
          <a:blip r:embed="rId3"/>
          <a:stretch>
            <a:fillRect/>
          </a:stretch>
        </p:blipFill>
        <p:spPr>
          <a:xfrm>
            <a:off x="7552703" y="4336562"/>
            <a:ext cx="3175200" cy="2268000"/>
          </a:xfrm>
          <a:prstGeom prst="rect">
            <a:avLst/>
          </a:prstGeom>
        </p:spPr>
      </p:pic>
    </p:spTree>
    <p:extLst>
      <p:ext uri="{BB962C8B-B14F-4D97-AF65-F5344CB8AC3E}">
        <p14:creationId xmlns:p14="http://schemas.microsoft.com/office/powerpoint/2010/main" val="65626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B93606-0C49-4AD3-905D-BB7ADB9721F7}"/>
              </a:ext>
            </a:extLst>
          </p:cNvPr>
          <p:cNvSpPr>
            <a:spLocks noGrp="1"/>
          </p:cNvSpPr>
          <p:nvPr>
            <p:ph type="title"/>
          </p:nvPr>
        </p:nvSpPr>
        <p:spPr>
          <a:xfrm>
            <a:off x="995363" y="122238"/>
            <a:ext cx="10515600" cy="1325563"/>
          </a:xfrm>
        </p:spPr>
        <p:txBody>
          <a:bodyPr/>
          <a:lstStyle/>
          <a:p>
            <a:r>
              <a:rPr lang="it-IT" dirty="0">
                <a:latin typeface="Times New Roman" panose="02020603050405020304" pitchFamily="18" charset="0"/>
                <a:cs typeface="Times New Roman" panose="02020603050405020304" pitchFamily="18" charset="0"/>
              </a:rPr>
              <a:t>I molti contatti: il Sae, il cardinale Martini, Umberto Eco, e un’intensa attività di base</a:t>
            </a:r>
          </a:p>
        </p:txBody>
      </p:sp>
      <p:pic>
        <p:nvPicPr>
          <p:cNvPr id="5" name="Segnaposto contenuto 4">
            <a:extLst>
              <a:ext uri="{FF2B5EF4-FFF2-40B4-BE49-F238E27FC236}">
                <a16:creationId xmlns:a16="http://schemas.microsoft.com/office/drawing/2014/main" id="{1F912C07-6D82-4D49-AD0D-9F743F6256CF}"/>
              </a:ext>
            </a:extLst>
          </p:cNvPr>
          <p:cNvPicPr>
            <a:picLocks noGrp="1" noChangeAspect="1"/>
          </p:cNvPicPr>
          <p:nvPr>
            <p:ph sz="half" idx="1"/>
          </p:nvPr>
        </p:nvPicPr>
        <p:blipFill>
          <a:blip r:embed="rId2"/>
          <a:stretch>
            <a:fillRect/>
          </a:stretch>
        </p:blipFill>
        <p:spPr>
          <a:xfrm>
            <a:off x="924373" y="4447337"/>
            <a:ext cx="3470287" cy="2052000"/>
          </a:xfrm>
          <a:prstGeom prst="rect">
            <a:avLst/>
          </a:prstGeom>
        </p:spPr>
      </p:pic>
      <p:pic>
        <p:nvPicPr>
          <p:cNvPr id="7" name="Segnaposto contenuto 6">
            <a:extLst>
              <a:ext uri="{FF2B5EF4-FFF2-40B4-BE49-F238E27FC236}">
                <a16:creationId xmlns:a16="http://schemas.microsoft.com/office/drawing/2014/main" id="{456EAF04-EE1B-42E6-A8F1-F1504CFF605C}"/>
              </a:ext>
            </a:extLst>
          </p:cNvPr>
          <p:cNvPicPr>
            <a:picLocks noGrp="1" noChangeAspect="1"/>
          </p:cNvPicPr>
          <p:nvPr>
            <p:ph sz="half" idx="2"/>
          </p:nvPr>
        </p:nvPicPr>
        <p:blipFill>
          <a:blip r:embed="rId3"/>
          <a:stretch>
            <a:fillRect/>
          </a:stretch>
        </p:blipFill>
        <p:spPr>
          <a:xfrm>
            <a:off x="7887592" y="1949781"/>
            <a:ext cx="4114291" cy="2304000"/>
          </a:xfrm>
          <a:prstGeom prst="rect">
            <a:avLst/>
          </a:prstGeom>
        </p:spPr>
      </p:pic>
      <p:pic>
        <p:nvPicPr>
          <p:cNvPr id="6" name="Immagine 5">
            <a:extLst>
              <a:ext uri="{FF2B5EF4-FFF2-40B4-BE49-F238E27FC236}">
                <a16:creationId xmlns:a16="http://schemas.microsoft.com/office/drawing/2014/main" id="{703C2198-EDFD-4543-87B9-76EB81C147F9}"/>
              </a:ext>
            </a:extLst>
          </p:cNvPr>
          <p:cNvPicPr>
            <a:picLocks noChangeAspect="1"/>
          </p:cNvPicPr>
          <p:nvPr/>
        </p:nvPicPr>
        <p:blipFill>
          <a:blip r:embed="rId4"/>
          <a:stretch>
            <a:fillRect/>
          </a:stretch>
        </p:blipFill>
        <p:spPr>
          <a:xfrm>
            <a:off x="4008524" y="1900781"/>
            <a:ext cx="3516388" cy="2340000"/>
          </a:xfrm>
          <a:prstGeom prst="rect">
            <a:avLst/>
          </a:prstGeom>
        </p:spPr>
      </p:pic>
      <p:pic>
        <p:nvPicPr>
          <p:cNvPr id="8" name="Immagine 7">
            <a:extLst>
              <a:ext uri="{FF2B5EF4-FFF2-40B4-BE49-F238E27FC236}">
                <a16:creationId xmlns:a16="http://schemas.microsoft.com/office/drawing/2014/main" id="{EB5C0F34-3071-4B91-8854-BBF5EFF8971F}"/>
              </a:ext>
            </a:extLst>
          </p:cNvPr>
          <p:cNvPicPr>
            <a:picLocks noChangeAspect="1"/>
          </p:cNvPicPr>
          <p:nvPr/>
        </p:nvPicPr>
        <p:blipFill>
          <a:blip r:embed="rId5"/>
          <a:stretch>
            <a:fillRect/>
          </a:stretch>
        </p:blipFill>
        <p:spPr>
          <a:xfrm>
            <a:off x="5480738" y="4458875"/>
            <a:ext cx="4464000" cy="2232000"/>
          </a:xfrm>
          <a:prstGeom prst="rect">
            <a:avLst/>
          </a:prstGeom>
        </p:spPr>
      </p:pic>
      <p:pic>
        <p:nvPicPr>
          <p:cNvPr id="3" name="Immagine 2">
            <a:extLst>
              <a:ext uri="{FF2B5EF4-FFF2-40B4-BE49-F238E27FC236}">
                <a16:creationId xmlns:a16="http://schemas.microsoft.com/office/drawing/2014/main" id="{74A6CE2B-0F8E-413E-A451-4DD8A72270D1}"/>
              </a:ext>
            </a:extLst>
          </p:cNvPr>
          <p:cNvPicPr>
            <a:picLocks noChangeAspect="1"/>
          </p:cNvPicPr>
          <p:nvPr/>
        </p:nvPicPr>
        <p:blipFill>
          <a:blip r:embed="rId6"/>
          <a:stretch>
            <a:fillRect/>
          </a:stretch>
        </p:blipFill>
        <p:spPr>
          <a:xfrm>
            <a:off x="1443148" y="1629731"/>
            <a:ext cx="1872000" cy="2611050"/>
          </a:xfrm>
          <a:prstGeom prst="rect">
            <a:avLst/>
          </a:prstGeom>
        </p:spPr>
      </p:pic>
    </p:spTree>
    <p:extLst>
      <p:ext uri="{BB962C8B-B14F-4D97-AF65-F5344CB8AC3E}">
        <p14:creationId xmlns:p14="http://schemas.microsoft.com/office/powerpoint/2010/main" val="86670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F133C-03FC-4201-B1EC-585D68FD6667}"/>
              </a:ext>
            </a:extLst>
          </p:cNvPr>
          <p:cNvSpPr>
            <a:spLocks noGrp="1"/>
          </p:cNvSpPr>
          <p:nvPr>
            <p:ph type="title"/>
          </p:nvPr>
        </p:nvSpPr>
        <p:spPr>
          <a:xfrm>
            <a:off x="936674" y="-84749"/>
            <a:ext cx="10515600" cy="1325563"/>
          </a:xfrm>
        </p:spPr>
        <p:txBody>
          <a:bodyPr/>
          <a:lstStyle/>
          <a:p>
            <a:pPr algn="ctr"/>
            <a:r>
              <a:rPr lang="it-IT" dirty="0">
                <a:latin typeface="Times New Roman" panose="02020603050405020304" pitchFamily="18" charset="0"/>
                <a:cs typeface="Times New Roman" panose="02020603050405020304" pitchFamily="18" charset="0"/>
              </a:rPr>
              <a:t>I temi di Paolo de Benedetti</a:t>
            </a:r>
          </a:p>
        </p:txBody>
      </p:sp>
      <p:sp>
        <p:nvSpPr>
          <p:cNvPr id="3" name="Segnaposto contenuto 2">
            <a:extLst>
              <a:ext uri="{FF2B5EF4-FFF2-40B4-BE49-F238E27FC236}">
                <a16:creationId xmlns:a16="http://schemas.microsoft.com/office/drawing/2014/main" id="{BCDAAC31-2612-4598-8AD7-1E83E2202310}"/>
              </a:ext>
            </a:extLst>
          </p:cNvPr>
          <p:cNvSpPr>
            <a:spLocks noGrp="1"/>
          </p:cNvSpPr>
          <p:nvPr>
            <p:ph sz="half" idx="1"/>
          </p:nvPr>
        </p:nvSpPr>
        <p:spPr/>
        <p:txBody>
          <a:bodyPr>
            <a:normAutofit fontScale="92500" lnSpcReduction="10000"/>
          </a:bodyPr>
          <a:lstStyle/>
          <a:p>
            <a:pPr marL="0" indent="0">
              <a:buNone/>
            </a:pPr>
            <a:r>
              <a:rPr lang="it-IT" dirty="0">
                <a:latin typeface="Times New Roman" panose="02020603050405020304" pitchFamily="18" charset="0"/>
                <a:cs typeface="Times New Roman" panose="02020603050405020304" pitchFamily="18" charset="0"/>
              </a:rPr>
              <a:t>Ebraismo e cristianesimo</a:t>
            </a:r>
          </a:p>
          <a:p>
            <a:pPr marL="0" indent="0">
              <a:buNone/>
            </a:pPr>
            <a:r>
              <a:rPr lang="it-IT" dirty="0">
                <a:latin typeface="Times New Roman" panose="02020603050405020304" pitchFamily="18" charset="0"/>
                <a:cs typeface="Times New Roman" panose="02020603050405020304" pitchFamily="18" charset="0"/>
              </a:rPr>
              <a:t>Restare «sulla soglia»</a:t>
            </a:r>
          </a:p>
          <a:p>
            <a:pPr marL="0" indent="0">
              <a:buNone/>
            </a:pPr>
            <a:r>
              <a:rPr lang="it-IT" dirty="0">
                <a:latin typeface="Times New Roman" panose="02020603050405020304" pitchFamily="18" charset="0"/>
                <a:cs typeface="Times New Roman" panose="02020603050405020304" pitchFamily="18" charset="0"/>
              </a:rPr>
              <a:t>Fragilità e provvisorietà della parola teologica. «Se così si può dire»  </a:t>
            </a:r>
            <a:r>
              <a:rPr lang="it-IT" i="1" dirty="0" err="1">
                <a:latin typeface="Times New Roman" panose="02020603050405020304" pitchFamily="18" charset="0"/>
                <a:cs typeface="Times New Roman" panose="02020603050405020304" pitchFamily="18" charset="0"/>
              </a:rPr>
              <a:t>Tèiqu</a:t>
            </a:r>
            <a:r>
              <a:rPr lang="it-IT" dirty="0">
                <a:latin typeface="Times New Roman" panose="02020603050405020304" pitchFamily="18" charset="0"/>
                <a:cs typeface="Times New Roman" panose="02020603050405020304" pitchFamily="18" charset="0"/>
              </a:rPr>
              <a:t> (‘‘sospeso’’)</a:t>
            </a:r>
          </a:p>
          <a:p>
            <a:pPr marL="0" indent="0">
              <a:buNone/>
            </a:pPr>
            <a:r>
              <a:rPr lang="it-IT" dirty="0">
                <a:latin typeface="Times New Roman" panose="02020603050405020304" pitchFamily="18" charset="0"/>
                <a:cs typeface="Times New Roman" panose="02020603050405020304" pitchFamily="18" charset="0"/>
              </a:rPr>
              <a:t>Il «settantunesimo senso»</a:t>
            </a:r>
          </a:p>
          <a:p>
            <a:pPr marL="0" indent="0">
              <a:buNone/>
            </a:pPr>
            <a:r>
              <a:rPr lang="it-IT" dirty="0">
                <a:latin typeface="Times New Roman" panose="02020603050405020304" pitchFamily="18" charset="0"/>
                <a:cs typeface="Times New Roman" panose="02020603050405020304" pitchFamily="18" charset="0"/>
              </a:rPr>
              <a:t>La questione della sofferenza umana e animale</a:t>
            </a:r>
          </a:p>
          <a:p>
            <a:pPr marL="0" indent="0">
              <a:buNone/>
            </a:pPr>
            <a:r>
              <a:rPr lang="it-IT" dirty="0">
                <a:latin typeface="Times New Roman" panose="02020603050405020304" pitchFamily="18" charset="0"/>
                <a:cs typeface="Times New Roman" panose="02020603050405020304" pitchFamily="18" charset="0"/>
              </a:rPr>
              <a:t>La sofferenza </a:t>
            </a:r>
            <a:r>
              <a:rPr lang="it-IT" i="1" dirty="0">
                <a:latin typeface="Times New Roman" panose="02020603050405020304" pitchFamily="18" charset="0"/>
                <a:cs typeface="Times New Roman" panose="02020603050405020304" pitchFamily="18" charset="0"/>
              </a:rPr>
              <a:t>in</a:t>
            </a:r>
            <a:r>
              <a:rPr lang="it-IT" dirty="0">
                <a:latin typeface="Times New Roman" panose="02020603050405020304" pitchFamily="18" charset="0"/>
                <a:cs typeface="Times New Roman" panose="02020603050405020304" pitchFamily="18" charset="0"/>
              </a:rPr>
              <a:t> Dio</a:t>
            </a:r>
          </a:p>
          <a:p>
            <a:pPr marL="0" indent="0">
              <a:buNone/>
            </a:pPr>
            <a:r>
              <a:rPr lang="it-IT" dirty="0">
                <a:latin typeface="Times New Roman" panose="02020603050405020304" pitchFamily="18" charset="0"/>
                <a:cs typeface="Times New Roman" panose="02020603050405020304" pitchFamily="18" charset="0"/>
              </a:rPr>
              <a:t>Tenere aperto il </a:t>
            </a:r>
            <a:r>
              <a:rPr lang="it-IT" i="1" dirty="0" err="1">
                <a:latin typeface="Times New Roman" panose="02020603050405020304" pitchFamily="18" charset="0"/>
                <a:cs typeface="Times New Roman" panose="02020603050405020304" pitchFamily="18" charset="0"/>
              </a:rPr>
              <a:t>riv</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רִיב</a:t>
            </a:r>
            <a:r>
              <a:rPr lang="it-IT" dirty="0">
                <a:latin typeface="Times New Roman" panose="02020603050405020304" pitchFamily="18" charset="0"/>
                <a:cs typeface="Times New Roman" panose="02020603050405020304" pitchFamily="18" charset="0"/>
              </a:rPr>
              <a:t>, la disputa) con Dio</a:t>
            </a:r>
          </a:p>
        </p:txBody>
      </p:sp>
      <p:pic>
        <p:nvPicPr>
          <p:cNvPr id="5" name="Segnaposto contenuto 4">
            <a:extLst>
              <a:ext uri="{FF2B5EF4-FFF2-40B4-BE49-F238E27FC236}">
                <a16:creationId xmlns:a16="http://schemas.microsoft.com/office/drawing/2014/main" id="{72013A11-BE33-403B-86E2-15CD7CC89FB9}"/>
              </a:ext>
            </a:extLst>
          </p:cNvPr>
          <p:cNvPicPr>
            <a:picLocks noGrp="1" noChangeAspect="1"/>
          </p:cNvPicPr>
          <p:nvPr>
            <p:ph sz="half" idx="2"/>
          </p:nvPr>
        </p:nvPicPr>
        <p:blipFill>
          <a:blip r:embed="rId2"/>
          <a:stretch>
            <a:fillRect/>
          </a:stretch>
        </p:blipFill>
        <p:spPr>
          <a:xfrm>
            <a:off x="7881552" y="3651047"/>
            <a:ext cx="1836000" cy="2955374"/>
          </a:xfrm>
          <a:prstGeom prst="rect">
            <a:avLst/>
          </a:prstGeom>
        </p:spPr>
      </p:pic>
      <p:pic>
        <p:nvPicPr>
          <p:cNvPr id="6" name="Immagine 5">
            <a:extLst>
              <a:ext uri="{FF2B5EF4-FFF2-40B4-BE49-F238E27FC236}">
                <a16:creationId xmlns:a16="http://schemas.microsoft.com/office/drawing/2014/main" id="{B99D4347-8E79-4D20-85C2-40BA9AE37D81}"/>
              </a:ext>
            </a:extLst>
          </p:cNvPr>
          <p:cNvPicPr>
            <a:picLocks noChangeAspect="1"/>
          </p:cNvPicPr>
          <p:nvPr/>
        </p:nvPicPr>
        <p:blipFill>
          <a:blip r:embed="rId3"/>
          <a:stretch>
            <a:fillRect/>
          </a:stretch>
        </p:blipFill>
        <p:spPr>
          <a:xfrm>
            <a:off x="5779107" y="1344046"/>
            <a:ext cx="1831163" cy="2880000"/>
          </a:xfrm>
          <a:prstGeom prst="rect">
            <a:avLst/>
          </a:prstGeom>
        </p:spPr>
      </p:pic>
      <p:pic>
        <p:nvPicPr>
          <p:cNvPr id="7" name="Immagine 6">
            <a:extLst>
              <a:ext uri="{FF2B5EF4-FFF2-40B4-BE49-F238E27FC236}">
                <a16:creationId xmlns:a16="http://schemas.microsoft.com/office/drawing/2014/main" id="{F131AEC6-954B-46BD-8A1C-EABBD8199D11}"/>
              </a:ext>
            </a:extLst>
          </p:cNvPr>
          <p:cNvPicPr>
            <a:picLocks noChangeAspect="1"/>
          </p:cNvPicPr>
          <p:nvPr/>
        </p:nvPicPr>
        <p:blipFill>
          <a:blip r:embed="rId4"/>
          <a:stretch>
            <a:fillRect/>
          </a:stretch>
        </p:blipFill>
        <p:spPr>
          <a:xfrm>
            <a:off x="10204182" y="641629"/>
            <a:ext cx="1728000" cy="2701608"/>
          </a:xfrm>
          <a:prstGeom prst="rect">
            <a:avLst/>
          </a:prstGeom>
        </p:spPr>
      </p:pic>
      <p:pic>
        <p:nvPicPr>
          <p:cNvPr id="8" name="Immagine 7">
            <a:extLst>
              <a:ext uri="{FF2B5EF4-FFF2-40B4-BE49-F238E27FC236}">
                <a16:creationId xmlns:a16="http://schemas.microsoft.com/office/drawing/2014/main" id="{0D586609-CA95-4D63-A5FA-EA721C0E925C}"/>
              </a:ext>
            </a:extLst>
          </p:cNvPr>
          <p:cNvPicPr>
            <a:picLocks noChangeAspect="1"/>
          </p:cNvPicPr>
          <p:nvPr/>
        </p:nvPicPr>
        <p:blipFill>
          <a:blip r:embed="rId5"/>
          <a:stretch>
            <a:fillRect/>
          </a:stretch>
        </p:blipFill>
        <p:spPr>
          <a:xfrm>
            <a:off x="10204182" y="3942421"/>
            <a:ext cx="1731600" cy="2664000"/>
          </a:xfrm>
          <a:prstGeom prst="rect">
            <a:avLst/>
          </a:prstGeom>
        </p:spPr>
      </p:pic>
    </p:spTree>
    <p:extLst>
      <p:ext uri="{BB962C8B-B14F-4D97-AF65-F5344CB8AC3E}">
        <p14:creationId xmlns:p14="http://schemas.microsoft.com/office/powerpoint/2010/main" val="737681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74B8D-DC11-456C-92A2-2A1BB4E16164}"/>
              </a:ext>
            </a:extLst>
          </p:cNvPr>
          <p:cNvSpPr>
            <a:spLocks noGrp="1"/>
          </p:cNvSpPr>
          <p:nvPr>
            <p:ph type="title"/>
          </p:nvPr>
        </p:nvSpPr>
        <p:spPr>
          <a:xfrm>
            <a:off x="851678" y="57648"/>
            <a:ext cx="10515600" cy="1325563"/>
          </a:xfrm>
        </p:spPr>
        <p:txBody>
          <a:bodyPr>
            <a:normAutofit/>
          </a:bodyPr>
          <a:lstStyle/>
          <a:p>
            <a:pPr algn="ctr"/>
            <a:r>
              <a:rPr lang="it-IT" dirty="0">
                <a:latin typeface="Times New Roman" panose="02020603050405020304" pitchFamily="18" charset="0"/>
                <a:cs typeface="Times New Roman" panose="02020603050405020304" pitchFamily="18" charset="0"/>
              </a:rPr>
              <a:t>Una ricca riflessione teologica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sulla creazione e sugli animali</a:t>
            </a:r>
          </a:p>
        </p:txBody>
      </p:sp>
      <p:pic>
        <p:nvPicPr>
          <p:cNvPr id="6" name="Segnaposto contenuto 5">
            <a:extLst>
              <a:ext uri="{FF2B5EF4-FFF2-40B4-BE49-F238E27FC236}">
                <a16:creationId xmlns:a16="http://schemas.microsoft.com/office/drawing/2014/main" id="{2B4505E7-4A86-4AAA-A17E-445CAED3C42F}"/>
              </a:ext>
            </a:extLst>
          </p:cNvPr>
          <p:cNvPicPr>
            <a:picLocks noGrp="1" noChangeAspect="1"/>
          </p:cNvPicPr>
          <p:nvPr>
            <p:ph sz="half" idx="2"/>
          </p:nvPr>
        </p:nvPicPr>
        <p:blipFill>
          <a:blip r:embed="rId2"/>
          <a:stretch>
            <a:fillRect/>
          </a:stretch>
        </p:blipFill>
        <p:spPr>
          <a:xfrm>
            <a:off x="6805085" y="2056112"/>
            <a:ext cx="1044000" cy="1521094"/>
          </a:xfrm>
          <a:prstGeom prst="rect">
            <a:avLst/>
          </a:prstGeom>
        </p:spPr>
      </p:pic>
      <p:pic>
        <p:nvPicPr>
          <p:cNvPr id="7" name="Immagine 6">
            <a:extLst>
              <a:ext uri="{FF2B5EF4-FFF2-40B4-BE49-F238E27FC236}">
                <a16:creationId xmlns:a16="http://schemas.microsoft.com/office/drawing/2014/main" id="{382A9ED1-810A-4019-B74F-2F2A38C8547F}"/>
              </a:ext>
            </a:extLst>
          </p:cNvPr>
          <p:cNvPicPr>
            <a:picLocks noChangeAspect="1"/>
          </p:cNvPicPr>
          <p:nvPr/>
        </p:nvPicPr>
        <p:blipFill>
          <a:blip r:embed="rId3"/>
          <a:stretch>
            <a:fillRect/>
          </a:stretch>
        </p:blipFill>
        <p:spPr>
          <a:xfrm>
            <a:off x="8696386" y="1995552"/>
            <a:ext cx="1152000" cy="1642215"/>
          </a:xfrm>
          <a:prstGeom prst="rect">
            <a:avLst/>
          </a:prstGeom>
        </p:spPr>
      </p:pic>
      <p:pic>
        <p:nvPicPr>
          <p:cNvPr id="8" name="Immagine 7">
            <a:extLst>
              <a:ext uri="{FF2B5EF4-FFF2-40B4-BE49-F238E27FC236}">
                <a16:creationId xmlns:a16="http://schemas.microsoft.com/office/drawing/2014/main" id="{8A1958B6-D583-4E59-A5FC-2751EC8AA3A2}"/>
              </a:ext>
            </a:extLst>
          </p:cNvPr>
          <p:cNvPicPr>
            <a:picLocks noChangeAspect="1"/>
          </p:cNvPicPr>
          <p:nvPr/>
        </p:nvPicPr>
        <p:blipFill>
          <a:blip r:embed="rId4"/>
          <a:stretch>
            <a:fillRect/>
          </a:stretch>
        </p:blipFill>
        <p:spPr>
          <a:xfrm>
            <a:off x="6721218" y="4886473"/>
            <a:ext cx="936000" cy="1507121"/>
          </a:xfrm>
          <a:prstGeom prst="rect">
            <a:avLst/>
          </a:prstGeom>
        </p:spPr>
      </p:pic>
      <p:pic>
        <p:nvPicPr>
          <p:cNvPr id="9" name="Immagine 8">
            <a:extLst>
              <a:ext uri="{FF2B5EF4-FFF2-40B4-BE49-F238E27FC236}">
                <a16:creationId xmlns:a16="http://schemas.microsoft.com/office/drawing/2014/main" id="{8FEF85E7-0533-4042-9A0D-62C071A5C7A1}"/>
              </a:ext>
            </a:extLst>
          </p:cNvPr>
          <p:cNvPicPr>
            <a:picLocks noChangeAspect="1"/>
          </p:cNvPicPr>
          <p:nvPr/>
        </p:nvPicPr>
        <p:blipFill>
          <a:blip r:embed="rId5"/>
          <a:stretch>
            <a:fillRect/>
          </a:stretch>
        </p:blipFill>
        <p:spPr>
          <a:xfrm>
            <a:off x="8012596" y="4173116"/>
            <a:ext cx="900000" cy="1400000"/>
          </a:xfrm>
          <a:prstGeom prst="rect">
            <a:avLst/>
          </a:prstGeom>
        </p:spPr>
      </p:pic>
      <p:pic>
        <p:nvPicPr>
          <p:cNvPr id="10" name="Immagine 9">
            <a:extLst>
              <a:ext uri="{FF2B5EF4-FFF2-40B4-BE49-F238E27FC236}">
                <a16:creationId xmlns:a16="http://schemas.microsoft.com/office/drawing/2014/main" id="{4E8ED5E3-7AFC-4CB3-9656-84D1285FC58B}"/>
              </a:ext>
            </a:extLst>
          </p:cNvPr>
          <p:cNvPicPr>
            <a:picLocks noChangeAspect="1"/>
          </p:cNvPicPr>
          <p:nvPr/>
        </p:nvPicPr>
        <p:blipFill>
          <a:blip r:embed="rId6"/>
          <a:stretch>
            <a:fillRect/>
          </a:stretch>
        </p:blipFill>
        <p:spPr>
          <a:xfrm>
            <a:off x="10496406" y="1773371"/>
            <a:ext cx="1080000" cy="1593735"/>
          </a:xfrm>
          <a:prstGeom prst="rect">
            <a:avLst/>
          </a:prstGeom>
        </p:spPr>
      </p:pic>
      <p:pic>
        <p:nvPicPr>
          <p:cNvPr id="11" name="Immagine 10">
            <a:extLst>
              <a:ext uri="{FF2B5EF4-FFF2-40B4-BE49-F238E27FC236}">
                <a16:creationId xmlns:a16="http://schemas.microsoft.com/office/drawing/2014/main" id="{C4ED16F5-658B-440D-B348-B9A9B73018BB}"/>
              </a:ext>
            </a:extLst>
          </p:cNvPr>
          <p:cNvPicPr>
            <a:picLocks noChangeAspect="1"/>
          </p:cNvPicPr>
          <p:nvPr/>
        </p:nvPicPr>
        <p:blipFill>
          <a:blip r:embed="rId7"/>
          <a:stretch>
            <a:fillRect/>
          </a:stretch>
        </p:blipFill>
        <p:spPr>
          <a:xfrm>
            <a:off x="10784176" y="4173116"/>
            <a:ext cx="1116000" cy="1116000"/>
          </a:xfrm>
          <a:prstGeom prst="rect">
            <a:avLst/>
          </a:prstGeom>
        </p:spPr>
      </p:pic>
      <p:pic>
        <p:nvPicPr>
          <p:cNvPr id="12" name="Immagine 11">
            <a:extLst>
              <a:ext uri="{FF2B5EF4-FFF2-40B4-BE49-F238E27FC236}">
                <a16:creationId xmlns:a16="http://schemas.microsoft.com/office/drawing/2014/main" id="{1A78848C-AA02-4B3F-954E-C2E652B95AC8}"/>
              </a:ext>
            </a:extLst>
          </p:cNvPr>
          <p:cNvPicPr>
            <a:picLocks noChangeAspect="1"/>
          </p:cNvPicPr>
          <p:nvPr/>
        </p:nvPicPr>
        <p:blipFill>
          <a:blip r:embed="rId8"/>
          <a:stretch>
            <a:fillRect/>
          </a:stretch>
        </p:blipFill>
        <p:spPr>
          <a:xfrm>
            <a:off x="9326386" y="4862448"/>
            <a:ext cx="1044000" cy="1645097"/>
          </a:xfrm>
          <a:prstGeom prst="rect">
            <a:avLst/>
          </a:prstGeom>
        </p:spPr>
      </p:pic>
      <p:pic>
        <p:nvPicPr>
          <p:cNvPr id="3" name="Immagine 2">
            <a:extLst>
              <a:ext uri="{FF2B5EF4-FFF2-40B4-BE49-F238E27FC236}">
                <a16:creationId xmlns:a16="http://schemas.microsoft.com/office/drawing/2014/main" id="{56C03CA1-75DD-4CDD-896F-23CC71375FD7}"/>
              </a:ext>
            </a:extLst>
          </p:cNvPr>
          <p:cNvPicPr>
            <a:picLocks noChangeAspect="1"/>
          </p:cNvPicPr>
          <p:nvPr/>
        </p:nvPicPr>
        <p:blipFill>
          <a:blip r:embed="rId9"/>
          <a:stretch>
            <a:fillRect/>
          </a:stretch>
        </p:blipFill>
        <p:spPr>
          <a:xfrm>
            <a:off x="523566" y="2056112"/>
            <a:ext cx="5434218" cy="3636000"/>
          </a:xfrm>
          <a:prstGeom prst="rect">
            <a:avLst/>
          </a:prstGeom>
        </p:spPr>
      </p:pic>
    </p:spTree>
    <p:extLst>
      <p:ext uri="{BB962C8B-B14F-4D97-AF65-F5344CB8AC3E}">
        <p14:creationId xmlns:p14="http://schemas.microsoft.com/office/powerpoint/2010/main" val="418366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C8101A-8AB7-4B53-9B42-328E39AC1136}"/>
              </a:ext>
            </a:extLst>
          </p:cNvPr>
          <p:cNvSpPr>
            <a:spLocks noGrp="1"/>
          </p:cNvSpPr>
          <p:nvPr>
            <p:ph type="title"/>
          </p:nvPr>
        </p:nvSpPr>
        <p:spPr>
          <a:xfrm>
            <a:off x="838200" y="-596347"/>
            <a:ext cx="10515600" cy="2287036"/>
          </a:xfrm>
        </p:spPr>
        <p:txBody>
          <a:bodyPr/>
          <a:lstStyle/>
          <a:p>
            <a:pPr algn="ctr"/>
            <a:r>
              <a:rPr lang="it-IT" dirty="0">
                <a:latin typeface="Times New Roman" panose="02020603050405020304" pitchFamily="18" charset="0"/>
                <a:cs typeface="Times New Roman" panose="02020603050405020304" pitchFamily="18" charset="0"/>
              </a:rPr>
              <a:t>Abbreviazioni </a:t>
            </a:r>
          </a:p>
        </p:txBody>
      </p:sp>
      <p:sp>
        <p:nvSpPr>
          <p:cNvPr id="5" name="Segnaposto contenuto 4">
            <a:extLst>
              <a:ext uri="{FF2B5EF4-FFF2-40B4-BE49-F238E27FC236}">
                <a16:creationId xmlns:a16="http://schemas.microsoft.com/office/drawing/2014/main" id="{D6606B6A-621C-4CD6-AAEE-DFC8CC834320}"/>
              </a:ext>
            </a:extLst>
          </p:cNvPr>
          <p:cNvSpPr>
            <a:spLocks noGrp="1"/>
          </p:cNvSpPr>
          <p:nvPr>
            <p:ph idx="1"/>
          </p:nvPr>
        </p:nvSpPr>
        <p:spPr>
          <a:xfrm>
            <a:off x="1578665" y="1152940"/>
            <a:ext cx="9354378" cy="5526156"/>
          </a:xfrm>
        </p:spPr>
        <p:txBody>
          <a:bodyPr>
            <a:normAutofit fontScale="77500" lnSpcReduction="20000"/>
          </a:bodyPr>
          <a:lstStyle/>
          <a:p>
            <a:pPr marL="0" indent="0" rtl="0">
              <a:buNone/>
            </a:pPr>
            <a:r>
              <a:rPr lang="it-IT" dirty="0">
                <a:effectLst/>
                <a:latin typeface="Times New Roman, serif"/>
              </a:rPr>
              <a:t>Massimo Giuliani, </a:t>
            </a:r>
            <a:r>
              <a:rPr lang="it-IT" i="1" dirty="0">
                <a:effectLst/>
                <a:latin typeface="Times New Roman, serif"/>
              </a:rPr>
              <a:t>Il Rabbi di Asti. Su Paolo De Benedetti</a:t>
            </a:r>
            <a:r>
              <a:rPr lang="it-IT" dirty="0">
                <a:effectLst/>
                <a:latin typeface="Times New Roman, serif"/>
              </a:rPr>
              <a:t>,                         </a:t>
            </a:r>
            <a:r>
              <a:rPr lang="it-IT" b="1" dirty="0">
                <a:effectLst/>
                <a:latin typeface="Times New Roman, serif"/>
              </a:rPr>
              <a:t> RA</a:t>
            </a:r>
            <a:r>
              <a:rPr lang="it-IT" dirty="0">
                <a:effectLst/>
                <a:latin typeface="Times New Roman, serif"/>
              </a:rPr>
              <a:t>   Morcelliana, Brescia 2019.</a:t>
            </a:r>
            <a:endParaRPr lang="it-IT" dirty="0">
              <a:effectLst/>
            </a:endParaRPr>
          </a:p>
          <a:p>
            <a:pPr marL="0" indent="0" algn="ctr" rtl="0">
              <a:buNone/>
            </a:pPr>
            <a:r>
              <a:rPr lang="it-IT" i="0" dirty="0">
                <a:effectLst/>
                <a:latin typeface="Times New Roman, serif"/>
              </a:rPr>
              <a:t>OPERE di PDB</a:t>
            </a:r>
            <a:endParaRPr lang="it-IT" i="0" dirty="0">
              <a:effectLst/>
            </a:endParaRPr>
          </a:p>
          <a:p>
            <a:pPr marL="0" indent="0" rtl="0">
              <a:buNone/>
            </a:pPr>
            <a:endParaRPr lang="it-IT" i="1" dirty="0">
              <a:effectLst/>
              <a:latin typeface="Times New Roman, serif"/>
            </a:endParaRPr>
          </a:p>
          <a:p>
            <a:pPr marL="0" indent="0" rtl="0">
              <a:buNone/>
            </a:pPr>
            <a:r>
              <a:rPr lang="it-IT" i="1" dirty="0">
                <a:effectLst/>
                <a:latin typeface="Times New Roman, serif"/>
              </a:rPr>
              <a:t>E l'asina disse</a:t>
            </a:r>
            <a:r>
              <a:rPr lang="it-IT" dirty="0">
                <a:effectLst/>
                <a:latin typeface="Times New Roman, serif"/>
              </a:rPr>
              <a:t>..., </a:t>
            </a:r>
            <a:r>
              <a:rPr lang="it-IT" dirty="0" err="1">
                <a:effectLst/>
                <a:latin typeface="Times New Roman, serif"/>
              </a:rPr>
              <a:t>Qiqajon</a:t>
            </a:r>
            <a:r>
              <a:rPr lang="it-IT" dirty="0">
                <a:effectLst/>
                <a:latin typeface="Times New Roman, serif"/>
              </a:rPr>
              <a:t>, Magnano (Bi) 1999.                                             </a:t>
            </a:r>
            <a:r>
              <a:rPr lang="it-IT" b="1" dirty="0">
                <a:effectLst/>
                <a:latin typeface="Times New Roman, serif"/>
              </a:rPr>
              <a:t>AD</a:t>
            </a:r>
            <a:endParaRPr lang="it-IT" b="1" dirty="0">
              <a:effectLst/>
            </a:endParaRPr>
          </a:p>
          <a:p>
            <a:pPr marL="0" indent="0" rtl="0">
              <a:buNone/>
            </a:pPr>
            <a:endParaRPr lang="it-IT" b="0" i="1" dirty="0">
              <a:effectLst/>
              <a:latin typeface="Times New Roman, serif"/>
            </a:endParaRPr>
          </a:p>
          <a:p>
            <a:pPr marL="0" indent="0" rtl="0">
              <a:buNone/>
            </a:pPr>
            <a:r>
              <a:rPr lang="it-IT" b="0" i="1" dirty="0">
                <a:effectLst/>
                <a:latin typeface="Times New Roman, serif"/>
              </a:rPr>
              <a:t>Teologia degli animali </a:t>
            </a:r>
            <a:r>
              <a:rPr lang="it-IT" b="0" i="0" dirty="0">
                <a:effectLst/>
                <a:latin typeface="Times New Roman, serif"/>
              </a:rPr>
              <a:t>(a cura di Gabriella </a:t>
            </a:r>
            <a:r>
              <a:rPr lang="it-IT" b="0" i="0" dirty="0" err="1">
                <a:effectLst/>
                <a:latin typeface="Times New Roman, serif"/>
              </a:rPr>
              <a:t>Caramore</a:t>
            </a:r>
            <a:r>
              <a:rPr lang="it-IT" b="0" i="0" dirty="0">
                <a:effectLst/>
                <a:latin typeface="Times New Roman, serif"/>
              </a:rPr>
              <a:t>), Morcelliana,            </a:t>
            </a:r>
            <a:r>
              <a:rPr lang="it-IT" b="1" i="0" dirty="0">
                <a:effectLst/>
                <a:latin typeface="Times New Roman, serif"/>
              </a:rPr>
              <a:t>TA</a:t>
            </a:r>
          </a:p>
          <a:p>
            <a:pPr marL="0" indent="0" rtl="0">
              <a:buNone/>
            </a:pPr>
            <a:r>
              <a:rPr lang="it-IT" b="0" i="0" dirty="0">
                <a:effectLst/>
                <a:latin typeface="Times New Roman, serif"/>
              </a:rPr>
              <a:t>Brescia 2007</a:t>
            </a:r>
            <a:endParaRPr lang="it-IT" dirty="0">
              <a:effectLst/>
            </a:endParaRPr>
          </a:p>
          <a:p>
            <a:pPr marL="0" indent="0" rtl="0">
              <a:buNone/>
            </a:pPr>
            <a:endParaRPr lang="it-IT" b="0" i="1" dirty="0">
              <a:effectLst/>
              <a:latin typeface="Times New Roman, serif"/>
            </a:endParaRPr>
          </a:p>
          <a:p>
            <a:pPr marL="0" indent="0">
              <a:buNone/>
            </a:pPr>
            <a:r>
              <a:rPr lang="it-IT" b="0" i="1" dirty="0">
                <a:effectLst/>
                <a:latin typeface="Times New Roman, serif"/>
              </a:rPr>
              <a:t>Animali e noi </a:t>
            </a:r>
            <a:r>
              <a:rPr lang="it-IT" b="0" i="0" dirty="0">
                <a:effectLst/>
                <a:latin typeface="Times New Roman, serif"/>
              </a:rPr>
              <a:t>(con Michela Bianchi), MC Editrice, Milano                           </a:t>
            </a:r>
            <a:r>
              <a:rPr lang="it-IT" b="1" i="0" dirty="0">
                <a:effectLst/>
                <a:latin typeface="Times New Roman, serif"/>
              </a:rPr>
              <a:t>AN</a:t>
            </a:r>
          </a:p>
          <a:p>
            <a:pPr marL="0" indent="0" rtl="0">
              <a:buNone/>
            </a:pPr>
            <a:r>
              <a:rPr lang="it-IT" b="0" i="0" dirty="0">
                <a:effectLst/>
                <a:latin typeface="Times New Roman, serif"/>
              </a:rPr>
              <a:t>    2013</a:t>
            </a:r>
            <a:endParaRPr lang="it-IT" dirty="0">
              <a:effectLst/>
            </a:endParaRPr>
          </a:p>
          <a:p>
            <a:pPr marL="0" indent="0" rtl="0">
              <a:buNone/>
            </a:pPr>
            <a:endParaRPr lang="it-IT" b="0" i="1" dirty="0">
              <a:effectLst/>
              <a:latin typeface="Times New Roman, serif"/>
            </a:endParaRPr>
          </a:p>
          <a:p>
            <a:pPr marL="0" indent="0" rtl="0">
              <a:buNone/>
            </a:pPr>
            <a:r>
              <a:rPr lang="it-IT" b="0" i="1" dirty="0">
                <a:effectLst/>
                <a:latin typeface="Times New Roman, serif"/>
              </a:rPr>
              <a:t>In paradiso ad attenderci</a:t>
            </a:r>
            <a:r>
              <a:rPr lang="it-IT" i="1" dirty="0">
                <a:effectLst/>
                <a:latin typeface="Times New Roman, serif"/>
              </a:rPr>
              <a:t>. Il pensiero, l'impegno e i ricordi del                     </a:t>
            </a:r>
            <a:r>
              <a:rPr lang="it-IT" b="1" dirty="0">
                <a:effectLst/>
                <a:latin typeface="Times New Roman, serif"/>
              </a:rPr>
              <a:t>IPA</a:t>
            </a:r>
          </a:p>
          <a:p>
            <a:pPr marL="0" indent="0" rtl="0">
              <a:buNone/>
            </a:pPr>
            <a:r>
              <a:rPr lang="it-IT" i="1" dirty="0">
                <a:effectLst/>
                <a:latin typeface="Times New Roman, serif"/>
              </a:rPr>
              <a:t>teologo che ama gli animali </a:t>
            </a:r>
            <a:r>
              <a:rPr lang="it-IT" i="0" dirty="0">
                <a:effectLst/>
                <a:latin typeface="Times New Roman, serif"/>
              </a:rPr>
              <a:t>(con Maurizio Scordino),</a:t>
            </a:r>
            <a:r>
              <a:rPr lang="it-IT" dirty="0">
                <a:effectLst/>
                <a:latin typeface="Times New Roman, serif"/>
              </a:rPr>
              <a:t> Sonda, Milano</a:t>
            </a:r>
          </a:p>
          <a:p>
            <a:pPr marL="0" indent="0" rtl="0">
              <a:buNone/>
            </a:pPr>
            <a:r>
              <a:rPr lang="it-IT" dirty="0">
                <a:effectLst/>
                <a:latin typeface="Times New Roman, serif"/>
              </a:rPr>
              <a:t> 2020 </a:t>
            </a:r>
            <a:endParaRPr lang="it-IT" dirty="0">
              <a:effectLst/>
            </a:endParaRPr>
          </a:p>
          <a:p>
            <a:endParaRPr lang="it-IT" dirty="0"/>
          </a:p>
        </p:txBody>
      </p:sp>
    </p:spTree>
    <p:extLst>
      <p:ext uri="{BB962C8B-B14F-4D97-AF65-F5344CB8AC3E}">
        <p14:creationId xmlns:p14="http://schemas.microsoft.com/office/powerpoint/2010/main" val="262141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17BA1-00BF-4188-B29C-C2927A9A0847}"/>
              </a:ext>
            </a:extLst>
          </p:cNvPr>
          <p:cNvSpPr>
            <a:spLocks noGrp="1"/>
          </p:cNvSpPr>
          <p:nvPr>
            <p:ph type="title"/>
          </p:nvPr>
        </p:nvSpPr>
        <p:spPr>
          <a:xfrm>
            <a:off x="762000" y="-635"/>
            <a:ext cx="10515600" cy="1325563"/>
          </a:xfrm>
        </p:spPr>
        <p:txBody>
          <a:bodyPr>
            <a:normAutofit/>
          </a:bodyPr>
          <a:lstStyle/>
          <a:p>
            <a:pPr algn="ctr"/>
            <a:r>
              <a:rPr lang="it-IT" sz="3600" dirty="0">
                <a:latin typeface="Times New Roman" panose="02020603050405020304" pitchFamily="18" charset="0"/>
                <a:cs typeface="Times New Roman" panose="02020603050405020304" pitchFamily="18" charset="0"/>
              </a:rPr>
              <a:t>Una poesia di Umberto Eco per PDB.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Una poesia di PDB per il gatto Martino</a:t>
            </a:r>
          </a:p>
        </p:txBody>
      </p:sp>
      <p:sp>
        <p:nvSpPr>
          <p:cNvPr id="3" name="Segnaposto contenuto 2">
            <a:extLst>
              <a:ext uri="{FF2B5EF4-FFF2-40B4-BE49-F238E27FC236}">
                <a16:creationId xmlns:a16="http://schemas.microsoft.com/office/drawing/2014/main" id="{69C94302-0F56-440D-BA2E-4C66D8C2E8E0}"/>
              </a:ext>
            </a:extLst>
          </p:cNvPr>
          <p:cNvSpPr>
            <a:spLocks noGrp="1"/>
          </p:cNvSpPr>
          <p:nvPr>
            <p:ph sz="half" idx="1"/>
          </p:nvPr>
        </p:nvSpPr>
        <p:spPr>
          <a:xfrm>
            <a:off x="272897" y="1819800"/>
            <a:ext cx="4077439" cy="4834217"/>
          </a:xfrm>
        </p:spPr>
        <p:txBody>
          <a:bodyPr>
            <a:normAutofit fontScale="47500" lnSpcReduction="20000"/>
          </a:bodyPr>
          <a:lstStyle/>
          <a:p>
            <a:endParaRPr lang="it-IT" dirty="0"/>
          </a:p>
          <a:p>
            <a:pPr marL="0" indent="0">
              <a:buNone/>
            </a:pPr>
            <a:r>
              <a:rPr lang="it-IT" sz="5100" dirty="0">
                <a:latin typeface="Times New Roman" panose="02020603050405020304" pitchFamily="18" charset="0"/>
                <a:cs typeface="Times New Roman" panose="02020603050405020304" pitchFamily="18" charset="0"/>
              </a:rPr>
              <a:t>PDB è quell' erudito</a:t>
            </a:r>
          </a:p>
          <a:p>
            <a:pPr marL="0" indent="0">
              <a:buNone/>
            </a:pPr>
            <a:r>
              <a:rPr lang="it-IT" sz="5100" dirty="0">
                <a:latin typeface="Times New Roman" panose="02020603050405020304" pitchFamily="18" charset="0"/>
                <a:cs typeface="Times New Roman" panose="02020603050405020304" pitchFamily="18" charset="0"/>
              </a:rPr>
              <a:t> che riuniva molti saggi </a:t>
            </a:r>
          </a:p>
          <a:p>
            <a:pPr marL="0" indent="0">
              <a:buNone/>
            </a:pPr>
            <a:r>
              <a:rPr lang="it-IT" sz="5100" dirty="0">
                <a:latin typeface="Times New Roman" panose="02020603050405020304" pitchFamily="18" charset="0"/>
                <a:cs typeface="Times New Roman" panose="02020603050405020304" pitchFamily="18" charset="0"/>
              </a:rPr>
              <a:t>a parlar di personaggi </a:t>
            </a:r>
          </a:p>
          <a:p>
            <a:pPr marL="0" indent="0">
              <a:buNone/>
            </a:pPr>
            <a:r>
              <a:rPr lang="it-IT" sz="5100" dirty="0">
                <a:latin typeface="Times New Roman" panose="02020603050405020304" pitchFamily="18" charset="0"/>
                <a:cs typeface="Times New Roman" panose="02020603050405020304" pitchFamily="18" charset="0"/>
              </a:rPr>
              <a:t>nella casa di </a:t>
            </a:r>
            <a:r>
              <a:rPr lang="it-IT" sz="5100" dirty="0" err="1">
                <a:latin typeface="Times New Roman" panose="02020603050405020304" pitchFamily="18" charset="0"/>
                <a:cs typeface="Times New Roman" panose="02020603050405020304" pitchFamily="18" charset="0"/>
              </a:rPr>
              <a:t>Bompian</a:t>
            </a: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Poi un dì come un rabbino </a:t>
            </a:r>
          </a:p>
          <a:p>
            <a:pPr marL="0" indent="0">
              <a:buNone/>
            </a:pPr>
            <a:r>
              <a:rPr lang="it-IT" sz="5100" dirty="0">
                <a:latin typeface="Times New Roman" panose="02020603050405020304" pitchFamily="18" charset="0"/>
                <a:cs typeface="Times New Roman" panose="02020603050405020304" pitchFamily="18" charset="0"/>
              </a:rPr>
              <a:t>strologò sugli </a:t>
            </a:r>
            <a:r>
              <a:rPr lang="it-IT" sz="5100" dirty="0" err="1">
                <a:latin typeface="Times New Roman" panose="02020603050405020304" pitchFamily="18" charset="0"/>
                <a:cs typeface="Times New Roman" panose="02020603050405020304" pitchFamily="18" charset="0"/>
              </a:rPr>
              <a:t>Elohim</a:t>
            </a:r>
            <a:endParaRPr lang="it-IT" sz="5100" dirty="0">
              <a:latin typeface="Times New Roman" panose="02020603050405020304" pitchFamily="18" charset="0"/>
              <a:cs typeface="Times New Roman" panose="02020603050405020304" pitchFamily="18" charset="0"/>
            </a:endParaRPr>
          </a:p>
          <a:p>
            <a:pPr marL="0" indent="0">
              <a:buNone/>
            </a:pPr>
            <a:r>
              <a:rPr lang="it-IT" sz="5100" dirty="0">
                <a:latin typeface="Times New Roman" panose="02020603050405020304" pitchFamily="18" charset="0"/>
                <a:cs typeface="Times New Roman" panose="02020603050405020304" pitchFamily="18" charset="0"/>
              </a:rPr>
              <a:t> insegnando anche ai </a:t>
            </a:r>
            <a:r>
              <a:rPr lang="it-IT" sz="5100" dirty="0" err="1">
                <a:latin typeface="Times New Roman" panose="02020603050405020304" pitchFamily="18" charset="0"/>
                <a:cs typeface="Times New Roman" panose="02020603050405020304" pitchFamily="18" charset="0"/>
              </a:rPr>
              <a:t>goym</a:t>
            </a: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cos' è il Vecchio </a:t>
            </a:r>
            <a:r>
              <a:rPr lang="it-IT" sz="5100" dirty="0" err="1">
                <a:latin typeface="Times New Roman" panose="02020603050405020304" pitchFamily="18" charset="0"/>
                <a:cs typeface="Times New Roman" panose="02020603050405020304" pitchFamily="18" charset="0"/>
              </a:rPr>
              <a:t>Testament</a:t>
            </a: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Non sai mai se PDB </a:t>
            </a:r>
          </a:p>
          <a:p>
            <a:pPr marL="0" indent="0">
              <a:buNone/>
            </a:pPr>
            <a:r>
              <a:rPr lang="it-IT" sz="5100" dirty="0">
                <a:latin typeface="Times New Roman" panose="02020603050405020304" pitchFamily="18" charset="0"/>
                <a:cs typeface="Times New Roman" panose="02020603050405020304" pitchFamily="18" charset="0"/>
              </a:rPr>
              <a:t>quando parla piano piano </a:t>
            </a:r>
          </a:p>
          <a:p>
            <a:pPr marL="0" indent="0">
              <a:buNone/>
            </a:pPr>
            <a:r>
              <a:rPr lang="it-IT" sz="5100" dirty="0">
                <a:latin typeface="Times New Roman" panose="02020603050405020304" pitchFamily="18" charset="0"/>
                <a:cs typeface="Times New Roman" panose="02020603050405020304" pitchFamily="18" charset="0"/>
              </a:rPr>
              <a:t>è ortodosso oppur marrano: </a:t>
            </a:r>
          </a:p>
          <a:p>
            <a:pPr marL="0" indent="0">
              <a:buNone/>
            </a:pPr>
            <a:r>
              <a:rPr lang="it-IT" sz="5100" dirty="0">
                <a:latin typeface="Times New Roman" panose="02020603050405020304" pitchFamily="18" charset="0"/>
                <a:cs typeface="Times New Roman" panose="02020603050405020304" pitchFamily="18" charset="0"/>
              </a:rPr>
              <a:t>lui è fatto un po' così. </a:t>
            </a:r>
          </a:p>
        </p:txBody>
      </p:sp>
      <p:sp>
        <p:nvSpPr>
          <p:cNvPr id="4" name="Segnaposto contenuto 3">
            <a:extLst>
              <a:ext uri="{FF2B5EF4-FFF2-40B4-BE49-F238E27FC236}">
                <a16:creationId xmlns:a16="http://schemas.microsoft.com/office/drawing/2014/main" id="{A999CDFF-626B-48D3-BE4A-BA7C29E57DC4}"/>
              </a:ext>
            </a:extLst>
          </p:cNvPr>
          <p:cNvSpPr>
            <a:spLocks noGrp="1"/>
          </p:cNvSpPr>
          <p:nvPr>
            <p:ph sz="half" idx="2"/>
          </p:nvPr>
        </p:nvSpPr>
        <p:spPr>
          <a:xfrm>
            <a:off x="8229600" y="1324928"/>
            <a:ext cx="3689503" cy="5167947"/>
          </a:xfrm>
        </p:spPr>
        <p:txBody>
          <a:bodyPr>
            <a:noAutofit/>
          </a:bodyPr>
          <a:lstStyle/>
          <a:p>
            <a:pPr marL="0" indent="0">
              <a:buNone/>
            </a:pPr>
            <a:endParaRPr lang="it-IT" sz="2400" dirty="0">
              <a:latin typeface="Times New Roman" panose="02020603050405020304" pitchFamily="18" charset="0"/>
              <a:cs typeface="Times New Roman" panose="02020603050405020304" pitchFamily="18" charset="0"/>
            </a:endParaRPr>
          </a:p>
          <a:p>
            <a:pPr marL="0" indent="0">
              <a:buNone/>
            </a:pPr>
            <a:r>
              <a:rPr lang="it-IT" sz="2400" dirty="0">
                <a:latin typeface="Times New Roman" panose="02020603050405020304" pitchFamily="18" charset="0"/>
                <a:cs typeface="Times New Roman" panose="02020603050405020304" pitchFamily="18" charset="0"/>
              </a:rPr>
              <a:t>E non sai che i tuoi occhi</a:t>
            </a:r>
          </a:p>
          <a:p>
            <a:pPr marL="0" indent="0">
              <a:buNone/>
            </a:pPr>
            <a:r>
              <a:rPr lang="it-IT" sz="2400" dirty="0">
                <a:latin typeface="Times New Roman" panose="02020603050405020304" pitchFamily="18" charset="0"/>
                <a:cs typeface="Times New Roman" panose="02020603050405020304" pitchFamily="18" charset="0"/>
              </a:rPr>
              <a:t>insegnano anche a me</a:t>
            </a:r>
          </a:p>
          <a:p>
            <a:pPr marL="0" indent="0">
              <a:buNone/>
            </a:pPr>
            <a:r>
              <a:rPr lang="it-IT" sz="2400" dirty="0">
                <a:latin typeface="Times New Roman" panose="02020603050405020304" pitchFamily="18" charset="0"/>
                <a:cs typeface="Times New Roman" panose="02020603050405020304" pitchFamily="18" charset="0"/>
              </a:rPr>
              <a:t>senza piegar ginocchi</a:t>
            </a:r>
          </a:p>
          <a:p>
            <a:pPr marL="0" indent="0">
              <a:buNone/>
            </a:pPr>
            <a:r>
              <a:rPr lang="it-IT" sz="2400" dirty="0">
                <a:latin typeface="Times New Roman" panose="02020603050405020304" pitchFamily="18" charset="0"/>
                <a:cs typeface="Times New Roman" panose="02020603050405020304" pitchFamily="18" charset="0"/>
              </a:rPr>
              <a:t>come pregare il Re,</a:t>
            </a:r>
          </a:p>
          <a:p>
            <a:pPr marL="0" indent="0">
              <a:buNone/>
            </a:pPr>
            <a:r>
              <a:rPr lang="it-IT" sz="2400" dirty="0">
                <a:latin typeface="Times New Roman" panose="02020603050405020304" pitchFamily="18" charset="0"/>
                <a:cs typeface="Times New Roman" panose="02020603050405020304" pitchFamily="18" charset="0"/>
              </a:rPr>
              <a:t>un re come te zoppo</a:t>
            </a:r>
          </a:p>
          <a:p>
            <a:pPr marL="0" indent="0">
              <a:buNone/>
            </a:pPr>
            <a:r>
              <a:rPr lang="it-IT" sz="2400" dirty="0">
                <a:latin typeface="Times New Roman" panose="02020603050405020304" pitchFamily="18" charset="0"/>
                <a:cs typeface="Times New Roman" panose="02020603050405020304" pitchFamily="18" charset="0"/>
              </a:rPr>
              <a:t>di un regno ove il dolore</a:t>
            </a:r>
          </a:p>
          <a:p>
            <a:pPr marL="0" indent="0">
              <a:buNone/>
            </a:pPr>
            <a:r>
              <a:rPr lang="it-IT" sz="2400" dirty="0">
                <a:latin typeface="Times New Roman" panose="02020603050405020304" pitchFamily="18" charset="0"/>
                <a:cs typeface="Times New Roman" panose="02020603050405020304" pitchFamily="18" charset="0"/>
              </a:rPr>
              <a:t>anche per lui è troppo.</a:t>
            </a:r>
          </a:p>
          <a:p>
            <a:pPr marL="0" indent="0">
              <a:buNone/>
            </a:pPr>
            <a:r>
              <a:rPr lang="it-IT" sz="2400" dirty="0">
                <a:latin typeface="Times New Roman" panose="02020603050405020304" pitchFamily="18" charset="0"/>
                <a:cs typeface="Times New Roman" panose="02020603050405020304" pitchFamily="18" charset="0"/>
              </a:rPr>
              <a:t>Per consolarlo, salga</a:t>
            </a:r>
          </a:p>
          <a:p>
            <a:pPr marL="0" indent="0">
              <a:buNone/>
            </a:pPr>
            <a:r>
              <a:rPr lang="it-IT" sz="2400" dirty="0">
                <a:latin typeface="Times New Roman" panose="02020603050405020304" pitchFamily="18" charset="0"/>
                <a:cs typeface="Times New Roman" panose="02020603050405020304" pitchFamily="18" charset="0"/>
              </a:rPr>
              <a:t>la nostra tenerezza</a:t>
            </a:r>
          </a:p>
          <a:p>
            <a:pPr marL="0" indent="0">
              <a:buNone/>
            </a:pPr>
            <a:r>
              <a:rPr lang="it-IT" sz="2400" dirty="0">
                <a:latin typeface="Times New Roman" panose="02020603050405020304" pitchFamily="18" charset="0"/>
                <a:cs typeface="Times New Roman" panose="02020603050405020304" pitchFamily="18" charset="0"/>
              </a:rPr>
              <a:t>affidata al tuo sguardo</a:t>
            </a:r>
          </a:p>
          <a:p>
            <a:pPr marL="0" indent="0">
              <a:buNone/>
            </a:pPr>
            <a:r>
              <a:rPr lang="it-IT" sz="2400" dirty="0">
                <a:latin typeface="Times New Roman" panose="02020603050405020304" pitchFamily="18" charset="0"/>
                <a:cs typeface="Times New Roman" panose="02020603050405020304" pitchFamily="18" charset="0"/>
              </a:rPr>
              <a:t>e a una tua carezza.</a:t>
            </a:r>
          </a:p>
        </p:txBody>
      </p:sp>
      <p:pic>
        <p:nvPicPr>
          <p:cNvPr id="11" name="Immagine 10">
            <a:extLst>
              <a:ext uri="{FF2B5EF4-FFF2-40B4-BE49-F238E27FC236}">
                <a16:creationId xmlns:a16="http://schemas.microsoft.com/office/drawing/2014/main" id="{C0985978-D3EB-4E60-9842-6533075F60A0}"/>
              </a:ext>
            </a:extLst>
          </p:cNvPr>
          <p:cNvPicPr>
            <a:picLocks noChangeAspect="1"/>
          </p:cNvPicPr>
          <p:nvPr/>
        </p:nvPicPr>
        <p:blipFill>
          <a:blip r:embed="rId2"/>
          <a:stretch>
            <a:fillRect/>
          </a:stretch>
        </p:blipFill>
        <p:spPr>
          <a:xfrm flipH="1">
            <a:off x="7160455" y="1421352"/>
            <a:ext cx="286741" cy="4654168"/>
          </a:xfrm>
          <a:prstGeom prst="rect">
            <a:avLst/>
          </a:prstGeom>
        </p:spPr>
      </p:pic>
      <p:sp>
        <p:nvSpPr>
          <p:cNvPr id="14" name="CasellaDiTesto 13">
            <a:extLst>
              <a:ext uri="{FF2B5EF4-FFF2-40B4-BE49-F238E27FC236}">
                <a16:creationId xmlns:a16="http://schemas.microsoft.com/office/drawing/2014/main" id="{8E89358D-8993-4E7F-B38F-0CAE3C59EAEC}"/>
              </a:ext>
            </a:extLst>
          </p:cNvPr>
          <p:cNvSpPr txBox="1"/>
          <p:nvPr/>
        </p:nvSpPr>
        <p:spPr>
          <a:xfrm>
            <a:off x="4590855" y="1209279"/>
            <a:ext cx="3512136" cy="3970318"/>
          </a:xfrm>
          <a:prstGeom prst="rect">
            <a:avLst/>
          </a:prstGeom>
          <a:noFill/>
        </p:spPr>
        <p:txBody>
          <a:bodyPr wrap="square">
            <a:spAutoFit/>
          </a:bodyPr>
          <a:lstStyle/>
          <a:p>
            <a:endParaRPr lang="it-IT" dirty="0">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Consolatemi, consolatemi o mio popolo</a:t>
            </a:r>
          </a:p>
          <a:p>
            <a:r>
              <a:rPr lang="it-IT" sz="2400" b="1" i="1" dirty="0">
                <a:latin typeface="Times New Roman" panose="02020603050405020304" pitchFamily="18" charset="0"/>
                <a:cs typeface="Times New Roman" panose="02020603050405020304" pitchFamily="18" charset="0"/>
              </a:rPr>
              <a:t>(Midrash </a:t>
            </a:r>
            <a:r>
              <a:rPr lang="it-IT" sz="2400" b="1" dirty="0">
                <a:latin typeface="Times New Roman" panose="02020603050405020304" pitchFamily="18" charset="0"/>
                <a:cs typeface="Times New Roman" panose="02020603050405020304" pitchFamily="18" charset="0"/>
              </a:rPr>
              <a:t>di </a:t>
            </a:r>
            <a:r>
              <a:rPr lang="it-IT" sz="2400" b="1" dirty="0" err="1">
                <a:latin typeface="Times New Roman" panose="02020603050405020304" pitchFamily="18" charset="0"/>
                <a:cs typeface="Times New Roman" panose="02020603050405020304" pitchFamily="18" charset="0"/>
              </a:rPr>
              <a:t>Is</a:t>
            </a:r>
            <a:r>
              <a:rPr lang="it-IT" sz="2400" b="1" dirty="0">
                <a:latin typeface="Times New Roman" panose="02020603050405020304" pitchFamily="18" charset="0"/>
                <a:cs typeface="Times New Roman" panose="02020603050405020304" pitchFamily="18" charset="0"/>
              </a:rPr>
              <a:t> 40,1</a:t>
            </a:r>
            <a:r>
              <a:rPr lang="it-IT" b="1" dirty="0">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Martino, gatto mio</a:t>
            </a:r>
          </a:p>
          <a:p>
            <a:r>
              <a:rPr lang="it-IT" sz="2400" dirty="0">
                <a:latin typeface="Times New Roman" panose="02020603050405020304" pitchFamily="18" charset="0"/>
                <a:cs typeface="Times New Roman" panose="02020603050405020304" pitchFamily="18" charset="0"/>
              </a:rPr>
              <a:t>tu credi ch’io sia Dio,</a:t>
            </a:r>
          </a:p>
          <a:p>
            <a:r>
              <a:rPr lang="it-IT" sz="2400" dirty="0">
                <a:latin typeface="Times New Roman" panose="02020603050405020304" pitchFamily="18" charset="0"/>
                <a:cs typeface="Times New Roman" panose="02020603050405020304" pitchFamily="18" charset="0"/>
              </a:rPr>
              <a:t>mi contempli adorante</a:t>
            </a:r>
          </a:p>
          <a:p>
            <a:r>
              <a:rPr lang="it-IT" sz="2400" dirty="0">
                <a:latin typeface="Times New Roman" panose="02020603050405020304" pitchFamily="18" charset="0"/>
                <a:cs typeface="Times New Roman" panose="02020603050405020304" pitchFamily="18" charset="0"/>
              </a:rPr>
              <a:t>come fanno le sante</a:t>
            </a:r>
          </a:p>
          <a:p>
            <a:r>
              <a:rPr lang="it-IT" sz="2400" dirty="0">
                <a:latin typeface="Times New Roman" panose="02020603050405020304" pitchFamily="18" charset="0"/>
                <a:cs typeface="Times New Roman" panose="02020603050405020304" pitchFamily="18" charset="0"/>
              </a:rPr>
              <a:t>e gli estatici frati</a:t>
            </a:r>
          </a:p>
          <a:p>
            <a:r>
              <a:rPr lang="it-IT" sz="2400" dirty="0">
                <a:latin typeface="Times New Roman" panose="02020603050405020304" pitchFamily="18" charset="0"/>
                <a:cs typeface="Times New Roman" panose="02020603050405020304" pitchFamily="18" charset="0"/>
              </a:rPr>
              <a:t>colpiti o pitturati.</a:t>
            </a:r>
          </a:p>
        </p:txBody>
      </p:sp>
      <p:pic>
        <p:nvPicPr>
          <p:cNvPr id="15" name="Immagine 14">
            <a:extLst>
              <a:ext uri="{FF2B5EF4-FFF2-40B4-BE49-F238E27FC236}">
                <a16:creationId xmlns:a16="http://schemas.microsoft.com/office/drawing/2014/main" id="{35DE39FB-A9C8-4B42-BC19-6A38C146BDE6}"/>
              </a:ext>
            </a:extLst>
          </p:cNvPr>
          <p:cNvPicPr>
            <a:picLocks noChangeAspect="1"/>
          </p:cNvPicPr>
          <p:nvPr/>
        </p:nvPicPr>
        <p:blipFill>
          <a:blip r:embed="rId3"/>
          <a:stretch>
            <a:fillRect/>
          </a:stretch>
        </p:blipFill>
        <p:spPr>
          <a:xfrm>
            <a:off x="4997438" y="5179597"/>
            <a:ext cx="2376000" cy="1581122"/>
          </a:xfrm>
          <a:prstGeom prst="rect">
            <a:avLst/>
          </a:prstGeom>
        </p:spPr>
      </p:pic>
      <p:pic>
        <p:nvPicPr>
          <p:cNvPr id="16" name="Immagine 15">
            <a:extLst>
              <a:ext uri="{FF2B5EF4-FFF2-40B4-BE49-F238E27FC236}">
                <a16:creationId xmlns:a16="http://schemas.microsoft.com/office/drawing/2014/main" id="{A827727E-5075-49CA-889C-89B640C61DD3}"/>
              </a:ext>
            </a:extLst>
          </p:cNvPr>
          <p:cNvPicPr>
            <a:picLocks noChangeAspect="1"/>
          </p:cNvPicPr>
          <p:nvPr/>
        </p:nvPicPr>
        <p:blipFill>
          <a:blip r:embed="rId4"/>
          <a:stretch>
            <a:fillRect/>
          </a:stretch>
        </p:blipFill>
        <p:spPr>
          <a:xfrm>
            <a:off x="608090" y="220616"/>
            <a:ext cx="1152000" cy="1744208"/>
          </a:xfrm>
          <a:prstGeom prst="rect">
            <a:avLst/>
          </a:prstGeom>
        </p:spPr>
      </p:pic>
    </p:spTree>
    <p:extLst>
      <p:ext uri="{BB962C8B-B14F-4D97-AF65-F5344CB8AC3E}">
        <p14:creationId xmlns:p14="http://schemas.microsoft.com/office/powerpoint/2010/main" val="48105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71016B-0B5C-4EF5-93A5-04CC14A138C8}"/>
              </a:ext>
            </a:extLst>
          </p:cNvPr>
          <p:cNvSpPr>
            <a:spLocks noGrp="1"/>
          </p:cNvSpPr>
          <p:nvPr>
            <p:ph type="title"/>
          </p:nvPr>
        </p:nvSpPr>
        <p:spPr>
          <a:xfrm>
            <a:off x="838200" y="-44831"/>
            <a:ext cx="10515600" cy="1325563"/>
          </a:xfrm>
        </p:spPr>
        <p:txBody>
          <a:bodyPr/>
          <a:lstStyle/>
          <a:p>
            <a:pPr algn="ctr"/>
            <a:r>
              <a:rPr lang="it-IT" dirty="0">
                <a:latin typeface="Times New Roman" panose="02020603050405020304" pitchFamily="18" charset="0"/>
                <a:cs typeface="Times New Roman" panose="02020603050405020304" pitchFamily="18" charset="0"/>
              </a:rPr>
              <a:t>Un grave (secondo PDB) ritardo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 pensiero cristiano</a:t>
            </a:r>
          </a:p>
        </p:txBody>
      </p:sp>
      <p:sp>
        <p:nvSpPr>
          <p:cNvPr id="3" name="Segnaposto contenuto 2">
            <a:extLst>
              <a:ext uri="{FF2B5EF4-FFF2-40B4-BE49-F238E27FC236}">
                <a16:creationId xmlns:a16="http://schemas.microsoft.com/office/drawing/2014/main" id="{553F866C-E869-4F4B-82CC-B18A3A25837F}"/>
              </a:ext>
            </a:extLst>
          </p:cNvPr>
          <p:cNvSpPr>
            <a:spLocks noGrp="1"/>
          </p:cNvSpPr>
          <p:nvPr>
            <p:ph sz="half" idx="1"/>
          </p:nvPr>
        </p:nvSpPr>
        <p:spPr>
          <a:xfrm>
            <a:off x="466933" y="1775171"/>
            <a:ext cx="6162260" cy="4822066"/>
          </a:xfrm>
        </p:spPr>
        <p:txBody>
          <a:bodyPr>
            <a:normAutofit fontScale="62500" lnSpcReduction="20000"/>
          </a:bodyPr>
          <a:lstStyle/>
          <a:p>
            <a:pPr marL="0" indent="0" algn="just">
              <a:buNone/>
            </a:pPr>
            <a:r>
              <a:rPr lang="it-IT" sz="3800" dirty="0">
                <a:latin typeface="Times New Roman" panose="02020603050405020304" pitchFamily="18" charset="0"/>
                <a:cs typeface="Times New Roman" panose="02020603050405020304" pitchFamily="18" charset="0"/>
              </a:rPr>
              <a:t>PDB conviene con Michel Damien che «nel cristianesimo esiste una formidabile ‘‘carenza di pensiero’’ a questo propositivo. […] ‘‘Il cristiano ha anzi un handicap: una cultura filosofica arcaica che polarizza la sua attenzione su se stesso a spese dell’ambiente’’» (AD, 10)</a:t>
            </a:r>
          </a:p>
          <a:p>
            <a:pPr marL="0" indent="0" algn="just">
              <a:buNone/>
            </a:pPr>
            <a:endParaRPr lang="it-IT" sz="3800" dirty="0">
              <a:latin typeface="Times New Roman" panose="02020603050405020304" pitchFamily="18" charset="0"/>
              <a:cs typeface="Times New Roman" panose="02020603050405020304" pitchFamily="18" charset="0"/>
            </a:endParaRPr>
          </a:p>
          <a:p>
            <a:pPr marL="0" indent="0" algn="just">
              <a:buNone/>
            </a:pPr>
            <a:r>
              <a:rPr lang="it-IT" sz="3800" dirty="0">
                <a:latin typeface="Times New Roman" panose="02020603050405020304" pitchFamily="18" charset="0"/>
                <a:cs typeface="Times New Roman" panose="02020603050405020304" pitchFamily="18" charset="0"/>
              </a:rPr>
              <a:t>«Occuparsi di teologia degli animali è un lusso dello spirito?» (A </a:t>
            </a:r>
            <a:r>
              <a:rPr lang="it-IT" sz="3800" dirty="0" err="1">
                <a:latin typeface="Times New Roman" panose="02020603050405020304" pitchFamily="18" charset="0"/>
                <a:cs typeface="Times New Roman" panose="02020603050405020304" pitchFamily="18" charset="0"/>
              </a:rPr>
              <a:t>Bondolfi</a:t>
            </a:r>
            <a:r>
              <a:rPr lang="it-IT" sz="3800" dirty="0">
                <a:latin typeface="Times New Roman" panose="02020603050405020304" pitchFamily="18" charset="0"/>
                <a:cs typeface="Times New Roman" panose="02020603050405020304" pitchFamily="18" charset="0"/>
              </a:rPr>
              <a:t>, cit. in AD, 14-15) Analogo silenzio teologico su donne, ma anche «fratelli maggiori» (ebrei) e «fratelli minori» (animali) (cfr. AD, 15) </a:t>
            </a:r>
          </a:p>
          <a:p>
            <a:pPr marL="0" indent="0" algn="just">
              <a:buNone/>
            </a:pPr>
            <a:endParaRPr lang="it-IT" sz="3800" dirty="0">
              <a:latin typeface="Times New Roman" panose="02020603050405020304" pitchFamily="18" charset="0"/>
              <a:cs typeface="Times New Roman" panose="02020603050405020304" pitchFamily="18" charset="0"/>
            </a:endParaRPr>
          </a:p>
          <a:p>
            <a:pPr marL="0" indent="0" algn="just">
              <a:buNone/>
            </a:pPr>
            <a:r>
              <a:rPr lang="it-IT" sz="3800" dirty="0">
                <a:latin typeface="Times New Roman" panose="02020603050405020304" pitchFamily="18" charset="0"/>
                <a:cs typeface="Times New Roman" panose="02020603050405020304" pitchFamily="18" charset="0"/>
              </a:rPr>
              <a:t>La discussione con il cardinale Palazzini sugli agnelli pasquali (1989)</a:t>
            </a: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50E8294C-D2B5-4F39-B48F-404279C3F1B7}"/>
              </a:ext>
            </a:extLst>
          </p:cNvPr>
          <p:cNvPicPr>
            <a:picLocks noGrp="1" noChangeAspect="1"/>
          </p:cNvPicPr>
          <p:nvPr>
            <p:ph sz="half" idx="2"/>
          </p:nvPr>
        </p:nvPicPr>
        <p:blipFill>
          <a:blip r:embed="rId2"/>
          <a:stretch>
            <a:fillRect/>
          </a:stretch>
        </p:blipFill>
        <p:spPr>
          <a:xfrm>
            <a:off x="9638717" y="2349240"/>
            <a:ext cx="2372937" cy="3168000"/>
          </a:xfrm>
          <a:prstGeom prst="rect">
            <a:avLst/>
          </a:prstGeom>
        </p:spPr>
      </p:pic>
      <p:pic>
        <p:nvPicPr>
          <p:cNvPr id="6" name="Immagine 5">
            <a:extLst>
              <a:ext uri="{FF2B5EF4-FFF2-40B4-BE49-F238E27FC236}">
                <a16:creationId xmlns:a16="http://schemas.microsoft.com/office/drawing/2014/main" id="{1E4E6A4A-B3F2-4E3E-A3C5-20FBBE803C5D}"/>
              </a:ext>
            </a:extLst>
          </p:cNvPr>
          <p:cNvPicPr>
            <a:picLocks noChangeAspect="1"/>
          </p:cNvPicPr>
          <p:nvPr/>
        </p:nvPicPr>
        <p:blipFill>
          <a:blip r:embed="rId3"/>
          <a:stretch>
            <a:fillRect/>
          </a:stretch>
        </p:blipFill>
        <p:spPr>
          <a:xfrm>
            <a:off x="7117509" y="2349240"/>
            <a:ext cx="2271391" cy="3168000"/>
          </a:xfrm>
          <a:prstGeom prst="rect">
            <a:avLst/>
          </a:prstGeom>
        </p:spPr>
      </p:pic>
    </p:spTree>
    <p:extLst>
      <p:ext uri="{BB962C8B-B14F-4D97-AF65-F5344CB8AC3E}">
        <p14:creationId xmlns:p14="http://schemas.microsoft.com/office/powerpoint/2010/main" val="4748085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1262</TotalTime>
  <Words>3568</Words>
  <Application>Microsoft Office PowerPoint</Application>
  <PresentationFormat>Widescreen</PresentationFormat>
  <Paragraphs>190</Paragraphs>
  <Slides>29</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29</vt:i4>
      </vt:variant>
    </vt:vector>
  </HeadingPairs>
  <TitlesOfParts>
    <vt:vector size="36" baseType="lpstr">
      <vt:lpstr>arial</vt:lpstr>
      <vt:lpstr>arial</vt:lpstr>
      <vt:lpstr>Calibri</vt:lpstr>
      <vt:lpstr>Calibri Light</vt:lpstr>
      <vt:lpstr>Times New Roman</vt:lpstr>
      <vt:lpstr>Times New Roman, serif</vt:lpstr>
      <vt:lpstr>Tema di Office</vt:lpstr>
      <vt:lpstr>Paolo De Benedetti (1927- 2016),  il «rabbi di Asti»</vt:lpstr>
      <vt:lpstr>Le radici: un ‘‘giudeo- piemontese’’ (gnianca par chalòm);  gli studi, l’attività professionale e accademica.  Uno scrittore fecondo </vt:lpstr>
      <vt:lpstr>Sabati e domeniche: Paolo De Benedetti ‘‘giudeo-cristiano’’ (Amos Luzzatto)</vt:lpstr>
      <vt:lpstr>I molti contatti: il Sae, il cardinale Martini, Umberto Eco, e un’intensa attività di base</vt:lpstr>
      <vt:lpstr>I temi di Paolo de Benedetti</vt:lpstr>
      <vt:lpstr>Una ricca riflessione teologica  sulla creazione e sugli animali</vt:lpstr>
      <vt:lpstr>Abbreviazioni </vt:lpstr>
      <vt:lpstr>Una poesia di Umberto Eco per PDB.  Una poesia di PDB per il gatto Martino</vt:lpstr>
      <vt:lpstr>Un grave (secondo PDB) ritardo  del pensiero cristiano</vt:lpstr>
      <vt:lpstr>Andare oltre. Alcune voci  cristiane  alternative</vt:lpstr>
      <vt:lpstr>Presentazione standard di PowerPoint</vt:lpstr>
      <vt:lpstr>Due testi biblici e quattro verbi chiave</vt:lpstr>
      <vt:lpstr>L’autentico senso del ‘‘soggiogare’’ e ‘‘dominare’’ nella tradizione rabbinica </vt:lpstr>
      <vt:lpstr>Il rapporto corretto con la terra  è mediato dalla berakhà (בְּרָכָה, benedizione)  e ci introduce alla zedeqà (צְדָקָה giustizia) </vt:lpstr>
      <vt:lpstr>Un libro biblico e un passo caro a PDB  (cfr. AD 25-36)</vt:lpstr>
      <vt:lpstr>La terminologia della vita nelle Scritture ebraiche. Andare oltre il dualismo platonico</vt:lpstr>
      <vt:lpstr>La cura di  Dio per ogni vita</vt:lpstr>
      <vt:lpstr>Le molte norme della Torà   che promuovono la cura della vita</vt:lpstr>
      <vt:lpstr>Compassione di Dio per la vita</vt:lpstr>
      <vt:lpstr>Norme della Torà a vantaggio degli animali</vt:lpstr>
      <vt:lpstr>Due storie dalla tradizione ebraica </vt:lpstr>
      <vt:lpstr>Il significato della shechità                              (שְׁחִיטָה , macellazione rituale) nell’ebraismo</vt:lpstr>
      <vt:lpstr>Sfide nel contesto odierno</vt:lpstr>
      <vt:lpstr>Alberi e vegetali. Un’unica vita (nèfesh, נֶ֫פֶשׁ‎).  </vt:lpstr>
      <vt:lpstr>Il messaggio delle storie rabbiniche: uccisione di un albero = ‘‘assassinio’’ </vt:lpstr>
      <vt:lpstr>Il superamento della logica  del sacrificio e della violenza  </vt:lpstr>
      <vt:lpstr>      Il problema del dolore innocente.      La sofferenza dell’animale.                                                                                                                                                                    </vt:lpstr>
      <vt:lpstr>Prospettive escatologiche secondo PDB</vt:lpstr>
      <vt:lpstr>…..e la ricerca continua,  sino al mondo a venire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Paolo De Benedetti (1927- 2016),  il «rabbi di Asti»</dc:title>
  <dc:creator>Giuseppe Ferrari</dc:creator>
  <cp:lastModifiedBy>Giuseppe Ferrari</cp:lastModifiedBy>
  <cp:revision>80</cp:revision>
  <dcterms:created xsi:type="dcterms:W3CDTF">2022-03-22T20:50:51Z</dcterms:created>
  <dcterms:modified xsi:type="dcterms:W3CDTF">2022-12-07T22:18:33Z</dcterms:modified>
</cp:coreProperties>
</file>