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2" autoAdjust="0"/>
    <p:restoredTop sz="94660"/>
  </p:normalViewPr>
  <p:slideViewPr>
    <p:cSldViewPr snapToGrid="0">
      <p:cViewPr varScale="1">
        <p:scale>
          <a:sx n="72" d="100"/>
          <a:sy n="72" d="100"/>
        </p:scale>
        <p:origin x="7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4F3A0-9921-4683-8B64-7402E0901CFA}" type="datetimeFigureOut">
              <a:rPr lang="it-IT" smtClean="0"/>
              <a:t>15/04/2024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7732A-F63C-46D8-B6CF-D97A7C754D92}" type="slidenum">
              <a:rPr lang="it-IT" smtClean="0"/>
              <a:t>‹N›</a:t>
            </a:fld>
            <a:endParaRPr lang="it-IT"/>
          </a:p>
        </p:txBody>
      </p:sp>
    </p:spTree>
    <p:extLst>
      <p:ext uri="{BB962C8B-B14F-4D97-AF65-F5344CB8AC3E}">
        <p14:creationId xmlns:p14="http://schemas.microsoft.com/office/powerpoint/2010/main" val="1408423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7ADA0631-DACD-4AAC-A33E-2019B75ABED9}"/>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056A1C9-E4E0-40F3-B2C2-219DEB6E837B}" type="slidenum">
              <a:t>1</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B01CFD7D-59D9-47F5-ACB8-66FD239FB371}"/>
              </a:ext>
            </a:extLst>
          </p:cNvPr>
          <p:cNvSpPr>
            <a:spLocks noGrp="1" noRot="1" noChangeAspect="1"/>
          </p:cNvSpPr>
          <p:nvPr>
            <p:ph type="sldImg"/>
          </p:nvPr>
        </p:nvSpPr>
        <p:spPr>
          <a:xfrm>
            <a:off x="217488" y="812800"/>
            <a:ext cx="7123112" cy="4008438"/>
          </a:xfrm>
          <a:solidFill>
            <a:srgbClr val="4472C4"/>
          </a:solidFill>
          <a:ln w="25402">
            <a:solidFill>
              <a:srgbClr val="2F528F"/>
            </a:solidFill>
            <a:prstDash val="solid"/>
          </a:ln>
        </p:spPr>
      </p:sp>
      <p:sp>
        <p:nvSpPr>
          <p:cNvPr id="4" name="Segnaposto note 2">
            <a:extLst>
              <a:ext uri="{FF2B5EF4-FFF2-40B4-BE49-F238E27FC236}">
                <a16:creationId xmlns:a16="http://schemas.microsoft.com/office/drawing/2014/main" id="{9E59BE57-C550-4219-81BB-55269C5EF8F9}"/>
              </a:ext>
            </a:extLst>
          </p:cNvPr>
          <p:cNvSpPr txBox="1">
            <a:spLocks noGrp="1"/>
          </p:cNvSpPr>
          <p:nvPr>
            <p:ph type="body" sz="quarter"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000EDB-29C8-41A1-AFB3-584E12354F1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02A0CAC-798A-42C6-987E-CB973EC205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8B75AE8-4F07-4BAB-A39C-A3B290A35723}"/>
              </a:ext>
            </a:extLst>
          </p:cNvPr>
          <p:cNvSpPr>
            <a:spLocks noGrp="1"/>
          </p:cNvSpPr>
          <p:nvPr>
            <p:ph type="dt" sz="half" idx="10"/>
          </p:nvPr>
        </p:nvSpPr>
        <p:spPr/>
        <p:txBody>
          <a:bodyPr/>
          <a:lstStyle/>
          <a:p>
            <a:fld id="{5E7FD7C3-70A3-4FBB-A123-DB0DE4A3F782}" type="datetimeFigureOut">
              <a:rPr lang="it-IT" smtClean="0"/>
              <a:t>15/04/2024</a:t>
            </a:fld>
            <a:endParaRPr lang="it-IT"/>
          </a:p>
        </p:txBody>
      </p:sp>
      <p:sp>
        <p:nvSpPr>
          <p:cNvPr id="5" name="Segnaposto piè di pagina 4">
            <a:extLst>
              <a:ext uri="{FF2B5EF4-FFF2-40B4-BE49-F238E27FC236}">
                <a16:creationId xmlns:a16="http://schemas.microsoft.com/office/drawing/2014/main" id="{A897CE55-47B2-4D36-AD22-CEC2CDF50CE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B099006-92AE-4D76-9DAF-F7F867DA2265}"/>
              </a:ext>
            </a:extLst>
          </p:cNvPr>
          <p:cNvSpPr>
            <a:spLocks noGrp="1"/>
          </p:cNvSpPr>
          <p:nvPr>
            <p:ph type="sldNum" sz="quarter" idx="12"/>
          </p:nvPr>
        </p:nvSpPr>
        <p:spPr/>
        <p:txBody>
          <a:bodyPr/>
          <a:lstStyle/>
          <a:p>
            <a:fld id="{780F805E-CD93-4169-B46B-CF03BEA90FB1}" type="slidenum">
              <a:rPr lang="it-IT" smtClean="0"/>
              <a:t>‹N›</a:t>
            </a:fld>
            <a:endParaRPr lang="it-IT"/>
          </a:p>
        </p:txBody>
      </p:sp>
    </p:spTree>
    <p:extLst>
      <p:ext uri="{BB962C8B-B14F-4D97-AF65-F5344CB8AC3E}">
        <p14:creationId xmlns:p14="http://schemas.microsoft.com/office/powerpoint/2010/main" val="215879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72ABB9-8F6D-4155-B9FC-B16B2B2DED2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EF247AA-6803-47D7-9E40-22754D03297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CF44F78-62BF-4035-9B8A-BB7DC11F050A}"/>
              </a:ext>
            </a:extLst>
          </p:cNvPr>
          <p:cNvSpPr>
            <a:spLocks noGrp="1"/>
          </p:cNvSpPr>
          <p:nvPr>
            <p:ph type="dt" sz="half" idx="10"/>
          </p:nvPr>
        </p:nvSpPr>
        <p:spPr/>
        <p:txBody>
          <a:bodyPr/>
          <a:lstStyle/>
          <a:p>
            <a:fld id="{5E7FD7C3-70A3-4FBB-A123-DB0DE4A3F782}" type="datetimeFigureOut">
              <a:rPr lang="it-IT" smtClean="0"/>
              <a:t>15/04/2024</a:t>
            </a:fld>
            <a:endParaRPr lang="it-IT"/>
          </a:p>
        </p:txBody>
      </p:sp>
      <p:sp>
        <p:nvSpPr>
          <p:cNvPr id="5" name="Segnaposto piè di pagina 4">
            <a:extLst>
              <a:ext uri="{FF2B5EF4-FFF2-40B4-BE49-F238E27FC236}">
                <a16:creationId xmlns:a16="http://schemas.microsoft.com/office/drawing/2014/main" id="{0D28435B-7DD6-4BCC-B346-C73E52625F5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4F7481D-030F-4A4D-883C-89B2D23186AA}"/>
              </a:ext>
            </a:extLst>
          </p:cNvPr>
          <p:cNvSpPr>
            <a:spLocks noGrp="1"/>
          </p:cNvSpPr>
          <p:nvPr>
            <p:ph type="sldNum" sz="quarter" idx="12"/>
          </p:nvPr>
        </p:nvSpPr>
        <p:spPr/>
        <p:txBody>
          <a:bodyPr/>
          <a:lstStyle/>
          <a:p>
            <a:fld id="{780F805E-CD93-4169-B46B-CF03BEA90FB1}" type="slidenum">
              <a:rPr lang="it-IT" smtClean="0"/>
              <a:t>‹N›</a:t>
            </a:fld>
            <a:endParaRPr lang="it-IT"/>
          </a:p>
        </p:txBody>
      </p:sp>
    </p:spTree>
    <p:extLst>
      <p:ext uri="{BB962C8B-B14F-4D97-AF65-F5344CB8AC3E}">
        <p14:creationId xmlns:p14="http://schemas.microsoft.com/office/powerpoint/2010/main" val="1428320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26F8909-31EE-4BBC-B6F8-1E1CC891BDC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DC05555-B90C-4725-8B88-55DC2C2EB9C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DEFED25-5011-42EB-A45E-E76F90391680}"/>
              </a:ext>
            </a:extLst>
          </p:cNvPr>
          <p:cNvSpPr>
            <a:spLocks noGrp="1"/>
          </p:cNvSpPr>
          <p:nvPr>
            <p:ph type="dt" sz="half" idx="10"/>
          </p:nvPr>
        </p:nvSpPr>
        <p:spPr/>
        <p:txBody>
          <a:bodyPr/>
          <a:lstStyle/>
          <a:p>
            <a:fld id="{5E7FD7C3-70A3-4FBB-A123-DB0DE4A3F782}" type="datetimeFigureOut">
              <a:rPr lang="it-IT" smtClean="0"/>
              <a:t>15/04/2024</a:t>
            </a:fld>
            <a:endParaRPr lang="it-IT"/>
          </a:p>
        </p:txBody>
      </p:sp>
      <p:sp>
        <p:nvSpPr>
          <p:cNvPr id="5" name="Segnaposto piè di pagina 4">
            <a:extLst>
              <a:ext uri="{FF2B5EF4-FFF2-40B4-BE49-F238E27FC236}">
                <a16:creationId xmlns:a16="http://schemas.microsoft.com/office/drawing/2014/main" id="{DAAABD52-DDE8-41F3-A173-A052AF4860C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E8CEA13-4E5E-4595-A080-E6F2864204CD}"/>
              </a:ext>
            </a:extLst>
          </p:cNvPr>
          <p:cNvSpPr>
            <a:spLocks noGrp="1"/>
          </p:cNvSpPr>
          <p:nvPr>
            <p:ph type="sldNum" sz="quarter" idx="12"/>
          </p:nvPr>
        </p:nvSpPr>
        <p:spPr/>
        <p:txBody>
          <a:bodyPr/>
          <a:lstStyle/>
          <a:p>
            <a:fld id="{780F805E-CD93-4169-B46B-CF03BEA90FB1}" type="slidenum">
              <a:rPr lang="it-IT" smtClean="0"/>
              <a:t>‹N›</a:t>
            </a:fld>
            <a:endParaRPr lang="it-IT"/>
          </a:p>
        </p:txBody>
      </p:sp>
    </p:spTree>
    <p:extLst>
      <p:ext uri="{BB962C8B-B14F-4D97-AF65-F5344CB8AC3E}">
        <p14:creationId xmlns:p14="http://schemas.microsoft.com/office/powerpoint/2010/main" val="69461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D63926-EE3F-4048-A1D8-ECD98E42E54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2C6ACDD-9BBE-4A6F-ACB3-6C8E45E3BD6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121DE42-901D-4D5D-A16E-1B8B47F1E8C3}"/>
              </a:ext>
            </a:extLst>
          </p:cNvPr>
          <p:cNvSpPr>
            <a:spLocks noGrp="1"/>
          </p:cNvSpPr>
          <p:nvPr>
            <p:ph type="dt" sz="half" idx="10"/>
          </p:nvPr>
        </p:nvSpPr>
        <p:spPr/>
        <p:txBody>
          <a:bodyPr/>
          <a:lstStyle/>
          <a:p>
            <a:fld id="{5E7FD7C3-70A3-4FBB-A123-DB0DE4A3F782}" type="datetimeFigureOut">
              <a:rPr lang="it-IT" smtClean="0"/>
              <a:t>15/04/2024</a:t>
            </a:fld>
            <a:endParaRPr lang="it-IT"/>
          </a:p>
        </p:txBody>
      </p:sp>
      <p:sp>
        <p:nvSpPr>
          <p:cNvPr id="5" name="Segnaposto piè di pagina 4">
            <a:extLst>
              <a:ext uri="{FF2B5EF4-FFF2-40B4-BE49-F238E27FC236}">
                <a16:creationId xmlns:a16="http://schemas.microsoft.com/office/drawing/2014/main" id="{F68CF59A-22A9-4AEC-A701-F2FEE3DAF5E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E7D5C8D-FFBB-4A3B-918B-837F741E48E4}"/>
              </a:ext>
            </a:extLst>
          </p:cNvPr>
          <p:cNvSpPr>
            <a:spLocks noGrp="1"/>
          </p:cNvSpPr>
          <p:nvPr>
            <p:ph type="sldNum" sz="quarter" idx="12"/>
          </p:nvPr>
        </p:nvSpPr>
        <p:spPr/>
        <p:txBody>
          <a:bodyPr/>
          <a:lstStyle/>
          <a:p>
            <a:fld id="{780F805E-CD93-4169-B46B-CF03BEA90FB1}" type="slidenum">
              <a:rPr lang="it-IT" smtClean="0"/>
              <a:t>‹N›</a:t>
            </a:fld>
            <a:endParaRPr lang="it-IT"/>
          </a:p>
        </p:txBody>
      </p:sp>
    </p:spTree>
    <p:extLst>
      <p:ext uri="{BB962C8B-B14F-4D97-AF65-F5344CB8AC3E}">
        <p14:creationId xmlns:p14="http://schemas.microsoft.com/office/powerpoint/2010/main" val="138883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0627B1-79FD-4F9F-A404-2CDB533E5F6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402A650-FA94-460F-8B3F-69A4235801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762A8CD-C5FB-4A29-89A5-D960B0F2FB75}"/>
              </a:ext>
            </a:extLst>
          </p:cNvPr>
          <p:cNvSpPr>
            <a:spLocks noGrp="1"/>
          </p:cNvSpPr>
          <p:nvPr>
            <p:ph type="dt" sz="half" idx="10"/>
          </p:nvPr>
        </p:nvSpPr>
        <p:spPr/>
        <p:txBody>
          <a:bodyPr/>
          <a:lstStyle/>
          <a:p>
            <a:fld id="{5E7FD7C3-70A3-4FBB-A123-DB0DE4A3F782}" type="datetimeFigureOut">
              <a:rPr lang="it-IT" smtClean="0"/>
              <a:t>15/04/2024</a:t>
            </a:fld>
            <a:endParaRPr lang="it-IT"/>
          </a:p>
        </p:txBody>
      </p:sp>
      <p:sp>
        <p:nvSpPr>
          <p:cNvPr id="5" name="Segnaposto piè di pagina 4">
            <a:extLst>
              <a:ext uri="{FF2B5EF4-FFF2-40B4-BE49-F238E27FC236}">
                <a16:creationId xmlns:a16="http://schemas.microsoft.com/office/drawing/2014/main" id="{8E77407E-4FCE-4CF5-9EF4-49C2BAD7BC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65CDDC3-EAE3-465E-8B04-4F48BAA66F65}"/>
              </a:ext>
            </a:extLst>
          </p:cNvPr>
          <p:cNvSpPr>
            <a:spLocks noGrp="1"/>
          </p:cNvSpPr>
          <p:nvPr>
            <p:ph type="sldNum" sz="quarter" idx="12"/>
          </p:nvPr>
        </p:nvSpPr>
        <p:spPr/>
        <p:txBody>
          <a:bodyPr/>
          <a:lstStyle/>
          <a:p>
            <a:fld id="{780F805E-CD93-4169-B46B-CF03BEA90FB1}" type="slidenum">
              <a:rPr lang="it-IT" smtClean="0"/>
              <a:t>‹N›</a:t>
            </a:fld>
            <a:endParaRPr lang="it-IT"/>
          </a:p>
        </p:txBody>
      </p:sp>
    </p:spTree>
    <p:extLst>
      <p:ext uri="{BB962C8B-B14F-4D97-AF65-F5344CB8AC3E}">
        <p14:creationId xmlns:p14="http://schemas.microsoft.com/office/powerpoint/2010/main" val="398578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F57F1F-B368-4091-8AF6-FE870D171A0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6967B80-7CA4-453C-975B-2605EA28059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62FAB67-233D-455B-A95C-CF1FDC4059C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13EA6EB-188E-4B2A-8450-D86BF95CA646}"/>
              </a:ext>
            </a:extLst>
          </p:cNvPr>
          <p:cNvSpPr>
            <a:spLocks noGrp="1"/>
          </p:cNvSpPr>
          <p:nvPr>
            <p:ph type="dt" sz="half" idx="10"/>
          </p:nvPr>
        </p:nvSpPr>
        <p:spPr/>
        <p:txBody>
          <a:bodyPr/>
          <a:lstStyle/>
          <a:p>
            <a:fld id="{5E7FD7C3-70A3-4FBB-A123-DB0DE4A3F782}" type="datetimeFigureOut">
              <a:rPr lang="it-IT" smtClean="0"/>
              <a:t>15/04/2024</a:t>
            </a:fld>
            <a:endParaRPr lang="it-IT"/>
          </a:p>
        </p:txBody>
      </p:sp>
      <p:sp>
        <p:nvSpPr>
          <p:cNvPr id="6" name="Segnaposto piè di pagina 5">
            <a:extLst>
              <a:ext uri="{FF2B5EF4-FFF2-40B4-BE49-F238E27FC236}">
                <a16:creationId xmlns:a16="http://schemas.microsoft.com/office/drawing/2014/main" id="{63EF8305-7F53-49E0-BCA3-A2BC05E7A3C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8B5C5D2-6DCD-45DB-8E0F-5C608BFAD690}"/>
              </a:ext>
            </a:extLst>
          </p:cNvPr>
          <p:cNvSpPr>
            <a:spLocks noGrp="1"/>
          </p:cNvSpPr>
          <p:nvPr>
            <p:ph type="sldNum" sz="quarter" idx="12"/>
          </p:nvPr>
        </p:nvSpPr>
        <p:spPr/>
        <p:txBody>
          <a:bodyPr/>
          <a:lstStyle/>
          <a:p>
            <a:fld id="{780F805E-CD93-4169-B46B-CF03BEA90FB1}" type="slidenum">
              <a:rPr lang="it-IT" smtClean="0"/>
              <a:t>‹N›</a:t>
            </a:fld>
            <a:endParaRPr lang="it-IT"/>
          </a:p>
        </p:txBody>
      </p:sp>
    </p:spTree>
    <p:extLst>
      <p:ext uri="{BB962C8B-B14F-4D97-AF65-F5344CB8AC3E}">
        <p14:creationId xmlns:p14="http://schemas.microsoft.com/office/powerpoint/2010/main" val="292278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6A18DB-FECC-442D-A71C-B0DBB74FFAC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2AE8B69-BC77-4D84-9AB9-B13AD23D91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6E308A5-FA87-4176-8D50-CBC3DDB2996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1BC8A88-0A17-4765-96B6-0CF543B2A1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D657A27-7A55-44CC-B7F8-6182D491C7E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84557DF-4BD3-4DEE-886F-C367F362BD26}"/>
              </a:ext>
            </a:extLst>
          </p:cNvPr>
          <p:cNvSpPr>
            <a:spLocks noGrp="1"/>
          </p:cNvSpPr>
          <p:nvPr>
            <p:ph type="dt" sz="half" idx="10"/>
          </p:nvPr>
        </p:nvSpPr>
        <p:spPr/>
        <p:txBody>
          <a:bodyPr/>
          <a:lstStyle/>
          <a:p>
            <a:fld id="{5E7FD7C3-70A3-4FBB-A123-DB0DE4A3F782}" type="datetimeFigureOut">
              <a:rPr lang="it-IT" smtClean="0"/>
              <a:t>15/04/2024</a:t>
            </a:fld>
            <a:endParaRPr lang="it-IT"/>
          </a:p>
        </p:txBody>
      </p:sp>
      <p:sp>
        <p:nvSpPr>
          <p:cNvPr id="8" name="Segnaposto piè di pagina 7">
            <a:extLst>
              <a:ext uri="{FF2B5EF4-FFF2-40B4-BE49-F238E27FC236}">
                <a16:creationId xmlns:a16="http://schemas.microsoft.com/office/drawing/2014/main" id="{EC9467E2-0F8C-4717-98FE-71BBE56EE7C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97606A9-C855-45D9-8D3A-092590A196A3}"/>
              </a:ext>
            </a:extLst>
          </p:cNvPr>
          <p:cNvSpPr>
            <a:spLocks noGrp="1"/>
          </p:cNvSpPr>
          <p:nvPr>
            <p:ph type="sldNum" sz="quarter" idx="12"/>
          </p:nvPr>
        </p:nvSpPr>
        <p:spPr/>
        <p:txBody>
          <a:bodyPr/>
          <a:lstStyle/>
          <a:p>
            <a:fld id="{780F805E-CD93-4169-B46B-CF03BEA90FB1}" type="slidenum">
              <a:rPr lang="it-IT" smtClean="0"/>
              <a:t>‹N›</a:t>
            </a:fld>
            <a:endParaRPr lang="it-IT"/>
          </a:p>
        </p:txBody>
      </p:sp>
    </p:spTree>
    <p:extLst>
      <p:ext uri="{BB962C8B-B14F-4D97-AF65-F5344CB8AC3E}">
        <p14:creationId xmlns:p14="http://schemas.microsoft.com/office/powerpoint/2010/main" val="131233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66131C-7234-47D5-90F7-87DF7A5767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B23A1F4-C8B8-4D05-BAD3-189A18611EE2}"/>
              </a:ext>
            </a:extLst>
          </p:cNvPr>
          <p:cNvSpPr>
            <a:spLocks noGrp="1"/>
          </p:cNvSpPr>
          <p:nvPr>
            <p:ph type="dt" sz="half" idx="10"/>
          </p:nvPr>
        </p:nvSpPr>
        <p:spPr/>
        <p:txBody>
          <a:bodyPr/>
          <a:lstStyle/>
          <a:p>
            <a:fld id="{5E7FD7C3-70A3-4FBB-A123-DB0DE4A3F782}" type="datetimeFigureOut">
              <a:rPr lang="it-IT" smtClean="0"/>
              <a:t>15/04/2024</a:t>
            </a:fld>
            <a:endParaRPr lang="it-IT"/>
          </a:p>
        </p:txBody>
      </p:sp>
      <p:sp>
        <p:nvSpPr>
          <p:cNvPr id="4" name="Segnaposto piè di pagina 3">
            <a:extLst>
              <a:ext uri="{FF2B5EF4-FFF2-40B4-BE49-F238E27FC236}">
                <a16:creationId xmlns:a16="http://schemas.microsoft.com/office/drawing/2014/main" id="{FB685D9C-E510-4474-B857-D2877A9C093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95640C6-8F45-478E-9F39-62F8C10A7CC3}"/>
              </a:ext>
            </a:extLst>
          </p:cNvPr>
          <p:cNvSpPr>
            <a:spLocks noGrp="1"/>
          </p:cNvSpPr>
          <p:nvPr>
            <p:ph type="sldNum" sz="quarter" idx="12"/>
          </p:nvPr>
        </p:nvSpPr>
        <p:spPr/>
        <p:txBody>
          <a:bodyPr/>
          <a:lstStyle/>
          <a:p>
            <a:fld id="{780F805E-CD93-4169-B46B-CF03BEA90FB1}" type="slidenum">
              <a:rPr lang="it-IT" smtClean="0"/>
              <a:t>‹N›</a:t>
            </a:fld>
            <a:endParaRPr lang="it-IT"/>
          </a:p>
        </p:txBody>
      </p:sp>
    </p:spTree>
    <p:extLst>
      <p:ext uri="{BB962C8B-B14F-4D97-AF65-F5344CB8AC3E}">
        <p14:creationId xmlns:p14="http://schemas.microsoft.com/office/powerpoint/2010/main" val="19413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0D3C7A3-DA24-4E7E-9DAA-4D25976FB8CA}"/>
              </a:ext>
            </a:extLst>
          </p:cNvPr>
          <p:cNvSpPr>
            <a:spLocks noGrp="1"/>
          </p:cNvSpPr>
          <p:nvPr>
            <p:ph type="dt" sz="half" idx="10"/>
          </p:nvPr>
        </p:nvSpPr>
        <p:spPr/>
        <p:txBody>
          <a:bodyPr/>
          <a:lstStyle/>
          <a:p>
            <a:fld id="{5E7FD7C3-70A3-4FBB-A123-DB0DE4A3F782}" type="datetimeFigureOut">
              <a:rPr lang="it-IT" smtClean="0"/>
              <a:t>15/04/2024</a:t>
            </a:fld>
            <a:endParaRPr lang="it-IT"/>
          </a:p>
        </p:txBody>
      </p:sp>
      <p:sp>
        <p:nvSpPr>
          <p:cNvPr id="3" name="Segnaposto piè di pagina 2">
            <a:extLst>
              <a:ext uri="{FF2B5EF4-FFF2-40B4-BE49-F238E27FC236}">
                <a16:creationId xmlns:a16="http://schemas.microsoft.com/office/drawing/2014/main" id="{2B53047B-3C3A-4288-BCEC-C8CD85C4BFF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CD4039B-248E-48E5-BFA4-C6C10260283C}"/>
              </a:ext>
            </a:extLst>
          </p:cNvPr>
          <p:cNvSpPr>
            <a:spLocks noGrp="1"/>
          </p:cNvSpPr>
          <p:nvPr>
            <p:ph type="sldNum" sz="quarter" idx="12"/>
          </p:nvPr>
        </p:nvSpPr>
        <p:spPr/>
        <p:txBody>
          <a:bodyPr/>
          <a:lstStyle/>
          <a:p>
            <a:fld id="{780F805E-CD93-4169-B46B-CF03BEA90FB1}" type="slidenum">
              <a:rPr lang="it-IT" smtClean="0"/>
              <a:t>‹N›</a:t>
            </a:fld>
            <a:endParaRPr lang="it-IT"/>
          </a:p>
        </p:txBody>
      </p:sp>
    </p:spTree>
    <p:extLst>
      <p:ext uri="{BB962C8B-B14F-4D97-AF65-F5344CB8AC3E}">
        <p14:creationId xmlns:p14="http://schemas.microsoft.com/office/powerpoint/2010/main" val="2743092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0A7F67-253C-41E2-A18B-4BB7F388409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4C1DA39-2756-4A71-9178-E1261EF62F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981658C-55D4-4357-AFC6-2CBA38A31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A366A74-DE56-4B9F-8D40-1387119146DC}"/>
              </a:ext>
            </a:extLst>
          </p:cNvPr>
          <p:cNvSpPr>
            <a:spLocks noGrp="1"/>
          </p:cNvSpPr>
          <p:nvPr>
            <p:ph type="dt" sz="half" idx="10"/>
          </p:nvPr>
        </p:nvSpPr>
        <p:spPr/>
        <p:txBody>
          <a:bodyPr/>
          <a:lstStyle/>
          <a:p>
            <a:fld id="{5E7FD7C3-70A3-4FBB-A123-DB0DE4A3F782}" type="datetimeFigureOut">
              <a:rPr lang="it-IT" smtClean="0"/>
              <a:t>15/04/2024</a:t>
            </a:fld>
            <a:endParaRPr lang="it-IT"/>
          </a:p>
        </p:txBody>
      </p:sp>
      <p:sp>
        <p:nvSpPr>
          <p:cNvPr id="6" name="Segnaposto piè di pagina 5">
            <a:extLst>
              <a:ext uri="{FF2B5EF4-FFF2-40B4-BE49-F238E27FC236}">
                <a16:creationId xmlns:a16="http://schemas.microsoft.com/office/drawing/2014/main" id="{6344A3E1-4639-467B-8430-63E7E40160E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58A3941-D3C4-4813-B42F-7F4D0EEF79F4}"/>
              </a:ext>
            </a:extLst>
          </p:cNvPr>
          <p:cNvSpPr>
            <a:spLocks noGrp="1"/>
          </p:cNvSpPr>
          <p:nvPr>
            <p:ph type="sldNum" sz="quarter" idx="12"/>
          </p:nvPr>
        </p:nvSpPr>
        <p:spPr/>
        <p:txBody>
          <a:bodyPr/>
          <a:lstStyle/>
          <a:p>
            <a:fld id="{780F805E-CD93-4169-B46B-CF03BEA90FB1}" type="slidenum">
              <a:rPr lang="it-IT" smtClean="0"/>
              <a:t>‹N›</a:t>
            </a:fld>
            <a:endParaRPr lang="it-IT"/>
          </a:p>
        </p:txBody>
      </p:sp>
    </p:spTree>
    <p:extLst>
      <p:ext uri="{BB962C8B-B14F-4D97-AF65-F5344CB8AC3E}">
        <p14:creationId xmlns:p14="http://schemas.microsoft.com/office/powerpoint/2010/main" val="428812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50F185-94EE-4E28-8647-6F7C3199E58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8826040-ACE4-469C-BC4E-4C6555D721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1001C3A-1405-441A-B756-5A468BB459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51386CD-EC27-4EF6-B871-DFE14E632EA6}"/>
              </a:ext>
            </a:extLst>
          </p:cNvPr>
          <p:cNvSpPr>
            <a:spLocks noGrp="1"/>
          </p:cNvSpPr>
          <p:nvPr>
            <p:ph type="dt" sz="half" idx="10"/>
          </p:nvPr>
        </p:nvSpPr>
        <p:spPr/>
        <p:txBody>
          <a:bodyPr/>
          <a:lstStyle/>
          <a:p>
            <a:fld id="{5E7FD7C3-70A3-4FBB-A123-DB0DE4A3F782}" type="datetimeFigureOut">
              <a:rPr lang="it-IT" smtClean="0"/>
              <a:t>15/04/2024</a:t>
            </a:fld>
            <a:endParaRPr lang="it-IT"/>
          </a:p>
        </p:txBody>
      </p:sp>
      <p:sp>
        <p:nvSpPr>
          <p:cNvPr id="6" name="Segnaposto piè di pagina 5">
            <a:extLst>
              <a:ext uri="{FF2B5EF4-FFF2-40B4-BE49-F238E27FC236}">
                <a16:creationId xmlns:a16="http://schemas.microsoft.com/office/drawing/2014/main" id="{A53EAA60-3A55-4A89-A5CF-B96736994F4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9CECF4C-7C05-42EE-931E-9CA79EFF63B8}"/>
              </a:ext>
            </a:extLst>
          </p:cNvPr>
          <p:cNvSpPr>
            <a:spLocks noGrp="1"/>
          </p:cNvSpPr>
          <p:nvPr>
            <p:ph type="sldNum" sz="quarter" idx="12"/>
          </p:nvPr>
        </p:nvSpPr>
        <p:spPr/>
        <p:txBody>
          <a:bodyPr/>
          <a:lstStyle/>
          <a:p>
            <a:fld id="{780F805E-CD93-4169-B46B-CF03BEA90FB1}" type="slidenum">
              <a:rPr lang="it-IT" smtClean="0"/>
              <a:t>‹N›</a:t>
            </a:fld>
            <a:endParaRPr lang="it-IT"/>
          </a:p>
        </p:txBody>
      </p:sp>
    </p:spTree>
    <p:extLst>
      <p:ext uri="{BB962C8B-B14F-4D97-AF65-F5344CB8AC3E}">
        <p14:creationId xmlns:p14="http://schemas.microsoft.com/office/powerpoint/2010/main" val="3358967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C2F334C-6315-44D7-ACE5-86F234E442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FF87A64-DAC0-427A-A25B-FE589AD586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C92576E-A50B-4EAC-9326-E4901E05C5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FD7C3-70A3-4FBB-A123-DB0DE4A3F782}" type="datetimeFigureOut">
              <a:rPr lang="it-IT" smtClean="0"/>
              <a:t>15/04/2024</a:t>
            </a:fld>
            <a:endParaRPr lang="it-IT"/>
          </a:p>
        </p:txBody>
      </p:sp>
      <p:sp>
        <p:nvSpPr>
          <p:cNvPr id="5" name="Segnaposto piè di pagina 4">
            <a:extLst>
              <a:ext uri="{FF2B5EF4-FFF2-40B4-BE49-F238E27FC236}">
                <a16:creationId xmlns:a16="http://schemas.microsoft.com/office/drawing/2014/main" id="{0F483669-7A1D-4D55-8B5D-20E7E7CFC9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89837D5-2C2F-458C-A2B3-6D7C973C4B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F805E-CD93-4169-B46B-CF03BEA90FB1}" type="slidenum">
              <a:rPr lang="it-IT" smtClean="0"/>
              <a:t>‹N›</a:t>
            </a:fld>
            <a:endParaRPr lang="it-IT"/>
          </a:p>
        </p:txBody>
      </p:sp>
    </p:spTree>
    <p:extLst>
      <p:ext uri="{BB962C8B-B14F-4D97-AF65-F5344CB8AC3E}">
        <p14:creationId xmlns:p14="http://schemas.microsoft.com/office/powerpoint/2010/main" val="2857788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gif"/><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2BE23B-645A-4714-BD46-7BF3F2F72373}"/>
              </a:ext>
            </a:extLst>
          </p:cNvPr>
          <p:cNvSpPr txBox="1">
            <a:spLocks noGrp="1"/>
          </p:cNvSpPr>
          <p:nvPr>
            <p:ph type="title"/>
          </p:nvPr>
        </p:nvSpPr>
        <p:spPr/>
        <p:txBody>
          <a:bodyPr>
            <a:normAutofit fontScale="90000"/>
          </a:bodyPr>
          <a:lstStyle/>
          <a:p>
            <a:pPr lvl="0" algn="ctr"/>
            <a:r>
              <a:rPr lang="it-IT" dirty="0">
                <a:latin typeface="Times New Roman" pitchFamily="18"/>
              </a:rPr>
              <a:t>La sfida di </a:t>
            </a:r>
            <a:r>
              <a:rPr lang="it-IT" b="1" dirty="0">
                <a:latin typeface="Times New Roman" pitchFamily="18"/>
              </a:rPr>
              <a:t>Lynn White Jr</a:t>
            </a:r>
            <a:r>
              <a:rPr lang="it-IT" dirty="0">
                <a:latin typeface="Times New Roman" pitchFamily="18"/>
              </a:rPr>
              <a:t>.: </a:t>
            </a:r>
            <a:r>
              <a:rPr lang="it-IT" b="1" i="1" dirty="0">
                <a:latin typeface="Times New Roman" pitchFamily="18"/>
              </a:rPr>
              <a:t>The </a:t>
            </a:r>
            <a:r>
              <a:rPr lang="it-IT" b="1" i="1" dirty="0" err="1">
                <a:latin typeface="Times New Roman" pitchFamily="18"/>
              </a:rPr>
              <a:t>Historical</a:t>
            </a:r>
            <a:r>
              <a:rPr lang="it-IT" b="1" i="1" dirty="0">
                <a:latin typeface="Times New Roman" pitchFamily="18"/>
              </a:rPr>
              <a:t> Roots of </a:t>
            </a:r>
            <a:r>
              <a:rPr lang="it-IT" b="1" i="1" dirty="0" err="1">
                <a:latin typeface="Times New Roman" pitchFamily="18"/>
              </a:rPr>
              <a:t>Our</a:t>
            </a:r>
            <a:r>
              <a:rPr lang="it-IT" b="1" i="1" dirty="0">
                <a:latin typeface="Times New Roman" pitchFamily="18"/>
              </a:rPr>
              <a:t> </a:t>
            </a:r>
            <a:r>
              <a:rPr lang="it-IT" b="1" i="1" dirty="0" err="1">
                <a:latin typeface="Times New Roman" pitchFamily="18"/>
              </a:rPr>
              <a:t>Ecological</a:t>
            </a:r>
            <a:r>
              <a:rPr lang="it-IT" b="1" i="1" dirty="0">
                <a:latin typeface="Times New Roman" pitchFamily="18"/>
              </a:rPr>
              <a:t> </a:t>
            </a:r>
            <a:r>
              <a:rPr lang="it-IT" b="1" i="1" dirty="0" err="1">
                <a:latin typeface="Times New Roman" pitchFamily="18"/>
              </a:rPr>
              <a:t>Crisis</a:t>
            </a:r>
            <a:r>
              <a:rPr lang="it-IT" dirty="0">
                <a:latin typeface="Times New Roman" pitchFamily="18"/>
              </a:rPr>
              <a:t>, in «Science» (1967)</a:t>
            </a:r>
          </a:p>
        </p:txBody>
      </p:sp>
      <p:sp>
        <p:nvSpPr>
          <p:cNvPr id="6" name="Segnaposto contenuto 5">
            <a:extLst>
              <a:ext uri="{FF2B5EF4-FFF2-40B4-BE49-F238E27FC236}">
                <a16:creationId xmlns:a16="http://schemas.microsoft.com/office/drawing/2014/main" id="{75654F0C-4A5A-4D24-8480-AE65ECADC5F1}"/>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id="{689C3507-6AB8-45E6-8F7E-A33DD30B8282}"/>
              </a:ext>
            </a:extLst>
          </p:cNvPr>
          <p:cNvPicPr>
            <a:picLocks noChangeAspect="1"/>
          </p:cNvPicPr>
          <p:nvPr/>
        </p:nvPicPr>
        <p:blipFill>
          <a:blip r:embed="rId3">
            <a:lum/>
            <a:alphaModFix/>
          </a:blip>
          <a:srcRect/>
          <a:stretch>
            <a:fillRect/>
          </a:stretch>
        </p:blipFill>
        <p:spPr>
          <a:xfrm>
            <a:off x="2104845" y="1727640"/>
            <a:ext cx="3664286" cy="5009820"/>
          </a:xfrm>
          <a:prstGeom prst="rect">
            <a:avLst/>
          </a:prstGeom>
          <a:noFill/>
          <a:ln cap="flat">
            <a:noFill/>
          </a:ln>
        </p:spPr>
      </p:pic>
      <p:pic>
        <p:nvPicPr>
          <p:cNvPr id="5" name="Immagine 4">
            <a:extLst>
              <a:ext uri="{FF2B5EF4-FFF2-40B4-BE49-F238E27FC236}">
                <a16:creationId xmlns:a16="http://schemas.microsoft.com/office/drawing/2014/main" id="{F49AA210-A927-4F39-9368-056FD8DCA8C0}"/>
              </a:ext>
            </a:extLst>
          </p:cNvPr>
          <p:cNvPicPr>
            <a:picLocks noChangeAspect="1"/>
          </p:cNvPicPr>
          <p:nvPr/>
        </p:nvPicPr>
        <p:blipFill>
          <a:blip r:embed="rId4">
            <a:lum/>
            <a:alphaModFix/>
          </a:blip>
          <a:srcRect/>
          <a:stretch>
            <a:fillRect/>
          </a:stretch>
        </p:blipFill>
        <p:spPr>
          <a:xfrm>
            <a:off x="6461496" y="1796217"/>
            <a:ext cx="4043131" cy="4885715"/>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7F7B20-9E8E-45D6-ADAA-0DBF2665561C}"/>
              </a:ext>
            </a:extLst>
          </p:cNvPr>
          <p:cNvSpPr>
            <a:spLocks noGrp="1"/>
          </p:cNvSpPr>
          <p:nvPr>
            <p:ph type="title"/>
          </p:nvPr>
        </p:nvSpPr>
        <p:spPr>
          <a:xfrm>
            <a:off x="838200" y="168177"/>
            <a:ext cx="10515600" cy="1325563"/>
          </a:xfrm>
        </p:spPr>
        <p:txBody>
          <a:bodyPr>
            <a:normAutofit fontScale="90000"/>
          </a:bodyPr>
          <a:lstStyle/>
          <a:p>
            <a:pPr algn="ctr"/>
            <a:r>
              <a:rPr lang="it-IT" dirty="0">
                <a:latin typeface="Times New Roman" panose="02020603050405020304" pitchFamily="18" charset="0"/>
                <a:cs typeface="Times New Roman" panose="02020603050405020304" pitchFamily="18" charset="0"/>
              </a:rPr>
              <a:t>La fine del </a:t>
            </a:r>
            <a:r>
              <a:rPr lang="it-IT" i="1" dirty="0" err="1">
                <a:latin typeface="Times New Roman" panose="02020603050405020304" pitchFamily="18" charset="0"/>
                <a:cs typeface="Times New Roman" panose="02020603050405020304" pitchFamily="18" charset="0"/>
              </a:rPr>
              <a:t>genius</a:t>
            </a:r>
            <a:r>
              <a:rPr lang="it-IT" i="1" dirty="0">
                <a:latin typeface="Times New Roman" panose="02020603050405020304" pitchFamily="18" charset="0"/>
                <a:cs typeface="Times New Roman" panose="02020603050405020304" pitchFamily="18" charset="0"/>
              </a:rPr>
              <a:t> loci. </a:t>
            </a:r>
            <a:r>
              <a:rPr lang="it-IT" dirty="0">
                <a:latin typeface="Times New Roman" panose="02020603050405020304" pitchFamily="18" charset="0"/>
                <a:cs typeface="Times New Roman" panose="02020603050405020304" pitchFamily="18" charset="0"/>
              </a:rPr>
              <a:t>Caduta delle inibizioni religiose allo sfruttamento della natura</a:t>
            </a:r>
          </a:p>
        </p:txBody>
      </p:sp>
      <p:sp>
        <p:nvSpPr>
          <p:cNvPr id="3" name="Segnaposto contenuto 2">
            <a:extLst>
              <a:ext uri="{FF2B5EF4-FFF2-40B4-BE49-F238E27FC236}">
                <a16:creationId xmlns:a16="http://schemas.microsoft.com/office/drawing/2014/main" id="{7711C34B-DA7C-456F-AA48-1BAA091E7E5F}"/>
              </a:ext>
            </a:extLst>
          </p:cNvPr>
          <p:cNvSpPr>
            <a:spLocks noGrp="1"/>
          </p:cNvSpPr>
          <p:nvPr>
            <p:ph sz="half" idx="1"/>
          </p:nvPr>
        </p:nvSpPr>
        <p:spPr>
          <a:xfrm>
            <a:off x="237978" y="1944589"/>
            <a:ext cx="5858022" cy="4745233"/>
          </a:xfrm>
        </p:spPr>
        <p:txBody>
          <a:bodyPr>
            <a:noAutofit/>
          </a:bodyPr>
          <a:lstStyle/>
          <a:p>
            <a:pPr marL="0" indent="0" algn="just">
              <a:buNone/>
            </a:pPr>
            <a:r>
              <a:rPr lang="it-IT" sz="2400" dirty="0">
                <a:latin typeface="Times New Roman" panose="02020603050405020304" pitchFamily="18" charset="0"/>
                <a:cs typeface="Times New Roman" panose="02020603050405020304" pitchFamily="18" charset="0"/>
              </a:rPr>
              <a:t>«Prima di tagliare un albero, scavare una montagna o sbarrare un ruscello, era necessario </a:t>
            </a:r>
            <a:r>
              <a:rPr lang="it-IT" sz="2400" b="1" dirty="0">
                <a:latin typeface="Times New Roman" panose="02020603050405020304" pitchFamily="18" charset="0"/>
                <a:cs typeface="Times New Roman" panose="02020603050405020304" pitchFamily="18" charset="0"/>
              </a:rPr>
              <a:t>placare lo spirito custode </a:t>
            </a:r>
            <a:r>
              <a:rPr lang="it-IT" sz="2400" dirty="0">
                <a:latin typeface="Times New Roman" panose="02020603050405020304" pitchFamily="18" charset="0"/>
                <a:cs typeface="Times New Roman" panose="02020603050405020304" pitchFamily="18" charset="0"/>
              </a:rPr>
              <a:t>di quel luogo e fare sì che restasse pacifico. La </a:t>
            </a:r>
            <a:r>
              <a:rPr lang="it-IT" sz="2400" b="1" dirty="0">
                <a:latin typeface="Times New Roman" panose="02020603050405020304" pitchFamily="18" charset="0"/>
                <a:cs typeface="Times New Roman" panose="02020603050405020304" pitchFamily="18" charset="0"/>
              </a:rPr>
              <a:t>distruzione dell’animismo pagano</a:t>
            </a:r>
            <a:r>
              <a:rPr lang="it-IT" sz="2400" dirty="0">
                <a:latin typeface="Times New Roman" panose="02020603050405020304" pitchFamily="18" charset="0"/>
                <a:cs typeface="Times New Roman" panose="02020603050405020304" pitchFamily="18" charset="0"/>
              </a:rPr>
              <a:t>, operata dal cristianesimo, </a:t>
            </a:r>
            <a:r>
              <a:rPr lang="it-IT" sz="2400" b="1" dirty="0">
                <a:latin typeface="Times New Roman" panose="02020603050405020304" pitchFamily="18" charset="0"/>
                <a:cs typeface="Times New Roman" panose="02020603050405020304" pitchFamily="18" charset="0"/>
              </a:rPr>
              <a:t>rese possibile lo sfruttamento della natura </a:t>
            </a:r>
            <a:r>
              <a:rPr lang="it-IT" sz="2400" dirty="0">
                <a:latin typeface="Times New Roman" panose="02020603050405020304" pitchFamily="18" charset="0"/>
                <a:cs typeface="Times New Roman" panose="02020603050405020304" pitchFamily="18" charset="0"/>
              </a:rPr>
              <a:t>senza tenere conto dei sentimenti degli elementi naturali. […] Gli spiriti che vivevano negli elementi naturali e che avevano protetto la natura dall’uomo, scomparvero (</a:t>
            </a:r>
            <a:r>
              <a:rPr lang="it-IT" sz="2400" i="1" dirty="0" err="1">
                <a:latin typeface="Times New Roman" panose="02020603050405020304" pitchFamily="18" charset="0"/>
                <a:cs typeface="Times New Roman" panose="02020603050405020304" pitchFamily="18" charset="0"/>
              </a:rPr>
              <a:t>evaporated</a:t>
            </a:r>
            <a:r>
              <a:rPr lang="it-IT" sz="2400" dirty="0">
                <a:latin typeface="Times New Roman" panose="02020603050405020304" pitchFamily="18" charset="0"/>
                <a:cs typeface="Times New Roman" panose="02020603050405020304" pitchFamily="18" charset="0"/>
              </a:rPr>
              <a:t>). Si confermò in tal modo il monopolio dell’uomo sul mondo e le antiche proibizioni sullo sfruttamento della natura si sgretolarono».</a:t>
            </a:r>
          </a:p>
        </p:txBody>
      </p:sp>
      <p:pic>
        <p:nvPicPr>
          <p:cNvPr id="3074" name="Picture 2" descr="Centaur Mosaic discovered near the ancient Roman theater at Orange, France.  late 2nd century CE - early 3rd century CE | Ancient art, Roman mosaic,  Ancient romans">
            <a:extLst>
              <a:ext uri="{FF2B5EF4-FFF2-40B4-BE49-F238E27FC236}">
                <a16:creationId xmlns:a16="http://schemas.microsoft.com/office/drawing/2014/main" id="{9B43AA70-5EB6-42BC-9740-F8A1CFD34D5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43256" y="1493740"/>
            <a:ext cx="32512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Potamoi (The river gods) were the sons of the great Oceanus and his  wife Tethys and the brothers of the Oceanids.They were also the fathers of  the Naiads. T…">
            <a:extLst>
              <a:ext uri="{FF2B5EF4-FFF2-40B4-BE49-F238E27FC236}">
                <a16:creationId xmlns:a16="http://schemas.microsoft.com/office/drawing/2014/main" id="{3DD26E42-AFF0-4C49-8B34-215BFF858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050" y="4278517"/>
            <a:ext cx="3799612" cy="24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257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F522F3-26A5-42C6-BF16-36ADA627DEEB}"/>
              </a:ext>
            </a:extLst>
          </p:cNvPr>
          <p:cNvSpPr>
            <a:spLocks noGrp="1"/>
          </p:cNvSpPr>
          <p:nvPr>
            <p:ph type="title"/>
          </p:nvPr>
        </p:nvSpPr>
        <p:spPr>
          <a:xfrm>
            <a:off x="236807" y="4639810"/>
            <a:ext cx="11718386" cy="2218190"/>
          </a:xfrm>
        </p:spPr>
        <p:txBody>
          <a:bodyPr>
            <a:noAutofit/>
          </a:bodyPr>
          <a:lstStyle/>
          <a:p>
            <a:r>
              <a:rPr lang="it-IT" sz="3200" b="1" dirty="0">
                <a:latin typeface="Times New Roman" panose="02020603050405020304" pitchFamily="18" charset="0"/>
                <a:cs typeface="Times New Roman" panose="02020603050405020304" pitchFamily="18" charset="0"/>
              </a:rPr>
              <a:t>            l fondamenti religiosi della tecnica occidentale  </a:t>
            </a:r>
            <a:br>
              <a:rPr lang="it-IT" sz="3200" b="1" dirty="0">
                <a:latin typeface="Times New Roman" panose="02020603050405020304" pitchFamily="18" charset="0"/>
                <a:cs typeface="Times New Roman" panose="02020603050405020304" pitchFamily="18" charset="0"/>
              </a:rPr>
            </a:br>
            <a:r>
              <a:rPr lang="it-IT" sz="2400" dirty="0">
                <a:latin typeface="Times New Roman" panose="02020603050405020304" pitchFamily="18" charset="0"/>
                <a:cs typeface="Times New Roman" panose="02020603050405020304" pitchFamily="18" charset="0"/>
              </a:rPr>
              <a:t>«I greci credevano che il peccato era un male morale e la salvezza era assicurata dalla buona condotta. La teologia orientale era di tipo razionale, la teologia occidentale volontaristica. Il santo greco è un contemplativo, il santo occidentale un uomo d’azione. È indubbio, quindi, che l’Occidente fosse terreno fertile per un cristianesimo che implicava la conquista della natura».                                  (Le immagini attingono a </a:t>
            </a:r>
            <a:r>
              <a:rPr lang="it-IT" sz="2400" i="1" dirty="0" err="1">
                <a:latin typeface="Times New Roman" panose="02020603050405020304" pitchFamily="18" charset="0"/>
                <a:cs typeface="Times New Roman" panose="02020603050405020304" pitchFamily="18" charset="0"/>
              </a:rPr>
              <a:t>Continuing</a:t>
            </a:r>
            <a:r>
              <a:rPr lang="it-IT" sz="2400" i="1" dirty="0">
                <a:latin typeface="Times New Roman" panose="02020603050405020304" pitchFamily="18" charset="0"/>
                <a:cs typeface="Times New Roman" panose="02020603050405020304" pitchFamily="18" charset="0"/>
              </a:rPr>
              <a:t> the </a:t>
            </a:r>
            <a:r>
              <a:rPr lang="it-IT" sz="2400" i="1" dirty="0" err="1">
                <a:latin typeface="Times New Roman" panose="02020603050405020304" pitchFamily="18" charset="0"/>
                <a:cs typeface="Times New Roman" panose="02020603050405020304" pitchFamily="18" charset="0"/>
              </a:rPr>
              <a:t>Conversation</a:t>
            </a:r>
            <a:r>
              <a:rPr lang="it-IT" sz="2400" dirty="0">
                <a:latin typeface="Times New Roman" panose="02020603050405020304" pitchFamily="18" charset="0"/>
                <a:cs typeface="Times New Roman" panose="02020603050405020304" pitchFamily="18" charset="0"/>
              </a:rPr>
              <a:t>)</a:t>
            </a:r>
          </a:p>
        </p:txBody>
      </p:sp>
      <p:pic>
        <p:nvPicPr>
          <p:cNvPr id="4100" name="Picture 4" descr="Psallam Domino: Psalm 63 - Shield us from the Counsel of the malignant">
            <a:extLst>
              <a:ext uri="{FF2B5EF4-FFF2-40B4-BE49-F238E27FC236}">
                <a16:creationId xmlns:a16="http://schemas.microsoft.com/office/drawing/2014/main" id="{2525172B-2F5B-49D4-B7BD-FD50A83EF5D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10586" y="691210"/>
            <a:ext cx="6481321" cy="3384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210 Eyeglasses ideas | eyeglasses, medieval, middle ages">
            <a:extLst>
              <a:ext uri="{FF2B5EF4-FFF2-40B4-BE49-F238E27FC236}">
                <a16:creationId xmlns:a16="http://schemas.microsoft.com/office/drawing/2014/main" id="{548C2008-F1F5-4B35-AD01-7A422B3A89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3996" y="126612"/>
            <a:ext cx="2916000" cy="438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510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A92562-6512-4C0D-B74F-573342945519}"/>
              </a:ext>
            </a:extLst>
          </p:cNvPr>
          <p:cNvSpPr>
            <a:spLocks noGrp="1"/>
          </p:cNvSpPr>
          <p:nvPr>
            <p:ph type="title"/>
          </p:nvPr>
        </p:nvSpPr>
        <p:spPr>
          <a:xfrm>
            <a:off x="838200" y="0"/>
            <a:ext cx="10515600" cy="1125416"/>
          </a:xfrm>
        </p:spPr>
        <p:txBody>
          <a:bodyPr>
            <a:normAutofit fontScale="90000"/>
          </a:bodyPr>
          <a:lstStyle/>
          <a:p>
            <a:pPr algn="ctr"/>
            <a:r>
              <a:rPr lang="it-IT" dirty="0">
                <a:latin typeface="Times New Roman" panose="02020603050405020304" pitchFamily="18" charset="0"/>
                <a:cs typeface="Times New Roman" panose="02020603050405020304" pitchFamily="18" charset="0"/>
              </a:rPr>
              <a:t>Antropocentrismo «cristiano» nella visione del mondo occidentale</a:t>
            </a:r>
          </a:p>
        </p:txBody>
      </p:sp>
      <p:sp>
        <p:nvSpPr>
          <p:cNvPr id="3" name="Segnaposto contenuto 2">
            <a:extLst>
              <a:ext uri="{FF2B5EF4-FFF2-40B4-BE49-F238E27FC236}">
                <a16:creationId xmlns:a16="http://schemas.microsoft.com/office/drawing/2014/main" id="{D5FF087C-D568-406E-923C-F235896748DC}"/>
              </a:ext>
            </a:extLst>
          </p:cNvPr>
          <p:cNvSpPr>
            <a:spLocks noGrp="1"/>
          </p:cNvSpPr>
          <p:nvPr>
            <p:ph sz="half" idx="1"/>
          </p:nvPr>
        </p:nvSpPr>
        <p:spPr>
          <a:xfrm>
            <a:off x="386938" y="1380231"/>
            <a:ext cx="7631824" cy="5267716"/>
          </a:xfrm>
        </p:spPr>
        <p:txBody>
          <a:bodyPr>
            <a:noAutofit/>
          </a:bodyPr>
          <a:lstStyle/>
          <a:p>
            <a:pPr marL="0" indent="0" algn="just">
              <a:buNone/>
            </a:pPr>
            <a:r>
              <a:rPr lang="it-IT" sz="2400" dirty="0">
                <a:latin typeface="Times New Roman" panose="02020603050405020304" pitchFamily="18" charset="0"/>
                <a:cs typeface="Times New Roman" panose="02020603050405020304" pitchFamily="18" charset="0"/>
              </a:rPr>
              <a:t>«Personalmente dubito che le ripercussioni ambientali possano essere evitate semplicemente ricorrendo in maggiore misura a scienza e tecnica. La scienza e la tecnologia si sono sviluppate sulla base della concezione cristiana del rapporto uomo-natura, concezione condivisa non solo dai cristiani e dai neocristiani, ma anche da coloro che si considerano post-cristiani. </a:t>
            </a:r>
            <a:r>
              <a:rPr lang="it-IT" sz="2400" b="1" dirty="0">
                <a:latin typeface="Times New Roman" panose="02020603050405020304" pitchFamily="18" charset="0"/>
                <a:cs typeface="Times New Roman" panose="02020603050405020304" pitchFamily="18" charset="0"/>
              </a:rPr>
              <a:t>Nonostante Copernico, tutto il cosmo ruota ancora intorno al nostro minuscolo globo e, nonostante Darwin, gli uomini non si sentono parte della natura</a:t>
            </a:r>
            <a:r>
              <a:rPr lang="it-IT" sz="2400" dirty="0">
                <a:latin typeface="Times New Roman" panose="02020603050405020304" pitchFamily="18" charset="0"/>
                <a:cs typeface="Times New Roman" panose="02020603050405020304" pitchFamily="18" charset="0"/>
              </a:rPr>
              <a:t>. Siamo superiori, la disprezziamo e vogliamo usarla a nostra discrezione. […] Per un cristiano un albero non è che un accidente fisico, il concetto di bosco sacro è estraneo al cristianesimo e all’etica occidentale. Per quasi due millenni i missionari cristiani hanno distrutto i boschi sacri considerati pagani perché presuppongono uno spirito della natura».</a:t>
            </a:r>
          </a:p>
        </p:txBody>
      </p:sp>
      <p:pic>
        <p:nvPicPr>
          <p:cNvPr id="2050" name="Picture 2" descr="Geocentrism 101 | The Flower of Jesse">
            <a:extLst>
              <a:ext uri="{FF2B5EF4-FFF2-40B4-BE49-F238E27FC236}">
                <a16:creationId xmlns:a16="http://schemas.microsoft.com/office/drawing/2014/main" id="{FCDDB00B-5BED-4DA8-AFFD-51DDC8E5D56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121800" y="1637250"/>
            <a:ext cx="2232000" cy="223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eenpeace: agricoltura industriale ha mangiato in 10 anni 50 mln ettari di  foreste - Impronta Unika - Alimenta La Salute e Il Benessere">
            <a:extLst>
              <a:ext uri="{FF2B5EF4-FFF2-40B4-BE49-F238E27FC236}">
                <a16:creationId xmlns:a16="http://schemas.microsoft.com/office/drawing/2014/main" id="{64A851B8-14A2-4F10-91A5-B396DF8AC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4224" y="4372520"/>
            <a:ext cx="3420000" cy="2275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37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91182-CF71-48E8-A836-F79ED74D3979}"/>
              </a:ext>
            </a:extLst>
          </p:cNvPr>
          <p:cNvSpPr>
            <a:spLocks noGrp="1"/>
          </p:cNvSpPr>
          <p:nvPr>
            <p:ph type="title"/>
          </p:nvPr>
        </p:nvSpPr>
        <p:spPr>
          <a:xfrm>
            <a:off x="838200" y="240854"/>
            <a:ext cx="10515600" cy="1325563"/>
          </a:xfrm>
        </p:spPr>
        <p:txBody>
          <a:bodyPr>
            <a:noAutofit/>
          </a:bodyPr>
          <a:lstStyle/>
          <a:p>
            <a:pPr algn="ctr"/>
            <a:r>
              <a:rPr lang="it-IT" sz="4800" dirty="0">
                <a:latin typeface="Times New Roman" panose="02020603050405020304" pitchFamily="18" charset="0"/>
                <a:cs typeface="Times New Roman" panose="02020603050405020304" pitchFamily="18" charset="0"/>
              </a:rPr>
              <a:t>Il problematico ricorso alle </a:t>
            </a:r>
            <a:br>
              <a:rPr lang="it-IT" sz="4800" dirty="0">
                <a:latin typeface="Times New Roman" panose="02020603050405020304" pitchFamily="18" charset="0"/>
                <a:cs typeface="Times New Roman" panose="02020603050405020304" pitchFamily="18" charset="0"/>
              </a:rPr>
            </a:br>
            <a:r>
              <a:rPr lang="it-IT" sz="4800" dirty="0">
                <a:latin typeface="Times New Roman" panose="02020603050405020304" pitchFamily="18" charset="0"/>
                <a:cs typeface="Times New Roman" panose="02020603050405020304" pitchFamily="18" charset="0"/>
              </a:rPr>
              <a:t>religioni orientali</a:t>
            </a:r>
          </a:p>
        </p:txBody>
      </p:sp>
      <p:sp>
        <p:nvSpPr>
          <p:cNvPr id="3" name="Segnaposto contenuto 2">
            <a:extLst>
              <a:ext uri="{FF2B5EF4-FFF2-40B4-BE49-F238E27FC236}">
                <a16:creationId xmlns:a16="http://schemas.microsoft.com/office/drawing/2014/main" id="{C8E387A2-9EB6-4434-A0E1-598B8CA9CE3D}"/>
              </a:ext>
            </a:extLst>
          </p:cNvPr>
          <p:cNvSpPr>
            <a:spLocks noGrp="1"/>
          </p:cNvSpPr>
          <p:nvPr>
            <p:ph sz="half" idx="1"/>
          </p:nvPr>
        </p:nvSpPr>
        <p:spPr>
          <a:xfrm>
            <a:off x="312139" y="1842868"/>
            <a:ext cx="6496625" cy="4635030"/>
          </a:xfrm>
        </p:spPr>
        <p:txBody>
          <a:bodyPr>
            <a:normAutofit fontScale="85000" lnSpcReduction="10000"/>
          </a:bodyPr>
          <a:lstStyle/>
          <a:p>
            <a:pPr marL="0" indent="0" algn="just">
              <a:buNone/>
            </a:pPr>
            <a:r>
              <a:rPr lang="it-IT" dirty="0">
                <a:latin typeface="Times New Roman" panose="02020603050405020304" pitchFamily="18" charset="0"/>
                <a:cs typeface="Times New Roman" panose="02020603050405020304" pitchFamily="18" charset="0"/>
              </a:rPr>
              <a:t>«Il modo in cui ci comportiamo nei confronti dell’ambiente è conseguente alla nostra concezione del rapporto uomo-natura. </a:t>
            </a:r>
            <a:r>
              <a:rPr lang="it-IT" b="1" dirty="0">
                <a:latin typeface="Times New Roman" panose="02020603050405020304" pitchFamily="18" charset="0"/>
                <a:cs typeface="Times New Roman" panose="02020603050405020304" pitchFamily="18" charset="0"/>
              </a:rPr>
              <a:t>Un ricorso maggiore alla scienza e alla tecnologia non ci salverà dell’attuale crisi ecologica se non troviamo una nuova religione o non ripensiamo l’antica</a:t>
            </a:r>
            <a:r>
              <a:rPr lang="it-IT" dirty="0">
                <a:latin typeface="Times New Roman" panose="02020603050405020304" pitchFamily="18" charset="0"/>
                <a:cs typeface="Times New Roman" panose="02020603050405020304" pitchFamily="18" charset="0"/>
              </a:rPr>
              <a:t>. I </a:t>
            </a:r>
            <a:r>
              <a:rPr lang="it-IT" i="1" dirty="0">
                <a:latin typeface="Times New Roman" panose="02020603050405020304" pitchFamily="18" charset="0"/>
                <a:cs typeface="Times New Roman" panose="02020603050405020304" pitchFamily="18" charset="0"/>
              </a:rPr>
              <a:t>beatniks</a:t>
            </a:r>
            <a:r>
              <a:rPr lang="it-IT" dirty="0">
                <a:latin typeface="Times New Roman" panose="02020603050405020304" pitchFamily="18" charset="0"/>
                <a:cs typeface="Times New Roman" panose="02020603050405020304" pitchFamily="18" charset="0"/>
              </a:rPr>
              <a:t>, i rivoluzionari dei nostri giorni, dimostrano di aver compreso il problema quando si dicono vicini al buddismo zen che concepisce il rapporto uomo-natura in modo opposto al cristianesimo. </a:t>
            </a:r>
            <a:r>
              <a:rPr lang="it-IT" b="1" dirty="0">
                <a:latin typeface="Times New Roman" panose="02020603050405020304" pitchFamily="18" charset="0"/>
                <a:cs typeface="Times New Roman" panose="02020603050405020304" pitchFamily="18" charset="0"/>
              </a:rPr>
              <a:t>La religione zen</a:t>
            </a:r>
            <a:r>
              <a:rPr lang="it-IT" dirty="0">
                <a:latin typeface="Times New Roman" panose="02020603050405020304" pitchFamily="18" charset="0"/>
                <a:cs typeface="Times New Roman" panose="02020603050405020304" pitchFamily="18" charset="0"/>
              </a:rPr>
              <a:t>, tuttavia, è profondamente condizionata dalla storia orientale, come il cristianesimo lo è da quella occidentale, e io </a:t>
            </a:r>
            <a:r>
              <a:rPr lang="it-IT" b="1" dirty="0">
                <a:latin typeface="Times New Roman" panose="02020603050405020304" pitchFamily="18" charset="0"/>
                <a:cs typeface="Times New Roman" panose="02020603050405020304" pitchFamily="18" charset="0"/>
              </a:rPr>
              <a:t>dubito che possa rappresentare una strada per noi percorribile</a:t>
            </a:r>
            <a:r>
              <a:rPr lang="it-IT" dirty="0">
                <a:latin typeface="Times New Roman" panose="02020603050405020304" pitchFamily="18" charset="0"/>
                <a:cs typeface="Times New Roman" panose="02020603050405020304" pitchFamily="18" charset="0"/>
              </a:rPr>
              <a:t>».</a:t>
            </a:r>
          </a:p>
        </p:txBody>
      </p:sp>
      <p:pic>
        <p:nvPicPr>
          <p:cNvPr id="1026" name="Picture 2" descr="31/10/2020 – CFA: Green Readings on the Beat Generation – AISNA Graduates">
            <a:extLst>
              <a:ext uri="{FF2B5EF4-FFF2-40B4-BE49-F238E27FC236}">
                <a16:creationId xmlns:a16="http://schemas.microsoft.com/office/drawing/2014/main" id="{07743A2F-CF29-453F-A8FC-4E9D7650F58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31780" y="1690688"/>
            <a:ext cx="3420000" cy="228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Day the Beatles Met the Maharishi">
            <a:extLst>
              <a:ext uri="{FF2B5EF4-FFF2-40B4-BE49-F238E27FC236}">
                <a16:creationId xmlns:a16="http://schemas.microsoft.com/office/drawing/2014/main" id="{A149649E-3FA4-47B5-B3C7-92418D5DE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780" y="4219230"/>
            <a:ext cx="3744000" cy="24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300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9CE956-1FE2-4857-B72E-34BF34A26D74}"/>
              </a:ext>
            </a:extLst>
          </p:cNvPr>
          <p:cNvSpPr>
            <a:spLocks noGrp="1"/>
          </p:cNvSpPr>
          <p:nvPr>
            <p:ph type="title"/>
          </p:nvPr>
        </p:nvSpPr>
        <p:spPr>
          <a:xfrm>
            <a:off x="824132" y="52328"/>
            <a:ext cx="10936459" cy="1325563"/>
          </a:xfrm>
        </p:spPr>
        <p:txBody>
          <a:bodyPr>
            <a:noAutofit/>
          </a:bodyPr>
          <a:lstStyle/>
          <a:p>
            <a:pPr algn="ctr"/>
            <a:r>
              <a:rPr lang="it-IT" sz="3600" dirty="0">
                <a:latin typeface="Times New Roman" panose="02020603050405020304" pitchFamily="18" charset="0"/>
                <a:cs typeface="Times New Roman" panose="02020603050405020304" pitchFamily="18" charset="0"/>
              </a:rPr>
              <a:t>Francesco «eretico»? Dal simbolismo naturalistico alla fraternità con tutte le creature</a:t>
            </a:r>
          </a:p>
        </p:txBody>
      </p:sp>
      <p:sp>
        <p:nvSpPr>
          <p:cNvPr id="3" name="Segnaposto contenuto 2">
            <a:extLst>
              <a:ext uri="{FF2B5EF4-FFF2-40B4-BE49-F238E27FC236}">
                <a16:creationId xmlns:a16="http://schemas.microsoft.com/office/drawing/2014/main" id="{B24A00BC-8219-4AE6-A351-35E7C832E8C8}"/>
              </a:ext>
            </a:extLst>
          </p:cNvPr>
          <p:cNvSpPr>
            <a:spLocks noGrp="1"/>
          </p:cNvSpPr>
          <p:nvPr>
            <p:ph sz="half" idx="1"/>
          </p:nvPr>
        </p:nvSpPr>
        <p:spPr>
          <a:xfrm>
            <a:off x="323557" y="1377891"/>
            <a:ext cx="8299938" cy="5301171"/>
          </a:xfrm>
        </p:spPr>
        <p:txBody>
          <a:bodyPr>
            <a:noAutofit/>
          </a:bodyPr>
          <a:lstStyle/>
          <a:p>
            <a:pPr marL="0" indent="0" algn="just">
              <a:buNone/>
            </a:pPr>
            <a:r>
              <a:rPr lang="it-IT" sz="2400" dirty="0">
                <a:latin typeface="Times New Roman" panose="02020603050405020304" pitchFamily="18" charset="0"/>
                <a:cs typeface="Times New Roman" panose="02020603050405020304" pitchFamily="18" charset="0"/>
              </a:rPr>
              <a:t>«Forse dovremmo meditare sulla più grande figura radicale del cristianesimo dopo quella di Cristo: San Francesco d’Assisi. Il miracolo più straordinario di san Francesco è di non essere finito sul rogo, come accadde a tanti dopo di lui. </a:t>
            </a:r>
            <a:r>
              <a:rPr lang="it-IT" sz="2400" b="1" dirty="0">
                <a:latin typeface="Times New Roman" panose="02020603050405020304" pitchFamily="18" charset="0"/>
                <a:cs typeface="Times New Roman" panose="02020603050405020304" pitchFamily="18" charset="0"/>
              </a:rPr>
              <a:t>Francesco era un eretico</a:t>
            </a:r>
            <a:r>
              <a:rPr lang="it-IT" sz="2400" dirty="0">
                <a:latin typeface="Times New Roman" panose="02020603050405020304" pitchFamily="18" charset="0"/>
                <a:cs typeface="Times New Roman" panose="02020603050405020304" pitchFamily="18" charset="0"/>
              </a:rPr>
              <a:t> e lo era al punto che un ministro generale dell’ordine francescano, san Bonaventura, eminente cristiano di grande perspicacia, tentò di occultare le prime testimonianze del movimento francescano. </a:t>
            </a:r>
            <a:r>
              <a:rPr lang="it-IT" sz="2400" b="1" dirty="0">
                <a:latin typeface="Times New Roman" panose="02020603050405020304" pitchFamily="18" charset="0"/>
                <a:cs typeface="Times New Roman" panose="02020603050405020304" pitchFamily="18" charset="0"/>
              </a:rPr>
              <a:t>La chiave per comprendere Francesco </a:t>
            </a:r>
            <a:r>
              <a:rPr lang="it-IT" sz="2400" dirty="0">
                <a:latin typeface="Times New Roman" panose="02020603050405020304" pitchFamily="18" charset="0"/>
                <a:cs typeface="Times New Roman" panose="02020603050405020304" pitchFamily="18" charset="0"/>
              </a:rPr>
              <a:t>è la sua fede nella virtù dell’umiltà, non la semplice umiltà individuale, ma </a:t>
            </a:r>
            <a:r>
              <a:rPr lang="it-IT" sz="2400" b="1" dirty="0">
                <a:latin typeface="Times New Roman" panose="02020603050405020304" pitchFamily="18" charset="0"/>
                <a:cs typeface="Times New Roman" panose="02020603050405020304" pitchFamily="18" charset="0"/>
              </a:rPr>
              <a:t>l’umiltà dell’uomo come specie</a:t>
            </a:r>
            <a:r>
              <a:rPr lang="it-IT" sz="2400" dirty="0">
                <a:latin typeface="Times New Roman" panose="02020603050405020304" pitchFamily="18" charset="0"/>
                <a:cs typeface="Times New Roman" panose="02020603050405020304" pitchFamily="18" charset="0"/>
              </a:rPr>
              <a:t>. Francesco tentò di spodestare l’uomo dal suo ruolo di monarca del creato e di instaurare la </a:t>
            </a:r>
            <a:r>
              <a:rPr lang="it-IT" sz="2400" b="1" dirty="0">
                <a:latin typeface="Times New Roman" panose="02020603050405020304" pitchFamily="18" charset="0"/>
                <a:cs typeface="Times New Roman" panose="02020603050405020304" pitchFamily="18" charset="0"/>
              </a:rPr>
              <a:t>democrazia di tutte le creature di Dio</a:t>
            </a:r>
            <a:r>
              <a:rPr lang="it-IT" sz="2400" dirty="0">
                <a:latin typeface="Times New Roman" panose="02020603050405020304" pitchFamily="18" charset="0"/>
                <a:cs typeface="Times New Roman" panose="02020603050405020304" pitchFamily="18" charset="0"/>
              </a:rPr>
              <a:t>. Con lui la formica non rappresenta più un’omelia per l’ozioso, e il fuoco non è più un simbolo dell’anima che aspira all’unione con Dio. Con Francesco essi sono sorella formica e fratello fuoco che, a loro modo, lodano il Signore, come nel suo lo loda fratello uomo».</a:t>
            </a:r>
          </a:p>
        </p:txBody>
      </p:sp>
      <p:pic>
        <p:nvPicPr>
          <p:cNvPr id="4098" name="Picture 2" descr="I bestiari medievali | LetteraTUreStorie">
            <a:extLst>
              <a:ext uri="{FF2B5EF4-FFF2-40B4-BE49-F238E27FC236}">
                <a16:creationId xmlns:a16="http://schemas.microsoft.com/office/drawing/2014/main" id="{AB01AE28-691E-444D-810C-23128BE78BA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844443" y="1592712"/>
            <a:ext cx="3024000" cy="18144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EC12354D-1308-422D-89A9-E2E6C7FBC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16" y="3621933"/>
            <a:ext cx="2160000"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096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4A2AA0-1DE0-4454-B355-34BF7B6EE695}"/>
              </a:ext>
            </a:extLst>
          </p:cNvPr>
          <p:cNvSpPr>
            <a:spLocks noGrp="1"/>
          </p:cNvSpPr>
          <p:nvPr>
            <p:ph type="title"/>
          </p:nvPr>
        </p:nvSpPr>
        <p:spPr>
          <a:xfrm>
            <a:off x="838200" y="0"/>
            <a:ext cx="10515600" cy="1205257"/>
          </a:xfrm>
        </p:spPr>
        <p:txBody>
          <a:bodyPr>
            <a:noAutofit/>
          </a:bodyPr>
          <a:lstStyle/>
          <a:p>
            <a:pPr algn="ctr"/>
            <a:br>
              <a:rPr lang="it-IT" sz="4800" dirty="0">
                <a:latin typeface="Times New Roman" panose="02020603050405020304" pitchFamily="18" charset="0"/>
                <a:cs typeface="Times New Roman" panose="02020603050405020304" pitchFamily="18" charset="0"/>
              </a:rPr>
            </a:br>
            <a:r>
              <a:rPr lang="it-IT" sz="4800" dirty="0">
                <a:latin typeface="Times New Roman" panose="02020603050405020304" pitchFamily="18" charset="0"/>
                <a:cs typeface="Times New Roman" panose="02020603050405020304" pitchFamily="18" charset="0"/>
              </a:rPr>
              <a:t>Dal dominio all’ «umiltà cosmica» </a:t>
            </a:r>
            <a:br>
              <a:rPr lang="it-IT" sz="4800" dirty="0">
                <a:latin typeface="Times New Roman" panose="02020603050405020304" pitchFamily="18" charset="0"/>
                <a:cs typeface="Times New Roman" panose="02020603050405020304" pitchFamily="18" charset="0"/>
              </a:rPr>
            </a:br>
            <a:endParaRPr lang="it-IT" sz="4800"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8E8D96E7-01D7-4AB3-BE98-91FF50171DA1}"/>
              </a:ext>
            </a:extLst>
          </p:cNvPr>
          <p:cNvSpPr>
            <a:spLocks noGrp="1"/>
          </p:cNvSpPr>
          <p:nvPr>
            <p:ph sz="half" idx="1"/>
          </p:nvPr>
        </p:nvSpPr>
        <p:spPr>
          <a:xfrm>
            <a:off x="351693" y="1162012"/>
            <a:ext cx="7104185" cy="5695988"/>
          </a:xfrm>
        </p:spPr>
        <p:txBody>
          <a:bodyPr>
            <a:normAutofit fontScale="70000" lnSpcReduction="20000"/>
          </a:bodyPr>
          <a:lstStyle/>
          <a:p>
            <a:pPr marL="0" indent="0" algn="just">
              <a:buNone/>
            </a:pPr>
            <a:r>
              <a:rPr lang="it-IT" dirty="0">
                <a:latin typeface="Times New Roman" panose="02020603050405020304" pitchFamily="18" charset="0"/>
                <a:cs typeface="Times New Roman" panose="02020603050405020304" pitchFamily="18" charset="0"/>
              </a:rPr>
              <a:t>«È stato detto che Francesco predicava agli uccelli per biasimare gli uomini che non gli prestavano ascolto. Ma le testimonianze non dicono questo: egli esortava gli uccelli a lodare Dio e quelli presi da un’estasi spirituale battevano le ali e cinguettavano. </a:t>
            </a:r>
          </a:p>
          <a:p>
            <a:pPr marL="0" indent="0" algn="just">
              <a:buNone/>
            </a:pPr>
            <a:r>
              <a:rPr lang="it-IT" dirty="0">
                <a:latin typeface="Times New Roman" panose="02020603050405020304" pitchFamily="18" charset="0"/>
                <a:cs typeface="Times New Roman" panose="02020603050405020304" pitchFamily="18" charset="0"/>
              </a:rPr>
              <a:t>Spesso </a:t>
            </a:r>
            <a:r>
              <a:rPr lang="it-IT" b="1" dirty="0">
                <a:latin typeface="Times New Roman" panose="02020603050405020304" pitchFamily="18" charset="0"/>
                <a:cs typeface="Times New Roman" panose="02020603050405020304" pitchFamily="18" charset="0"/>
              </a:rPr>
              <a:t>le leggende dei santi</a:t>
            </a:r>
            <a:r>
              <a:rPr lang="it-IT" dirty="0">
                <a:latin typeface="Times New Roman" panose="02020603050405020304" pitchFamily="18" charset="0"/>
                <a:cs typeface="Times New Roman" panose="02020603050405020304" pitchFamily="18" charset="0"/>
              </a:rPr>
              <a:t>, in particolare santi irlandesi, parlano della loro dimestichezza con animali ma sempre, mi sembra, per </a:t>
            </a:r>
            <a:r>
              <a:rPr lang="it-IT" b="1" dirty="0">
                <a:latin typeface="Times New Roman" panose="02020603050405020304" pitchFamily="18" charset="0"/>
                <a:cs typeface="Times New Roman" panose="02020603050405020304" pitchFamily="18" charset="0"/>
              </a:rPr>
              <a:t>dimostrare il loro dominio su quelle creature</a:t>
            </a:r>
            <a:r>
              <a:rPr lang="it-IT" dirty="0">
                <a:latin typeface="Times New Roman" panose="02020603050405020304" pitchFamily="18" charset="0"/>
                <a:cs typeface="Times New Roman" panose="02020603050405020304" pitchFamily="18" charset="0"/>
              </a:rPr>
              <a:t>. </a:t>
            </a:r>
            <a:r>
              <a:rPr lang="it-IT" b="1" dirty="0">
                <a:latin typeface="Times New Roman" panose="02020603050405020304" pitchFamily="18" charset="0"/>
                <a:cs typeface="Times New Roman" panose="02020603050405020304" pitchFamily="18" charset="0"/>
              </a:rPr>
              <a:t>Nel caso di Francesco non è così</a:t>
            </a:r>
            <a:r>
              <a:rPr lang="it-IT" dirty="0">
                <a:latin typeface="Times New Roman" panose="02020603050405020304" pitchFamily="18" charset="0"/>
                <a:cs typeface="Times New Roman" panose="02020603050405020304" pitchFamily="18" charset="0"/>
              </a:rPr>
              <a:t>. La terra intorno a Gubbio era devastata da un lupo feroce e, come racconta la leggenda, san Francesco parlò al lupo e lo dissuase. Il lupo si pentì, morì in odore di santità e fu sepolto in terra consacrata. Quella che Steven </a:t>
            </a:r>
            <a:r>
              <a:rPr lang="it-IT" dirty="0" err="1">
                <a:latin typeface="Times New Roman" panose="02020603050405020304" pitchFamily="18" charset="0"/>
                <a:cs typeface="Times New Roman" panose="02020603050405020304" pitchFamily="18" charset="0"/>
              </a:rPr>
              <a:t>Runciman</a:t>
            </a:r>
            <a:r>
              <a:rPr lang="it-IT" dirty="0">
                <a:latin typeface="Times New Roman" panose="02020603050405020304" pitchFamily="18" charset="0"/>
                <a:cs typeface="Times New Roman" panose="02020603050405020304" pitchFamily="18" charset="0"/>
              </a:rPr>
              <a:t> chiama “la dottrina francescana dell’anima animale” venne in breve tempo cancellata. È possibile che la dottrina si ispirasse, consciamente o meno, alla teoria della reincarnazione, originaria dell’India e sostenuta dai catari, all’epoca molto numerosi in Italia e nel sud della Francia. È significativo che proprio in quel periodo, 1200 circa, accenni alla metempsicosi si ritrovino anche nell’ebraismo occidentale, in particolare nella Cabbala provenzale. Ma </a:t>
            </a:r>
            <a:r>
              <a:rPr lang="it-IT" b="1" dirty="0">
                <a:latin typeface="Times New Roman" panose="02020603050405020304" pitchFamily="18" charset="0"/>
                <a:cs typeface="Times New Roman" panose="02020603050405020304" pitchFamily="18" charset="0"/>
              </a:rPr>
              <a:t>Francesco</a:t>
            </a:r>
            <a:r>
              <a:rPr lang="it-IT" dirty="0">
                <a:latin typeface="Times New Roman" panose="02020603050405020304" pitchFamily="18" charset="0"/>
                <a:cs typeface="Times New Roman" panose="02020603050405020304" pitchFamily="18" charset="0"/>
              </a:rPr>
              <a:t> non credeva nella trasmigrazione delle anime o nel panteismo, la sua visione della natura e dell’uomo si basava su </a:t>
            </a:r>
            <a:r>
              <a:rPr lang="it-IT" b="1" dirty="0">
                <a:latin typeface="Times New Roman" panose="02020603050405020304" pitchFamily="18" charset="0"/>
                <a:cs typeface="Times New Roman" panose="02020603050405020304" pitchFamily="18" charset="0"/>
              </a:rPr>
              <a:t>una sorta di panpsichismo di tutte le cose animate e inanimate, concepite a gloria del loro Creatore trascendente il quale, con un gesto di assoluta umiltà cosmica, si fece carne, giacque in una mangiatoia e morì sul patibolo</a:t>
            </a:r>
            <a:r>
              <a:rPr lang="it-IT" dirty="0">
                <a:latin typeface="Times New Roman" panose="02020603050405020304" pitchFamily="18" charset="0"/>
                <a:cs typeface="Times New Roman" panose="02020603050405020304" pitchFamily="18" charset="0"/>
              </a:rPr>
              <a:t>».</a:t>
            </a:r>
          </a:p>
          <a:p>
            <a:endParaRPr lang="it-IT" dirty="0"/>
          </a:p>
        </p:txBody>
      </p:sp>
      <p:pic>
        <p:nvPicPr>
          <p:cNvPr id="5122" name="Picture 2" descr="Timeline: Canticle Of The Animals | Vermont Public Radio">
            <a:extLst>
              <a:ext uri="{FF2B5EF4-FFF2-40B4-BE49-F238E27FC236}">
                <a16:creationId xmlns:a16="http://schemas.microsoft.com/office/drawing/2014/main" id="{F96E36F5-124B-4450-97BB-4E8D8AACFC7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037214" y="1498924"/>
            <a:ext cx="3024000" cy="226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assetta | The Wolf of Gubbio | NG4762 | National Gallery, London">
            <a:extLst>
              <a:ext uri="{FF2B5EF4-FFF2-40B4-BE49-F238E27FC236}">
                <a16:creationId xmlns:a16="http://schemas.microsoft.com/office/drawing/2014/main" id="{0E274F3D-40F9-4265-B106-346EE9337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214" y="4060591"/>
            <a:ext cx="3456000" cy="25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27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4603BB-8A00-4B6D-BB7A-2E2AFF129476}"/>
              </a:ext>
            </a:extLst>
          </p:cNvPr>
          <p:cNvSpPr>
            <a:spLocks noGrp="1"/>
          </p:cNvSpPr>
          <p:nvPr>
            <p:ph type="title"/>
          </p:nvPr>
        </p:nvSpPr>
        <p:spPr>
          <a:xfrm>
            <a:off x="1133621" y="14068"/>
            <a:ext cx="10515600" cy="1325563"/>
          </a:xfrm>
        </p:spPr>
        <p:txBody>
          <a:bodyPr/>
          <a:lstStyle/>
          <a:p>
            <a:pPr algn="ctr"/>
            <a:r>
              <a:rPr lang="it-IT" dirty="0"/>
              <a:t>	</a:t>
            </a:r>
            <a:r>
              <a:rPr lang="it-IT" dirty="0">
                <a:latin typeface="Times New Roman" panose="02020603050405020304" pitchFamily="18" charset="0"/>
                <a:cs typeface="Times New Roman" panose="02020603050405020304" pitchFamily="18" charset="0"/>
              </a:rPr>
              <a:t>Prendere congedo </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dall’antropocentrismo «cristiano»?</a:t>
            </a:r>
          </a:p>
        </p:txBody>
      </p:sp>
      <p:sp>
        <p:nvSpPr>
          <p:cNvPr id="3" name="Segnaposto contenuto 2">
            <a:extLst>
              <a:ext uri="{FF2B5EF4-FFF2-40B4-BE49-F238E27FC236}">
                <a16:creationId xmlns:a16="http://schemas.microsoft.com/office/drawing/2014/main" id="{783C32F8-0692-483D-A9F4-FFF2A0B376B8}"/>
              </a:ext>
            </a:extLst>
          </p:cNvPr>
          <p:cNvSpPr>
            <a:spLocks noGrp="1"/>
          </p:cNvSpPr>
          <p:nvPr>
            <p:ph sz="half" idx="1"/>
          </p:nvPr>
        </p:nvSpPr>
        <p:spPr>
          <a:xfrm>
            <a:off x="339663" y="1535943"/>
            <a:ext cx="6750453" cy="5449301"/>
          </a:xfrm>
        </p:spPr>
        <p:txBody>
          <a:bodyPr>
            <a:normAutofit fontScale="25000" lnSpcReduction="20000"/>
          </a:bodyPr>
          <a:lstStyle/>
          <a:p>
            <a:pPr marL="0" indent="0" algn="just">
              <a:buNone/>
            </a:pPr>
            <a:r>
              <a:rPr lang="it-IT" sz="8000" dirty="0">
                <a:latin typeface="Times New Roman" panose="02020603050405020304" pitchFamily="18" charset="0"/>
                <a:cs typeface="Times New Roman" panose="02020603050405020304" pitchFamily="18" charset="0"/>
              </a:rPr>
              <a:t>«</a:t>
            </a:r>
            <a:r>
              <a:rPr lang="it-IT" sz="9600" dirty="0">
                <a:latin typeface="Times New Roman" panose="02020603050405020304" pitchFamily="18" charset="0"/>
                <a:cs typeface="Times New Roman" panose="02020603050405020304" pitchFamily="18" charset="0"/>
              </a:rPr>
              <a:t>Non è certo mia intenzione suggerire ai tanti americani preoccupati dell’attuale crisi ecologica di provare ad ammonire i lupi o a esortare gli uccelli. Intendo affermare che l’attuale e progressivo sfacelo ambientale è il prodotto di una tecnologia e di una scienza dinamiche che hanno avuto origine nell’Occidente medievale, contro le quali san Francesco si ribellò nel suo personalissimo modo. Da un punto di vista storico non possiamo comprendere quale sia stato il loro sviluppo, se prescindiamo dal peculiare atteggiamento nei confronti della natura che ha le sue radici nel dogma cristiano. Non ha alcuna importanza se la maggior parte delle persone non ritiene che tale atteggiamento sia da considerarsi cristiano, la nostra società è comunque improntata ai valori del cristianesimo che mai nessun altro principio è riuscito a sostituire. Ne consegue che </a:t>
            </a:r>
            <a:r>
              <a:rPr lang="it-IT" sz="9600" b="1" dirty="0">
                <a:latin typeface="Times New Roman" panose="02020603050405020304" pitchFamily="18" charset="0"/>
                <a:cs typeface="Times New Roman" panose="02020603050405020304" pitchFamily="18" charset="0"/>
              </a:rPr>
              <a:t>la crisi ecologica continuerà ad aggravarsi se non respingeremo l’assioma cristiano che la natura esiste solo in funzione dell’uomo</a:t>
            </a:r>
            <a:r>
              <a:rPr lang="it-IT" sz="9600" dirty="0">
                <a:latin typeface="Times New Roman" panose="02020603050405020304" pitchFamily="18" charset="0"/>
                <a:cs typeface="Times New Roman" panose="02020603050405020304" pitchFamily="18" charset="0"/>
              </a:rPr>
              <a:t>».</a:t>
            </a:r>
          </a:p>
          <a:p>
            <a:pPr marL="0" indent="0" algn="just">
              <a:buNone/>
            </a:pPr>
            <a:r>
              <a:rPr lang="it-IT" sz="9600" dirty="0">
                <a:latin typeface="Times New Roman" panose="02020603050405020304" pitchFamily="18" charset="0"/>
                <a:cs typeface="Times New Roman" panose="02020603050405020304" pitchFamily="18" charset="0"/>
              </a:rPr>
              <a:t> </a:t>
            </a:r>
          </a:p>
          <a:p>
            <a:endParaRPr lang="it-IT" dirty="0"/>
          </a:p>
        </p:txBody>
      </p:sp>
      <p:pic>
        <p:nvPicPr>
          <p:cNvPr id="6146" name="Picture 2" descr="La Cacciata dal Paradiso terrestre di Wiligelmo - ADO Analisi dell'opera">
            <a:extLst>
              <a:ext uri="{FF2B5EF4-FFF2-40B4-BE49-F238E27FC236}">
                <a16:creationId xmlns:a16="http://schemas.microsoft.com/office/drawing/2014/main" id="{4A6F3651-667D-4B72-B2B0-0375B6A7759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74634" y="2131141"/>
            <a:ext cx="4500000" cy="2260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773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86A82B-FB43-4919-9DD6-AB3EF599EF09}"/>
              </a:ext>
            </a:extLst>
          </p:cNvPr>
          <p:cNvSpPr>
            <a:spLocks noGrp="1"/>
          </p:cNvSpPr>
          <p:nvPr>
            <p:ph type="title"/>
          </p:nvPr>
        </p:nvSpPr>
        <p:spPr>
          <a:xfrm>
            <a:off x="838200" y="365126"/>
            <a:ext cx="10515600" cy="1154186"/>
          </a:xfrm>
        </p:spPr>
        <p:txBody>
          <a:bodyPr>
            <a:normAutofit fontScale="90000"/>
          </a:bodyPr>
          <a:lstStyle/>
          <a:p>
            <a:pPr algn="ctr"/>
            <a:r>
              <a:rPr lang="it-IT" dirty="0">
                <a:latin typeface="Times New Roman" panose="02020603050405020304" pitchFamily="18" charset="0"/>
                <a:cs typeface="Times New Roman" panose="02020603050405020304" pitchFamily="18" charset="0"/>
              </a:rPr>
              <a:t>Riprendere la rivoluzione interrotta di Francesco?</a:t>
            </a:r>
          </a:p>
        </p:txBody>
      </p:sp>
      <p:sp>
        <p:nvSpPr>
          <p:cNvPr id="3" name="Segnaposto contenuto 2">
            <a:extLst>
              <a:ext uri="{FF2B5EF4-FFF2-40B4-BE49-F238E27FC236}">
                <a16:creationId xmlns:a16="http://schemas.microsoft.com/office/drawing/2014/main" id="{514F7D99-62DD-4F30-B21B-7D5A52E6DF06}"/>
              </a:ext>
            </a:extLst>
          </p:cNvPr>
          <p:cNvSpPr>
            <a:spLocks noGrp="1"/>
          </p:cNvSpPr>
          <p:nvPr>
            <p:ph sz="half" idx="1"/>
          </p:nvPr>
        </p:nvSpPr>
        <p:spPr>
          <a:xfrm>
            <a:off x="607254" y="1808382"/>
            <a:ext cx="6581336" cy="4773958"/>
          </a:xfrm>
        </p:spPr>
        <p:txBody>
          <a:bodyPr>
            <a:normAutofit fontScale="77500" lnSpcReduction="20000"/>
          </a:bodyPr>
          <a:lstStyle/>
          <a:p>
            <a:pPr marL="0" indent="0" algn="just">
              <a:buNone/>
            </a:pPr>
            <a:r>
              <a:rPr lang="it-IT" dirty="0">
                <a:latin typeface="Times New Roman" panose="02020603050405020304" pitchFamily="18" charset="0"/>
                <a:cs typeface="Times New Roman" panose="02020603050405020304" pitchFamily="18" charset="0"/>
              </a:rPr>
              <a:t>«San Francesco, il più grande rivoluzionario spirituale nella storia dell’Occidente, suggerì una nuova visione cristiana del rapporto uomo-natura: </a:t>
            </a:r>
            <a:r>
              <a:rPr lang="it-IT" b="1" dirty="0">
                <a:latin typeface="Times New Roman" panose="02020603050405020304" pitchFamily="18" charset="0"/>
                <a:cs typeface="Times New Roman" panose="02020603050405020304" pitchFamily="18" charset="0"/>
              </a:rPr>
              <a:t>sostituire il dominio illimitato dell’uomo con il concetto di uguaglianza di tutte le creature</a:t>
            </a:r>
            <a:r>
              <a:rPr lang="it-IT" dirty="0">
                <a:latin typeface="Times New Roman" panose="02020603050405020304" pitchFamily="18" charset="0"/>
                <a:cs typeface="Times New Roman" panose="02020603050405020304" pitchFamily="18" charset="0"/>
              </a:rPr>
              <a:t>, uomo compreso. Il tentativo di Francesco è </a:t>
            </a:r>
            <a:r>
              <a:rPr lang="it-IT" b="1" dirty="0">
                <a:latin typeface="Times New Roman" panose="02020603050405020304" pitchFamily="18" charset="0"/>
                <a:cs typeface="Times New Roman" panose="02020603050405020304" pitchFamily="18" charset="0"/>
              </a:rPr>
              <a:t>fallito</a:t>
            </a:r>
            <a:r>
              <a:rPr lang="it-IT" dirty="0">
                <a:latin typeface="Times New Roman" panose="02020603050405020304" pitchFamily="18" charset="0"/>
                <a:cs typeface="Times New Roman" panose="02020603050405020304" pitchFamily="18" charset="0"/>
              </a:rPr>
              <a:t>. Ai nostri giorni scienza e tecnica sono sempre più caratterizzate dalla proterva ortodossia cristiana nei confronti della natura e non è da loro che ci possiamo attendere una soluzione alla crisi ecologica. Poiché </a:t>
            </a:r>
            <a:r>
              <a:rPr lang="it-IT" b="1" dirty="0">
                <a:latin typeface="Times New Roman" panose="02020603050405020304" pitchFamily="18" charset="0"/>
                <a:cs typeface="Times New Roman" panose="02020603050405020304" pitchFamily="18" charset="0"/>
              </a:rPr>
              <a:t>le radici dei nostri problemi sono essenzialmente religiose, il rimedio deve essere religioso</a:t>
            </a:r>
            <a:r>
              <a:rPr lang="it-IT" dirty="0">
                <a:latin typeface="Times New Roman" panose="02020603050405020304" pitchFamily="18" charset="0"/>
                <a:cs typeface="Times New Roman" panose="02020603050405020304" pitchFamily="18" charset="0"/>
              </a:rPr>
              <a:t>, qualunque definizione attribuiamo a tale termine. In altre parole dobbiamo giungere a un diverso modo di intendere la nostra natura e il nostro destino. Il sentimento profondamente religioso, ma eretico, dell’</a:t>
            </a:r>
            <a:r>
              <a:rPr lang="it-IT" b="1" dirty="0">
                <a:latin typeface="Times New Roman" panose="02020603050405020304" pitchFamily="18" charset="0"/>
                <a:cs typeface="Times New Roman" panose="02020603050405020304" pitchFamily="18" charset="0"/>
              </a:rPr>
              <a:t>autonomia spirituale di tutte le creature </a:t>
            </a:r>
            <a:r>
              <a:rPr lang="it-IT" dirty="0">
                <a:latin typeface="Times New Roman" panose="02020603050405020304" pitchFamily="18" charset="0"/>
                <a:cs typeface="Times New Roman" panose="02020603050405020304" pitchFamily="18" charset="0"/>
              </a:rPr>
              <a:t>espresso dai primi francescani, può indicarci una direzione. Propongo che </a:t>
            </a:r>
            <a:r>
              <a:rPr lang="it-IT" b="1" dirty="0">
                <a:latin typeface="Times New Roman" panose="02020603050405020304" pitchFamily="18" charset="0"/>
                <a:cs typeface="Times New Roman" panose="02020603050405020304" pitchFamily="18" charset="0"/>
              </a:rPr>
              <a:t>Francesco</a:t>
            </a:r>
            <a:r>
              <a:rPr lang="it-IT" dirty="0">
                <a:latin typeface="Times New Roman" panose="02020603050405020304" pitchFamily="18" charset="0"/>
                <a:cs typeface="Times New Roman" panose="02020603050405020304" pitchFamily="18" charset="0"/>
              </a:rPr>
              <a:t> sia considerato </a:t>
            </a:r>
            <a:r>
              <a:rPr lang="it-IT" b="1" dirty="0">
                <a:latin typeface="Times New Roman" panose="02020603050405020304" pitchFamily="18" charset="0"/>
                <a:cs typeface="Times New Roman" panose="02020603050405020304" pitchFamily="18" charset="0"/>
              </a:rPr>
              <a:t>il patrono degli ecologisti</a:t>
            </a:r>
            <a:r>
              <a:rPr lang="it-IT" dirty="0">
                <a:latin typeface="Times New Roman" panose="02020603050405020304" pitchFamily="18" charset="0"/>
                <a:cs typeface="Times New Roman" panose="02020603050405020304" pitchFamily="18" charset="0"/>
              </a:rPr>
              <a:t>».</a:t>
            </a:r>
          </a:p>
        </p:txBody>
      </p:sp>
      <p:pic>
        <p:nvPicPr>
          <p:cNvPr id="3074" name="Picture 2" descr="San Francesco patrono degli ecologisti: celebrazione del quarantesimo  anniversario | OFM JPIC">
            <a:extLst>
              <a:ext uri="{FF2B5EF4-FFF2-40B4-BE49-F238E27FC236}">
                <a16:creationId xmlns:a16="http://schemas.microsoft.com/office/drawing/2014/main" id="{221411C4-B17B-4D60-8222-F4246B9D6D9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613558" y="4724778"/>
            <a:ext cx="4140000" cy="1702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t. Francis Prayer for My Pet | Saint francis prayer, Sick pets, Prayers">
            <a:extLst>
              <a:ext uri="{FF2B5EF4-FFF2-40B4-BE49-F238E27FC236}">
                <a16:creationId xmlns:a16="http://schemas.microsoft.com/office/drawing/2014/main" id="{71F813C9-D602-4186-9725-6582BCD73D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800" y="1825625"/>
            <a:ext cx="2952000" cy="2592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145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90B751D3-ECD8-46E1-9481-31F390A5CE1E}"/>
              </a:ext>
            </a:extLst>
          </p:cNvPr>
          <p:cNvSpPr>
            <a:spLocks noGrp="1"/>
          </p:cNvSpPr>
          <p:nvPr>
            <p:ph type="title"/>
          </p:nvPr>
        </p:nvSpPr>
        <p:spPr/>
        <p:txBody>
          <a:bodyPr>
            <a:normAutofit/>
          </a:bodyPr>
          <a:lstStyle/>
          <a:p>
            <a:pPr algn="ctr"/>
            <a:r>
              <a:rPr lang="it-IT" sz="4800" dirty="0">
                <a:latin typeface="Times New Roman" panose="02020603050405020304" pitchFamily="18" charset="0"/>
                <a:cs typeface="Times New Roman" panose="02020603050405020304" pitchFamily="18" charset="0"/>
              </a:rPr>
              <a:t>Il dibattito sulla «tesi White»</a:t>
            </a:r>
          </a:p>
        </p:txBody>
      </p:sp>
      <p:sp>
        <p:nvSpPr>
          <p:cNvPr id="6" name="Segnaposto contenuto 5">
            <a:extLst>
              <a:ext uri="{FF2B5EF4-FFF2-40B4-BE49-F238E27FC236}">
                <a16:creationId xmlns:a16="http://schemas.microsoft.com/office/drawing/2014/main" id="{B2F253A4-F6A5-4DDF-985E-DDB02169A5CC}"/>
              </a:ext>
            </a:extLst>
          </p:cNvPr>
          <p:cNvSpPr>
            <a:spLocks noGrp="1"/>
          </p:cNvSpPr>
          <p:nvPr>
            <p:ph idx="1"/>
          </p:nvPr>
        </p:nvSpPr>
        <p:spPr/>
        <p:txBody>
          <a:bodyPr/>
          <a:lstStyle/>
          <a:p>
            <a:pPr marL="0" indent="0">
              <a:buNone/>
            </a:pPr>
            <a:r>
              <a:rPr lang="it-IT" dirty="0">
                <a:latin typeface="Times New Roman" panose="02020603050405020304" pitchFamily="18" charset="0"/>
                <a:cs typeface="Times New Roman" panose="02020603050405020304" pitchFamily="18" charset="0"/>
              </a:rPr>
              <a:t>-  Aspetti problematici nella ricostruzione storica (semplificazioni e forzature interpretative)? </a:t>
            </a:r>
          </a:p>
          <a:p>
            <a:pPr marL="0" indent="0">
              <a:buNone/>
            </a:pPr>
            <a:r>
              <a:rPr lang="it-IT" dirty="0">
                <a:latin typeface="Times New Roman" panose="02020603050405020304" pitchFamily="18" charset="0"/>
                <a:cs typeface="Times New Roman" panose="02020603050405020304" pitchFamily="18" charset="0"/>
              </a:rPr>
              <a:t>- Discutibile esegesi delle Scritture ebraiche e cristiane: </a:t>
            </a:r>
            <a:r>
              <a:rPr lang="it-IT" i="1">
                <a:latin typeface="Times New Roman" panose="02020603050405020304" pitchFamily="18" charset="0"/>
                <a:cs typeface="Times New Roman" panose="02020603050405020304" pitchFamily="18" charset="0"/>
              </a:rPr>
              <a:t>dominium</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terrae</a:t>
            </a:r>
            <a:r>
              <a:rPr lang="it-IT" dirty="0">
                <a:latin typeface="Times New Roman" panose="02020603050405020304" pitchFamily="18" charset="0"/>
                <a:cs typeface="Times New Roman" panose="02020603050405020304" pitchFamily="18" charset="0"/>
              </a:rPr>
              <a:t> o </a:t>
            </a:r>
            <a:r>
              <a:rPr lang="it-IT" i="1" dirty="0" err="1">
                <a:latin typeface="Times New Roman" panose="02020603050405020304" pitchFamily="18" charset="0"/>
                <a:cs typeface="Times New Roman" panose="02020603050405020304" pitchFamily="18" charset="0"/>
              </a:rPr>
              <a:t>stewardship</a:t>
            </a:r>
            <a:r>
              <a:rPr lang="it-IT" dirty="0">
                <a:latin typeface="Times New Roman" panose="02020603050405020304" pitchFamily="18" charset="0"/>
                <a:cs typeface="Times New Roman" panose="02020603050405020304" pitchFamily="18" charset="0"/>
              </a:rPr>
              <a:t>?</a:t>
            </a:r>
          </a:p>
          <a:p>
            <a:pPr marL="0" indent="0">
              <a:buNone/>
            </a:pPr>
            <a:r>
              <a:rPr lang="it-IT" dirty="0">
                <a:latin typeface="Times New Roman" panose="02020603050405020304" pitchFamily="18" charset="0"/>
                <a:cs typeface="Times New Roman" panose="02020603050405020304" pitchFamily="18" charset="0"/>
              </a:rPr>
              <a:t>- Sopravvalutazione dell’impatto delle visioni religiose sul comportamento ambientale? </a:t>
            </a:r>
          </a:p>
          <a:p>
            <a:pPr marL="0" indent="0">
              <a:buNone/>
            </a:pPr>
            <a:r>
              <a:rPr lang="it-IT" dirty="0">
                <a:latin typeface="Times New Roman" panose="02020603050405020304" pitchFamily="18" charset="0"/>
                <a:cs typeface="Times New Roman" panose="02020603050405020304" pitchFamily="18" charset="0"/>
              </a:rPr>
              <a:t>- Il contributo di White al dibattito e i limiti di risposte meramente apologetiche </a:t>
            </a:r>
          </a:p>
          <a:p>
            <a:pPr marL="0" indent="0">
              <a:buNone/>
            </a:pPr>
            <a:endParaRPr lang="it-IT" dirty="0"/>
          </a:p>
        </p:txBody>
      </p:sp>
    </p:spTree>
    <p:extLst>
      <p:ext uri="{BB962C8B-B14F-4D97-AF65-F5344CB8AC3E}">
        <p14:creationId xmlns:p14="http://schemas.microsoft.com/office/powerpoint/2010/main" val="93650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7E3527-FD49-47FD-B7AC-C7C324B620FF}"/>
              </a:ext>
            </a:extLst>
          </p:cNvPr>
          <p:cNvSpPr>
            <a:spLocks noGrp="1"/>
          </p:cNvSpPr>
          <p:nvPr>
            <p:ph type="title"/>
          </p:nvPr>
        </p:nvSpPr>
        <p:spPr>
          <a:xfrm>
            <a:off x="586410" y="-151710"/>
            <a:ext cx="10515600" cy="1325563"/>
          </a:xfrm>
        </p:spPr>
        <p:txBody>
          <a:bodyPr>
            <a:normAutofit/>
          </a:bodyPr>
          <a:lstStyle/>
          <a:p>
            <a:pPr algn="ctr"/>
            <a:r>
              <a:rPr lang="it-IT" b="1" dirty="0">
                <a:latin typeface="Times New Roman" panose="02020603050405020304" pitchFamily="18" charset="0"/>
                <a:cs typeface="Times New Roman" panose="02020603050405020304" pitchFamily="18" charset="0"/>
              </a:rPr>
              <a:t>Una «risposta a White» in </a:t>
            </a:r>
            <a:r>
              <a:rPr lang="it-IT" b="1" i="1" dirty="0">
                <a:latin typeface="Times New Roman" panose="02020603050405020304" pitchFamily="18" charset="0"/>
                <a:cs typeface="Times New Roman" panose="02020603050405020304" pitchFamily="18" charset="0"/>
              </a:rPr>
              <a:t>Laudato </a:t>
            </a:r>
            <a:r>
              <a:rPr lang="it-IT" b="1" i="1" dirty="0" err="1">
                <a:latin typeface="Times New Roman" panose="02020603050405020304" pitchFamily="18" charset="0"/>
                <a:cs typeface="Times New Roman" panose="02020603050405020304" pitchFamily="18" charset="0"/>
              </a:rPr>
              <a:t>si’</a:t>
            </a:r>
            <a:r>
              <a:rPr lang="it-IT" b="1" i="1" dirty="0">
                <a:latin typeface="Times New Roman" panose="02020603050405020304" pitchFamily="18" charset="0"/>
                <a:cs typeface="Times New Roman" panose="02020603050405020304" pitchFamily="18" charset="0"/>
              </a:rPr>
              <a:t> </a:t>
            </a:r>
            <a:r>
              <a:rPr lang="it-IT" b="1" dirty="0">
                <a:latin typeface="Times New Roman" panose="02020603050405020304" pitchFamily="18" charset="0"/>
                <a:cs typeface="Times New Roman" panose="02020603050405020304" pitchFamily="18" charset="0"/>
              </a:rPr>
              <a:t>67</a:t>
            </a:r>
          </a:p>
        </p:txBody>
      </p:sp>
      <p:sp>
        <p:nvSpPr>
          <p:cNvPr id="3" name="Segnaposto contenuto 2">
            <a:extLst>
              <a:ext uri="{FF2B5EF4-FFF2-40B4-BE49-F238E27FC236}">
                <a16:creationId xmlns:a16="http://schemas.microsoft.com/office/drawing/2014/main" id="{FBCAA7E7-55E7-4253-B9CD-CA8F59CF5621}"/>
              </a:ext>
            </a:extLst>
          </p:cNvPr>
          <p:cNvSpPr>
            <a:spLocks noGrp="1"/>
          </p:cNvSpPr>
          <p:nvPr>
            <p:ph idx="1"/>
          </p:nvPr>
        </p:nvSpPr>
        <p:spPr>
          <a:xfrm>
            <a:off x="715617" y="1470991"/>
            <a:ext cx="10386393" cy="4731025"/>
          </a:xfrm>
        </p:spPr>
        <p:txBody>
          <a:bodyPr>
            <a:noAutofit/>
          </a:bodyPr>
          <a:lstStyle/>
          <a:p>
            <a:pPr marL="0" indent="0" algn="just">
              <a:buNone/>
            </a:pPr>
            <a:r>
              <a:rPr lang="it-IT" sz="2000" dirty="0">
                <a:latin typeface="Times New Roman" panose="02020603050405020304" pitchFamily="18" charset="0"/>
                <a:cs typeface="Times New Roman" panose="02020603050405020304" pitchFamily="18" charset="0"/>
              </a:rPr>
              <a:t>67. Noi non siamo Dio. La terra ci precede e ci è stata data. Ciò consente di rispondere a un’accusa lanciata contro il pensiero ebraico-cristiano: è stato detto che, a partire dal racconto della Genesi che invita a soggiogare la terra (</a:t>
            </a:r>
            <a:r>
              <a:rPr lang="it-IT" sz="2000" dirty="0" err="1">
                <a:latin typeface="Times New Roman" panose="02020603050405020304" pitchFamily="18" charset="0"/>
                <a:cs typeface="Times New Roman" panose="02020603050405020304" pitchFamily="18" charset="0"/>
              </a:rPr>
              <a:t>cfr</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Gen</a:t>
            </a:r>
            <a:r>
              <a:rPr lang="it-IT" sz="2000" dirty="0">
                <a:latin typeface="Times New Roman" panose="02020603050405020304" pitchFamily="18" charset="0"/>
                <a:cs typeface="Times New Roman" panose="02020603050405020304" pitchFamily="18" charset="0"/>
              </a:rPr>
              <a:t> 1,28), verrebbe favorito lo sfruttamento selvaggio della natura presentando un’immagine dell’essere umano come dominatore e distruttore. Questa non è una corretta interpretazione della Bibbia come la intende la Chiesa. Anche se è vero che qualche volta i cristiani hanno interpretato le Scritture in modo non corretto, oggi dobbiamo rifiutare con forza che dal fatto di essere creati a immagine di Dio e dal mandato di soggiogare la terra si possa dedurre un dominio assoluto sulle altre creature. È importante leggere i testi biblici nel loro contesto, con una giusta ermeneutica, e ricordare che essi ci invitano a «coltivare e custodire» il giardino del mondo (</a:t>
            </a:r>
            <a:r>
              <a:rPr lang="it-IT" sz="2000" dirty="0" err="1">
                <a:latin typeface="Times New Roman" panose="02020603050405020304" pitchFamily="18" charset="0"/>
                <a:cs typeface="Times New Roman" panose="02020603050405020304" pitchFamily="18" charset="0"/>
              </a:rPr>
              <a:t>cfr</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Gen</a:t>
            </a:r>
            <a:r>
              <a:rPr lang="it-IT" sz="2000" dirty="0">
                <a:latin typeface="Times New Roman" panose="02020603050405020304" pitchFamily="18" charset="0"/>
                <a:cs typeface="Times New Roman" panose="02020603050405020304" pitchFamily="18" charset="0"/>
              </a:rPr>
              <a:t> 2,15). Mentre «coltivare» significa arare o lavorare un terreno, «custodire» vuol dire proteggere, curare, preservare, conservare, vigilare. Ciò implica una relazione di reciprocità responsabile tra essere umano e natura. Ogni comunità può prendere dalla bontà della terra ciò di cui ha bisogno per la propria sopravvivenza, ma ha anche il dovere di tutelarla e garantire la continuità della sua fertilità per le generazioni future. In definitiva, «del Signore è la terra» (Sal 24,1), a Lui appartiene «la terra e quanto essa contiene» (</a:t>
            </a:r>
            <a:r>
              <a:rPr lang="it-IT" sz="2000" dirty="0" err="1">
                <a:latin typeface="Times New Roman" panose="02020603050405020304" pitchFamily="18" charset="0"/>
                <a:cs typeface="Times New Roman" panose="02020603050405020304" pitchFamily="18" charset="0"/>
              </a:rPr>
              <a:t>Dt</a:t>
            </a:r>
            <a:r>
              <a:rPr lang="it-IT" sz="2000" dirty="0">
                <a:latin typeface="Times New Roman" panose="02020603050405020304" pitchFamily="18" charset="0"/>
                <a:cs typeface="Times New Roman" panose="02020603050405020304" pitchFamily="18" charset="0"/>
              </a:rPr>
              <a:t> 10,14). Perciò Dio nega ogni pretesa di proprietà assoluta: «Le terre non si potranno vendere per sempre, perché la terra è mia e voi siete presso di me come forestieri e ospiti» (</a:t>
            </a:r>
            <a:r>
              <a:rPr lang="it-IT" sz="2000" dirty="0" err="1">
                <a:latin typeface="Times New Roman" panose="02020603050405020304" pitchFamily="18" charset="0"/>
                <a:cs typeface="Times New Roman" panose="02020603050405020304" pitchFamily="18" charset="0"/>
              </a:rPr>
              <a:t>Lv</a:t>
            </a:r>
            <a:r>
              <a:rPr lang="it-IT" sz="2000" dirty="0">
                <a:latin typeface="Times New Roman" panose="02020603050405020304" pitchFamily="18" charset="0"/>
                <a:cs typeface="Times New Roman" panose="02020603050405020304" pitchFamily="18" charset="0"/>
              </a:rPr>
              <a:t> 25,23).</a:t>
            </a:r>
          </a:p>
        </p:txBody>
      </p:sp>
    </p:spTree>
    <p:extLst>
      <p:ext uri="{BB962C8B-B14F-4D97-AF65-F5344CB8AC3E}">
        <p14:creationId xmlns:p14="http://schemas.microsoft.com/office/powerpoint/2010/main" val="24575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8CBCF0-8C5F-4ED5-ACB8-51FBE151F63F}"/>
              </a:ext>
            </a:extLst>
          </p:cNvPr>
          <p:cNvSpPr>
            <a:spLocks noGrp="1"/>
          </p:cNvSpPr>
          <p:nvPr>
            <p:ph type="title"/>
          </p:nvPr>
        </p:nvSpPr>
        <p:spPr>
          <a:xfrm>
            <a:off x="838200" y="-211015"/>
            <a:ext cx="10515600" cy="2447458"/>
          </a:xfrm>
        </p:spPr>
        <p:txBody>
          <a:bodyPr>
            <a:noAutofit/>
          </a:bodyPr>
          <a:lstStyle/>
          <a:p>
            <a:r>
              <a:rPr lang="it-IT" sz="3600" dirty="0">
                <a:latin typeface="Times New Roman" panose="02020603050405020304" pitchFamily="18" charset="0"/>
                <a:cs typeface="Times New Roman" panose="02020603050405020304" pitchFamily="18" charset="0"/>
              </a:rPr>
              <a:t>…</a:t>
            </a:r>
            <a:r>
              <a:rPr lang="it-IT" sz="3600" b="1" i="1" dirty="0" err="1">
                <a:latin typeface="Times New Roman" panose="02020603050405020304" pitchFamily="18" charset="0"/>
                <a:cs typeface="Times New Roman" panose="02020603050405020304" pitchFamily="18" charset="0"/>
              </a:rPr>
              <a:t>Continuing</a:t>
            </a:r>
            <a:r>
              <a:rPr lang="it-IT" sz="3600" b="1" i="1" dirty="0">
                <a:latin typeface="Times New Roman" panose="02020603050405020304" pitchFamily="18" charset="0"/>
                <a:cs typeface="Times New Roman" panose="02020603050405020304" pitchFamily="18" charset="0"/>
              </a:rPr>
              <a:t> the </a:t>
            </a:r>
            <a:r>
              <a:rPr lang="it-IT" sz="3600" b="1" i="1" dirty="0" err="1">
                <a:latin typeface="Times New Roman" panose="02020603050405020304" pitchFamily="18" charset="0"/>
                <a:cs typeface="Times New Roman" panose="02020603050405020304" pitchFamily="18" charset="0"/>
              </a:rPr>
              <a:t>Conversation</a:t>
            </a:r>
            <a:r>
              <a:rPr lang="it-IT" sz="3600" b="1" i="1" dirty="0">
                <a:latin typeface="Times New Roman" panose="02020603050405020304" pitchFamily="18" charset="0"/>
                <a:cs typeface="Times New Roman" panose="02020603050405020304" pitchFamily="18" charset="0"/>
              </a:rPr>
              <a:t> </a:t>
            </a:r>
            <a:r>
              <a:rPr lang="it-IT" sz="3600" dirty="0">
                <a:latin typeface="Times New Roman" panose="02020603050405020304" pitchFamily="18" charset="0"/>
                <a:cs typeface="Times New Roman" panose="02020603050405020304" pitchFamily="18" charset="0"/>
              </a:rPr>
              <a:t>(1973), in Ian G. Barbour</a:t>
            </a:r>
            <a:r>
              <a:rPr lang="it-IT" sz="3600" i="1" dirty="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Western Man and Environmental Ethics: Attitudes Toward Nature and Technology</a:t>
            </a:r>
            <a:r>
              <a:rPr lang="en-US" sz="3600" dirty="0">
                <a:latin typeface="Times New Roman" panose="02020603050405020304" pitchFamily="18" charset="0"/>
                <a:cs typeface="Times New Roman" panose="02020603050405020304" pitchFamily="18" charset="0"/>
              </a:rPr>
              <a:t>, Addison-Wesley, London </a:t>
            </a:r>
            <a:endParaRPr lang="it-IT" sz="3600" dirty="0">
              <a:latin typeface="Times New Roman" panose="02020603050405020304" pitchFamily="18" charset="0"/>
              <a:cs typeface="Times New Roman" panose="02020603050405020304" pitchFamily="18" charset="0"/>
            </a:endParaRPr>
          </a:p>
        </p:txBody>
      </p:sp>
      <p:pic>
        <p:nvPicPr>
          <p:cNvPr id="1026" name="Picture 2" descr="Amazon.it: Die protestantische Ethik und der Geist des Kapitalismus -  Weber, Max - Libri in altre lingue">
            <a:extLst>
              <a:ext uri="{FF2B5EF4-FFF2-40B4-BE49-F238E27FC236}">
                <a16:creationId xmlns:a16="http://schemas.microsoft.com/office/drawing/2014/main" id="{70A03164-638B-41CD-8DDD-1740858643A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727888" y="2236443"/>
            <a:ext cx="270428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oniface cuts down holy oak of 'Jupiter' or Donar (Illustration) - World  History Encyclopedia">
            <a:extLst>
              <a:ext uri="{FF2B5EF4-FFF2-40B4-BE49-F238E27FC236}">
                <a16:creationId xmlns:a16="http://schemas.microsoft.com/office/drawing/2014/main" id="{EF9D543F-9FED-4BC3-8A4D-3EA1A14AE88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347932" y="2236443"/>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323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07D57A-B8D0-4443-BDBD-3A6179A8B7C1}"/>
              </a:ext>
            </a:extLst>
          </p:cNvPr>
          <p:cNvSpPr>
            <a:spLocks noGrp="1"/>
          </p:cNvSpPr>
          <p:nvPr>
            <p:ph type="title"/>
          </p:nvPr>
        </p:nvSpPr>
        <p:spPr>
          <a:xfrm>
            <a:off x="1035147" y="153728"/>
            <a:ext cx="10515600" cy="1325563"/>
          </a:xfrm>
        </p:spPr>
        <p:txBody>
          <a:bodyPr/>
          <a:lstStyle/>
          <a:p>
            <a:pPr algn="ctr"/>
            <a:r>
              <a:rPr lang="it-IT" dirty="0">
                <a:latin typeface="Times New Roman" panose="02020603050405020304" pitchFamily="18" charset="0"/>
                <a:cs typeface="Times New Roman" panose="02020603050405020304" pitchFamily="18" charset="0"/>
              </a:rPr>
              <a:t>L’uomo ha </a:t>
            </a:r>
            <a:r>
              <a:rPr lang="it-IT" i="1" dirty="0">
                <a:latin typeface="Times New Roman" panose="02020603050405020304" pitchFamily="18" charset="0"/>
                <a:cs typeface="Times New Roman" panose="02020603050405020304" pitchFamily="18" charset="0"/>
              </a:rPr>
              <a:t>sempre</a:t>
            </a:r>
            <a:r>
              <a:rPr lang="it-IT" dirty="0">
                <a:latin typeface="Times New Roman" panose="02020603050405020304" pitchFamily="18" charset="0"/>
                <a:cs typeface="Times New Roman" panose="02020603050405020304" pitchFamily="18" charset="0"/>
              </a:rPr>
              <a:t> modificato l’ambiente. Paesaggi «naturali»?</a:t>
            </a:r>
          </a:p>
        </p:txBody>
      </p:sp>
      <p:pic>
        <p:nvPicPr>
          <p:cNvPr id="2050" name="Picture 2" descr="Bocage: immagini, foto stock e grafica vettoriale | Shutterstock">
            <a:extLst>
              <a:ext uri="{FF2B5EF4-FFF2-40B4-BE49-F238E27FC236}">
                <a16:creationId xmlns:a16="http://schemas.microsoft.com/office/drawing/2014/main" id="{70D27868-96FB-4367-8225-D19711B4F3B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37649" y="4243017"/>
            <a:ext cx="4191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uest opinion: American Prairie Reserve grounded in free market principles  | Columnists | billingsgazette.com">
            <a:extLst>
              <a:ext uri="{FF2B5EF4-FFF2-40B4-BE49-F238E27FC236}">
                <a16:creationId xmlns:a16="http://schemas.microsoft.com/office/drawing/2014/main" id="{B0B5901D-41FA-4123-A645-AB6CAE3E573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984851" y="1605654"/>
            <a:ext cx="2556000" cy="2556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oto of Irrigated field. Nile Valley, Egypt - added image EG06216">
            <a:extLst>
              <a:ext uri="{FF2B5EF4-FFF2-40B4-BE49-F238E27FC236}">
                <a16:creationId xmlns:a16="http://schemas.microsoft.com/office/drawing/2014/main" id="{5356F947-7E65-476F-AF82-C791CECD7D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9149" y="1605654"/>
            <a:ext cx="3348000" cy="2511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A74B39C5-F6C1-4696-BB8C-7F52FDFB8477}"/>
              </a:ext>
            </a:extLst>
          </p:cNvPr>
          <p:cNvPicPr>
            <a:picLocks noChangeAspect="1"/>
          </p:cNvPicPr>
          <p:nvPr/>
        </p:nvPicPr>
        <p:blipFill>
          <a:blip r:embed="rId5"/>
          <a:stretch>
            <a:fillRect/>
          </a:stretch>
        </p:blipFill>
        <p:spPr>
          <a:xfrm>
            <a:off x="1984851" y="4407933"/>
            <a:ext cx="3240000" cy="2258666"/>
          </a:xfrm>
          <a:prstGeom prst="rect">
            <a:avLst/>
          </a:prstGeom>
        </p:spPr>
      </p:pic>
    </p:spTree>
    <p:extLst>
      <p:ext uri="{BB962C8B-B14F-4D97-AF65-F5344CB8AC3E}">
        <p14:creationId xmlns:p14="http://schemas.microsoft.com/office/powerpoint/2010/main" val="1846569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ADAC1682-383D-42B0-97B4-43747B13EA96}"/>
              </a:ext>
            </a:extLst>
          </p:cNvPr>
          <p:cNvSpPr>
            <a:spLocks noGrp="1"/>
          </p:cNvSpPr>
          <p:nvPr>
            <p:ph type="title"/>
          </p:nvPr>
        </p:nvSpPr>
        <p:spPr>
          <a:xfrm>
            <a:off x="1130018" y="248848"/>
            <a:ext cx="10515600" cy="1325563"/>
          </a:xfrm>
        </p:spPr>
        <p:txBody>
          <a:bodyPr>
            <a:noAutofit/>
          </a:bodyPr>
          <a:lstStyle/>
          <a:p>
            <a:pPr algn="ctr"/>
            <a:r>
              <a:rPr lang="it-IT" sz="3600" dirty="0">
                <a:latin typeface="Times New Roman" panose="02020603050405020304" pitchFamily="18" charset="0"/>
                <a:cs typeface="Times New Roman" panose="02020603050405020304" pitchFamily="18" charset="0"/>
              </a:rPr>
              <a:t>Caccia col fuoco (preistoria), evoluzione medievale dell’aratro (dal VII secolo), diga di Assuan (1970), Piano Delta (1958-1997)</a:t>
            </a:r>
          </a:p>
        </p:txBody>
      </p:sp>
      <p:pic>
        <p:nvPicPr>
          <p:cNvPr id="1026" name="Picture 2" descr="Diga di Assuan | cos'è la diga di assuan">
            <a:extLst>
              <a:ext uri="{FF2B5EF4-FFF2-40B4-BE49-F238E27FC236}">
                <a16:creationId xmlns:a16="http://schemas.microsoft.com/office/drawing/2014/main" id="{0D290267-0955-40DD-9C12-1C5514B1BF8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247238" y="4216801"/>
            <a:ext cx="4932000" cy="246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boriginal hunting, burning boost Australia's desert biodiversity, Stanford  researchers find">
            <a:extLst>
              <a:ext uri="{FF2B5EF4-FFF2-40B4-BE49-F238E27FC236}">
                <a16:creationId xmlns:a16="http://schemas.microsoft.com/office/drawing/2014/main" id="{AA864C2E-A32F-4B8E-A01B-ECB9743AC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943" y="1718989"/>
            <a:ext cx="3132000" cy="19675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Oosterscheldekering - Wikipedia">
            <a:extLst>
              <a:ext uri="{FF2B5EF4-FFF2-40B4-BE49-F238E27FC236}">
                <a16:creationId xmlns:a16="http://schemas.microsoft.com/office/drawing/2014/main" id="{82C7D25C-2FEE-457A-80A6-01BE1D6EB315}"/>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673943" y="3964838"/>
            <a:ext cx="2772000" cy="27843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AGRICOLTURA">
            <a:extLst>
              <a:ext uri="{FF2B5EF4-FFF2-40B4-BE49-F238E27FC236}">
                <a16:creationId xmlns:a16="http://schemas.microsoft.com/office/drawing/2014/main" id="{021BF943-966D-4F9A-84E4-491979DEC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2057" y="1718989"/>
            <a:ext cx="3348000" cy="239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177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520AD9-77A0-4DF4-8C00-1D8295A99E13}"/>
              </a:ext>
            </a:extLst>
          </p:cNvPr>
          <p:cNvSpPr>
            <a:spLocks noGrp="1"/>
          </p:cNvSpPr>
          <p:nvPr>
            <p:ph type="title"/>
          </p:nvPr>
        </p:nvSpPr>
        <p:spPr>
          <a:xfrm>
            <a:off x="838200" y="0"/>
            <a:ext cx="10515600" cy="1237958"/>
          </a:xfrm>
        </p:spPr>
        <p:txBody>
          <a:bodyPr>
            <a:normAutofit/>
          </a:bodyPr>
          <a:lstStyle/>
          <a:p>
            <a:pPr algn="ctr"/>
            <a:r>
              <a:rPr lang="it-IT" sz="4000" dirty="0">
                <a:latin typeface="Times New Roman" panose="02020603050405020304" pitchFamily="18" charset="0"/>
                <a:cs typeface="Times New Roman" panose="02020603050405020304" pitchFamily="18" charset="0"/>
              </a:rPr>
              <a:t>Radici </a:t>
            </a:r>
            <a:r>
              <a:rPr lang="it-IT" sz="4000" i="1" dirty="0">
                <a:latin typeface="Times New Roman" panose="02020603050405020304" pitchFamily="18" charset="0"/>
                <a:cs typeface="Times New Roman" panose="02020603050405020304" pitchFamily="18" charset="0"/>
              </a:rPr>
              <a:t>medievali </a:t>
            </a:r>
            <a:r>
              <a:rPr lang="it-IT" sz="4000" dirty="0">
                <a:latin typeface="Times New Roman" panose="02020603050405020304" pitchFamily="18" charset="0"/>
                <a:cs typeface="Times New Roman" panose="02020603050405020304" pitchFamily="18" charset="0"/>
              </a:rPr>
              <a:t>della scienza </a:t>
            </a:r>
            <a:br>
              <a:rPr lang="it-IT" sz="4000" dirty="0">
                <a:latin typeface="Times New Roman" panose="02020603050405020304" pitchFamily="18" charset="0"/>
                <a:cs typeface="Times New Roman" panose="02020603050405020304" pitchFamily="18" charset="0"/>
              </a:rPr>
            </a:br>
            <a:r>
              <a:rPr lang="it-IT" sz="4000" dirty="0">
                <a:latin typeface="Times New Roman" panose="02020603050405020304" pitchFamily="18" charset="0"/>
                <a:cs typeface="Times New Roman" panose="02020603050405020304" pitchFamily="18" charset="0"/>
              </a:rPr>
              <a:t>e della tecnologia occidentali</a:t>
            </a:r>
          </a:p>
        </p:txBody>
      </p:sp>
      <p:sp>
        <p:nvSpPr>
          <p:cNvPr id="3" name="Segnaposto contenuto 2">
            <a:extLst>
              <a:ext uri="{FF2B5EF4-FFF2-40B4-BE49-F238E27FC236}">
                <a16:creationId xmlns:a16="http://schemas.microsoft.com/office/drawing/2014/main" id="{56F87FE1-BE2B-471A-9ADD-1FE1EB6DCAD8}"/>
              </a:ext>
            </a:extLst>
          </p:cNvPr>
          <p:cNvSpPr>
            <a:spLocks noGrp="1"/>
          </p:cNvSpPr>
          <p:nvPr>
            <p:ph sz="half" idx="1"/>
          </p:nvPr>
        </p:nvSpPr>
        <p:spPr>
          <a:xfrm>
            <a:off x="225083" y="1378634"/>
            <a:ext cx="7033846" cy="5479366"/>
          </a:xfrm>
        </p:spPr>
        <p:txBody>
          <a:bodyPr>
            <a:normAutofit fontScale="85000" lnSpcReduction="20000"/>
          </a:bodyPr>
          <a:lstStyle/>
          <a:p>
            <a:pPr marL="0" indent="0" algn="just">
              <a:buNone/>
            </a:pPr>
            <a:r>
              <a:rPr lang="it-IT" dirty="0">
                <a:latin typeface="Times New Roman" panose="02020603050405020304" pitchFamily="18" charset="0"/>
                <a:cs typeface="Times New Roman" panose="02020603050405020304" pitchFamily="18" charset="0"/>
              </a:rPr>
              <a:t>«</a:t>
            </a:r>
            <a:r>
              <a:rPr lang="it-IT" b="1" dirty="0">
                <a:latin typeface="Times New Roman" panose="02020603050405020304" pitchFamily="18" charset="0"/>
                <a:cs typeface="Times New Roman" panose="02020603050405020304" pitchFamily="18" charset="0"/>
              </a:rPr>
              <a:t>Alla fine del XV secolo la superiorità tecnologica occidentale</a:t>
            </a:r>
            <a:r>
              <a:rPr lang="it-IT" dirty="0">
                <a:latin typeface="Times New Roman" panose="02020603050405020304" pitchFamily="18" charset="0"/>
                <a:cs typeface="Times New Roman" panose="02020603050405020304" pitchFamily="18" charset="0"/>
              </a:rPr>
              <a:t> era tale che le nazioni europee, piccole e sempre in lotta fra loro, furono in grado di invadere il resto del mondo per </a:t>
            </a:r>
            <a:r>
              <a:rPr lang="it-IT" b="1" dirty="0">
                <a:latin typeface="Times New Roman" panose="02020603050405020304" pitchFamily="18" charset="0"/>
                <a:cs typeface="Times New Roman" panose="02020603050405020304" pitchFamily="18" charset="0"/>
              </a:rPr>
              <a:t>conquistare, saccheggiare e colonizzare nuove terre</a:t>
            </a:r>
            <a:r>
              <a:rPr lang="it-IT" dirty="0">
                <a:latin typeface="Times New Roman" panose="02020603050405020304" pitchFamily="18" charset="0"/>
                <a:cs typeface="Times New Roman" panose="02020603050405020304" pitchFamily="18" charset="0"/>
              </a:rPr>
              <a:t>. […] È opinione diffusa che la scienza moderna nasca nel 1543, anno in cui Copernico e Vesalio pubblicarono i loro scritti. Senza voler in alcun modo sminuire il loro lavoro, è bene ricordare che opere come il </a:t>
            </a:r>
            <a:r>
              <a:rPr lang="it-IT" i="1" dirty="0">
                <a:latin typeface="Times New Roman" panose="02020603050405020304" pitchFamily="18" charset="0"/>
                <a:cs typeface="Times New Roman" panose="02020603050405020304" pitchFamily="18" charset="0"/>
              </a:rPr>
              <a:t>De </a:t>
            </a:r>
            <a:r>
              <a:rPr lang="it-IT" i="1" dirty="0" err="1">
                <a:latin typeface="Times New Roman" panose="02020603050405020304" pitchFamily="18" charset="0"/>
                <a:cs typeface="Times New Roman" panose="02020603050405020304" pitchFamily="18" charset="0"/>
              </a:rPr>
              <a:t>fabrica</a:t>
            </a:r>
            <a:r>
              <a:rPr lang="it-IT" dirty="0">
                <a:latin typeface="Times New Roman" panose="02020603050405020304" pitchFamily="18" charset="0"/>
                <a:cs typeface="Times New Roman" panose="02020603050405020304" pitchFamily="18" charset="0"/>
              </a:rPr>
              <a:t> e </a:t>
            </a:r>
            <a:r>
              <a:rPr lang="it-IT" i="1" dirty="0">
                <a:latin typeface="Times New Roman" panose="02020603050405020304" pitchFamily="18" charset="0"/>
                <a:cs typeface="Times New Roman" panose="02020603050405020304" pitchFamily="18" charset="0"/>
              </a:rPr>
              <a:t>De </a:t>
            </a:r>
            <a:r>
              <a:rPr lang="it-IT" i="1" dirty="0" err="1">
                <a:latin typeface="Times New Roman" panose="02020603050405020304" pitchFamily="18" charset="0"/>
                <a:cs typeface="Times New Roman" panose="02020603050405020304" pitchFamily="18" charset="0"/>
              </a:rPr>
              <a:t>revolutionibus</a:t>
            </a: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non nascono certo in una notte. </a:t>
            </a:r>
            <a:r>
              <a:rPr lang="it-IT" b="1" dirty="0">
                <a:latin typeface="Times New Roman" panose="02020603050405020304" pitchFamily="18" charset="0"/>
                <a:cs typeface="Times New Roman" panose="02020603050405020304" pitchFamily="18" charset="0"/>
              </a:rPr>
              <a:t>La tradizione scientifica occidentale aveva avuto inizio alla fine dell’XI secolo </a:t>
            </a:r>
            <a:r>
              <a:rPr lang="it-IT" dirty="0">
                <a:latin typeface="Times New Roman" panose="02020603050405020304" pitchFamily="18" charset="0"/>
                <a:cs typeface="Times New Roman" panose="02020603050405020304" pitchFamily="18" charset="0"/>
              </a:rPr>
              <a:t>come conseguenza del massiccio lavoro di traduzione in lingua latina di opere scientifiche arabe e greche. […] Alla fine del XIII secolo l’Europa si era ormai impadronita di tutto il sapere scientifico strappandolo dalle ormai deboli mani dell’Islam. Sarebbe assurdo negare l’originalità del pensiero di Newton, Galileo o Copernico, come lo sarebbe negare quella degli scienziati scolastici del XIV secolo, per esempio </a:t>
            </a:r>
            <a:r>
              <a:rPr lang="it-IT" dirty="0" err="1">
                <a:latin typeface="Times New Roman" panose="02020603050405020304" pitchFamily="18" charset="0"/>
                <a:cs typeface="Times New Roman" panose="02020603050405020304" pitchFamily="18" charset="0"/>
              </a:rPr>
              <a:t>Buridano</a:t>
            </a:r>
            <a:r>
              <a:rPr lang="it-IT" dirty="0">
                <a:latin typeface="Times New Roman" panose="02020603050405020304" pitchFamily="18" charset="0"/>
                <a:cs typeface="Times New Roman" panose="02020603050405020304" pitchFamily="18" charset="0"/>
              </a:rPr>
              <a:t> o </a:t>
            </a:r>
            <a:r>
              <a:rPr lang="it-IT" dirty="0" err="1">
                <a:latin typeface="Times New Roman" panose="02020603050405020304" pitchFamily="18" charset="0"/>
                <a:cs typeface="Times New Roman" panose="02020603050405020304" pitchFamily="18" charset="0"/>
              </a:rPr>
              <a:t>Oresme</a:t>
            </a:r>
            <a:r>
              <a:rPr lang="it-IT" dirty="0">
                <a:latin typeface="Times New Roman" panose="02020603050405020304" pitchFamily="18" charset="0"/>
                <a:cs typeface="Times New Roman" panose="02020603050405020304" pitchFamily="18" charset="0"/>
              </a:rPr>
              <a:t>, sulle cui opere i primi basarono i loro studi». </a:t>
            </a:r>
          </a:p>
        </p:txBody>
      </p:sp>
      <p:pic>
        <p:nvPicPr>
          <p:cNvPr id="2050" name="Picture 2">
            <a:extLst>
              <a:ext uri="{FF2B5EF4-FFF2-40B4-BE49-F238E27FC236}">
                <a16:creationId xmlns:a16="http://schemas.microsoft.com/office/drawing/2014/main" id="{8311EFF3-BA40-4C17-9308-C18F8AE5715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49233" y="1729374"/>
            <a:ext cx="2156120" cy="3636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BD7E402-489D-458C-A00B-446AE2708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5657" y="3274254"/>
            <a:ext cx="2337235" cy="33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413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AAB8C7-0719-44A2-A6AB-314CC31D5796}"/>
              </a:ext>
            </a:extLst>
          </p:cNvPr>
          <p:cNvSpPr>
            <a:spLocks noGrp="1"/>
          </p:cNvSpPr>
          <p:nvPr>
            <p:ph type="title"/>
          </p:nvPr>
        </p:nvSpPr>
        <p:spPr>
          <a:xfrm>
            <a:off x="936674" y="-89551"/>
            <a:ext cx="10515600" cy="1325563"/>
          </a:xfrm>
        </p:spPr>
        <p:txBody>
          <a:bodyPr/>
          <a:lstStyle/>
          <a:p>
            <a:pPr algn="ctr"/>
            <a:r>
              <a:rPr lang="it-IT" dirty="0">
                <a:latin typeface="Times New Roman" panose="02020603050405020304" pitchFamily="18" charset="0"/>
                <a:cs typeface="Times New Roman" panose="02020603050405020304" pitchFamily="18" charset="0"/>
              </a:rPr>
              <a:t>Un nuovo modo di considerare la natura</a:t>
            </a:r>
          </a:p>
        </p:txBody>
      </p:sp>
      <p:sp>
        <p:nvSpPr>
          <p:cNvPr id="3" name="Segnaposto contenuto 2">
            <a:extLst>
              <a:ext uri="{FF2B5EF4-FFF2-40B4-BE49-F238E27FC236}">
                <a16:creationId xmlns:a16="http://schemas.microsoft.com/office/drawing/2014/main" id="{721AA377-4601-4B6B-8FE9-76D5C4B43BF3}"/>
              </a:ext>
            </a:extLst>
          </p:cNvPr>
          <p:cNvSpPr>
            <a:spLocks noGrp="1"/>
          </p:cNvSpPr>
          <p:nvPr>
            <p:ph sz="half" idx="1"/>
          </p:nvPr>
        </p:nvSpPr>
        <p:spPr>
          <a:xfrm>
            <a:off x="337625" y="1491175"/>
            <a:ext cx="5964701" cy="5001700"/>
          </a:xfrm>
        </p:spPr>
        <p:txBody>
          <a:bodyPr>
            <a:noAutofit/>
          </a:bodyPr>
          <a:lstStyle/>
          <a:p>
            <a:pPr marL="0" indent="0" algn="just">
              <a:buNone/>
            </a:pPr>
            <a:r>
              <a:rPr lang="it-IT" dirty="0">
                <a:effectLst/>
                <a:latin typeface="Times New Roman" panose="02020603050405020304" pitchFamily="18" charset="0"/>
                <a:ea typeface="Calibri" panose="020F0502020204030204" pitchFamily="34" charset="0"/>
                <a:cs typeface="Times New Roman" panose="02020603050405020304" pitchFamily="18" charset="0"/>
              </a:rPr>
              <a:t>«Verso l’830 d.C., questo atteggiamento fa la sua comparsa anche nelle illustrazioni dei calendari occidentali. Nei vecchi calendari i mesi erano raffigurati come personificazioni inattive, mentre nei </a:t>
            </a:r>
            <a:r>
              <a:rPr lang="it-IT" b="1" dirty="0">
                <a:effectLst/>
                <a:latin typeface="Times New Roman" panose="02020603050405020304" pitchFamily="18" charset="0"/>
                <a:ea typeface="Calibri" panose="020F0502020204030204" pitchFamily="34" charset="0"/>
                <a:cs typeface="Times New Roman" panose="02020603050405020304" pitchFamily="18" charset="0"/>
              </a:rPr>
              <a:t>nuovi calendari franchi</a:t>
            </a:r>
            <a:r>
              <a:rPr lang="it-IT" dirty="0">
                <a:effectLst/>
                <a:latin typeface="Times New Roman" panose="02020603050405020304" pitchFamily="18" charset="0"/>
                <a:ea typeface="Calibri" panose="020F0502020204030204" pitchFamily="34" charset="0"/>
                <a:cs typeface="Times New Roman" panose="02020603050405020304" pitchFamily="18" charset="0"/>
              </a:rPr>
              <a:t>, che ispirarono l’iconografia medievale, </a:t>
            </a:r>
            <a:r>
              <a:rPr lang="it-IT" b="1" dirty="0">
                <a:effectLst/>
                <a:latin typeface="Times New Roman" panose="02020603050405020304" pitchFamily="18" charset="0"/>
                <a:ea typeface="Calibri" panose="020F0502020204030204" pitchFamily="34" charset="0"/>
                <a:cs typeface="Times New Roman" panose="02020603050405020304" pitchFamily="18" charset="0"/>
              </a:rPr>
              <a:t>l’uomo si impone sulla natura</a:t>
            </a:r>
            <a:r>
              <a:rPr lang="it-IT" dirty="0">
                <a:effectLst/>
                <a:latin typeface="Times New Roman" panose="02020603050405020304" pitchFamily="18" charset="0"/>
                <a:ea typeface="Calibri" panose="020F0502020204030204" pitchFamily="34" charset="0"/>
                <a:cs typeface="Times New Roman" panose="02020603050405020304" pitchFamily="18" charset="0"/>
              </a:rPr>
              <a:t>: ara, miete, abbatte alberi, macella maiali. </a:t>
            </a:r>
            <a:r>
              <a:rPr lang="it-IT" b="1" dirty="0">
                <a:effectLst/>
                <a:latin typeface="Times New Roman" panose="02020603050405020304" pitchFamily="18" charset="0"/>
                <a:ea typeface="Calibri" panose="020F0502020204030204" pitchFamily="34" charset="0"/>
                <a:cs typeface="Times New Roman" panose="02020603050405020304" pitchFamily="18" charset="0"/>
              </a:rPr>
              <a:t>Uomo e natura sono due cose diverse e l’uomo è il padrone</a:t>
            </a:r>
            <a:r>
              <a:rPr lang="it-IT" dirty="0">
                <a:effectLst/>
                <a:latin typeface="Times New Roman" panose="02020603050405020304" pitchFamily="18" charset="0"/>
                <a:ea typeface="Calibri" panose="020F0502020204030204" pitchFamily="34"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pic>
        <p:nvPicPr>
          <p:cNvPr id="3080" name="Picture 8" descr="LASANDRAMACCA: LE FATICHE DEL CONTADINO | Arte antico, Contadino, Di legno">
            <a:extLst>
              <a:ext uri="{FF2B5EF4-FFF2-40B4-BE49-F238E27FC236}">
                <a16:creationId xmlns:a16="http://schemas.microsoft.com/office/drawing/2014/main" id="{832FE0DA-815E-436D-B374-FED0C1CC5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2375" y="4041355"/>
            <a:ext cx="1692000" cy="250667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13 idee su Medieval sculptures | scultura, medievale, medioevo">
            <a:extLst>
              <a:ext uri="{FF2B5EF4-FFF2-40B4-BE49-F238E27FC236}">
                <a16:creationId xmlns:a16="http://schemas.microsoft.com/office/drawing/2014/main" id="{43A1BC57-537E-4D9B-8ECB-D053E651C37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441450" y="1189551"/>
            <a:ext cx="1724025" cy="264795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17 idee su Il libro di pietra | arte antico, opera, scultura romana">
            <a:extLst>
              <a:ext uri="{FF2B5EF4-FFF2-40B4-BE49-F238E27FC236}">
                <a16:creationId xmlns:a16="http://schemas.microsoft.com/office/drawing/2014/main" id="{07EB389F-0C70-46B6-A7B9-C2A0BAC403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0112" y="4016690"/>
            <a:ext cx="1685363" cy="25560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LASANDRAMACCA: LE FATICHE DEL CONTADINO | Storia medievale, Arte antico,  Arte">
            <a:extLst>
              <a:ext uri="{FF2B5EF4-FFF2-40B4-BE49-F238E27FC236}">
                <a16:creationId xmlns:a16="http://schemas.microsoft.com/office/drawing/2014/main" id="{58971CAD-7639-4E07-8D5B-4ADCAFF7F4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1849" y="1235526"/>
            <a:ext cx="1613478" cy="25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118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904B54-6E0B-426B-96E0-CD9F2F518072}"/>
              </a:ext>
            </a:extLst>
          </p:cNvPr>
          <p:cNvSpPr>
            <a:spLocks noGrp="1"/>
          </p:cNvSpPr>
          <p:nvPr>
            <p:ph type="title"/>
          </p:nvPr>
        </p:nvSpPr>
        <p:spPr>
          <a:xfrm>
            <a:off x="838200" y="1318"/>
            <a:ext cx="10515600" cy="1325563"/>
          </a:xfrm>
        </p:spPr>
        <p:txBody>
          <a:bodyPr/>
          <a:lstStyle/>
          <a:p>
            <a:pPr algn="ctr"/>
            <a:r>
              <a:rPr lang="it-IT" dirty="0">
                <a:latin typeface="Times New Roman" panose="02020603050405020304" pitchFamily="18" charset="0"/>
                <a:cs typeface="Times New Roman" panose="02020603050405020304" pitchFamily="18" charset="0"/>
              </a:rPr>
              <a:t>La fine del tempo circolare: dalla «storia della salvezza» al «progresso»</a:t>
            </a:r>
          </a:p>
        </p:txBody>
      </p:sp>
      <p:sp>
        <p:nvSpPr>
          <p:cNvPr id="3" name="Segnaposto contenuto 2">
            <a:extLst>
              <a:ext uri="{FF2B5EF4-FFF2-40B4-BE49-F238E27FC236}">
                <a16:creationId xmlns:a16="http://schemas.microsoft.com/office/drawing/2014/main" id="{0623CA3E-7341-4A4F-8E76-E4A6F412F030}"/>
              </a:ext>
            </a:extLst>
          </p:cNvPr>
          <p:cNvSpPr>
            <a:spLocks noGrp="1"/>
          </p:cNvSpPr>
          <p:nvPr>
            <p:ph sz="half" idx="1"/>
          </p:nvPr>
        </p:nvSpPr>
        <p:spPr>
          <a:xfrm>
            <a:off x="257046" y="1968123"/>
            <a:ext cx="5181600" cy="4351338"/>
          </a:xfrm>
        </p:spPr>
        <p:txBody>
          <a:bodyPr>
            <a:normAutofit fontScale="92500" lnSpcReduction="20000"/>
          </a:bodyPr>
          <a:lstStyle/>
          <a:p>
            <a:pPr marL="0" indent="0" algn="just">
              <a:buNone/>
            </a:pPr>
            <a:r>
              <a:rPr lang="it-IT" dirty="0">
                <a:latin typeface="Times New Roman" panose="02020603050405020304" pitchFamily="18" charset="0"/>
                <a:cs typeface="Times New Roman" panose="02020603050405020304" pitchFamily="18" charset="0"/>
              </a:rPr>
              <a:t>«Il nostro modo di agire quotidiano, per esempio, è dominato dalla </a:t>
            </a:r>
            <a:r>
              <a:rPr lang="it-IT" b="1" dirty="0">
                <a:latin typeface="Times New Roman" panose="02020603050405020304" pitchFamily="18" charset="0"/>
                <a:cs typeface="Times New Roman" panose="02020603050405020304" pitchFamily="18" charset="0"/>
              </a:rPr>
              <a:t>fede implicita nel progresso perenne</a:t>
            </a:r>
            <a:r>
              <a:rPr lang="it-IT" dirty="0">
                <a:latin typeface="Times New Roman" panose="02020603050405020304" pitchFamily="18" charset="0"/>
                <a:cs typeface="Times New Roman" panose="02020603050405020304" pitchFamily="18" charset="0"/>
              </a:rPr>
              <a:t>, concetto sconosciuto sia al mondo greco-romano sia al mondo orientale, ma che ha le sue </a:t>
            </a:r>
            <a:r>
              <a:rPr lang="it-IT" b="1" dirty="0">
                <a:latin typeface="Times New Roman" panose="02020603050405020304" pitchFamily="18" charset="0"/>
                <a:cs typeface="Times New Roman" panose="02020603050405020304" pitchFamily="18" charset="0"/>
              </a:rPr>
              <a:t>radici nella teleologia giudaico-cristiana </a:t>
            </a:r>
            <a:r>
              <a:rPr lang="it-IT" dirty="0">
                <a:latin typeface="Times New Roman" panose="02020603050405020304" pitchFamily="18" charset="0"/>
                <a:cs typeface="Times New Roman" panose="02020603050405020304" pitchFamily="18" charset="0"/>
              </a:rPr>
              <a:t>ed è insostenibile al di fuori di quel contesto. Il fatto che i comunisti condividano questo concetto non fa che confermare quanto si può anche altrimenti dimostrare: il marxismo, come l’Islam, è una eresia giudaico-cristiana». </a:t>
            </a:r>
          </a:p>
        </p:txBody>
      </p:sp>
      <p:pic>
        <p:nvPicPr>
          <p:cNvPr id="1026" name="Picture 2" descr="The Concept of Time in Hinduism">
            <a:extLst>
              <a:ext uri="{FF2B5EF4-FFF2-40B4-BE49-F238E27FC236}">
                <a16:creationId xmlns:a16="http://schemas.microsoft.com/office/drawing/2014/main" id="{24E2DBEA-769F-4356-B962-EF6EA49A608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48312" y="1533434"/>
            <a:ext cx="2772000" cy="1559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 cattedrale di Chartres, capolavoro fra romanico e gotico - Viaggiatrice  Curiosa">
            <a:extLst>
              <a:ext uri="{FF2B5EF4-FFF2-40B4-BE49-F238E27FC236}">
                <a16:creationId xmlns:a16="http://schemas.microsoft.com/office/drawing/2014/main" id="{80AF2D03-1C6F-4C77-9B76-CBE8771AA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9978" y="1968123"/>
            <a:ext cx="2832000" cy="2124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ux Giuseppe Pellizza da VOLPEDO Il Quarto Stato 70x50 cm Quadro Stampa su  Pannello in Legno MDF Bordo Nero: Amazon.it: Casa e cucina">
            <a:extLst>
              <a:ext uri="{FF2B5EF4-FFF2-40B4-BE49-F238E27FC236}">
                <a16:creationId xmlns:a16="http://schemas.microsoft.com/office/drawing/2014/main" id="{0B2FACEB-BB26-4BA3-8E97-D4731F63B1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3355" y="4235119"/>
            <a:ext cx="3628773" cy="25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386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DEA0D8-612E-4BCB-BDBB-B3262A59FC7B}"/>
              </a:ext>
            </a:extLst>
          </p:cNvPr>
          <p:cNvSpPr>
            <a:spLocks noGrp="1"/>
          </p:cNvSpPr>
          <p:nvPr>
            <p:ph type="title"/>
          </p:nvPr>
        </p:nvSpPr>
        <p:spPr>
          <a:xfrm>
            <a:off x="838200" y="125974"/>
            <a:ext cx="10515600" cy="1325563"/>
          </a:xfrm>
        </p:spPr>
        <p:txBody>
          <a:bodyPr/>
          <a:lstStyle/>
          <a:p>
            <a:pPr algn="ctr"/>
            <a:r>
              <a:rPr lang="it-IT" dirty="0">
                <a:latin typeface="Times New Roman" panose="02020603050405020304" pitchFamily="18" charset="0"/>
                <a:cs typeface="Times New Roman" panose="02020603050405020304" pitchFamily="18" charset="0"/>
              </a:rPr>
              <a:t>La trascendenza dell’uomo sulla natura. </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Il </a:t>
            </a:r>
            <a:r>
              <a:rPr lang="it-IT" i="1" dirty="0" err="1">
                <a:latin typeface="Times New Roman" panose="02020603050405020304" pitchFamily="18" charset="0"/>
                <a:cs typeface="Times New Roman" panose="02020603050405020304" pitchFamily="18" charset="0"/>
              </a:rPr>
              <a:t>dominium</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terrae</a:t>
            </a:r>
            <a:endParaRPr lang="it-IT" i="1"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2AA4BDE2-53A8-4A0B-B6D1-C827CFABE58B}"/>
              </a:ext>
            </a:extLst>
          </p:cNvPr>
          <p:cNvSpPr>
            <a:spLocks noGrp="1"/>
          </p:cNvSpPr>
          <p:nvPr>
            <p:ph idx="1"/>
          </p:nvPr>
        </p:nvSpPr>
        <p:spPr>
          <a:xfrm>
            <a:off x="838200" y="1656812"/>
            <a:ext cx="10515600" cy="5075213"/>
          </a:xfrm>
        </p:spPr>
        <p:txBody>
          <a:bodyPr>
            <a:noAutofit/>
          </a:bodyPr>
          <a:lstStyle/>
          <a:p>
            <a:pPr marL="0" indent="0" algn="just">
              <a:buNone/>
            </a:pPr>
            <a:r>
              <a:rPr lang="it-IT" sz="2400" dirty="0">
                <a:latin typeface="Times New Roman" panose="02020603050405020304" pitchFamily="18" charset="0"/>
                <a:cs typeface="Times New Roman" panose="02020603050405020304" pitchFamily="18" charset="0"/>
              </a:rPr>
              <a:t>«Il cristianesimo ereditò dall’ebraismo non solo il </a:t>
            </a:r>
            <a:r>
              <a:rPr lang="it-IT" sz="2400" b="1" dirty="0">
                <a:latin typeface="Times New Roman" panose="02020603050405020304" pitchFamily="18" charset="0"/>
                <a:cs typeface="Times New Roman" panose="02020603050405020304" pitchFamily="18" charset="0"/>
              </a:rPr>
              <a:t>concetto di tempo non ripetitivo e lineare</a:t>
            </a:r>
            <a:r>
              <a:rPr lang="it-IT" sz="2400" dirty="0">
                <a:latin typeface="Times New Roman" panose="02020603050405020304" pitchFamily="18" charset="0"/>
                <a:cs typeface="Times New Roman" panose="02020603050405020304" pitchFamily="18" charset="0"/>
              </a:rPr>
              <a:t>, ma anche una stupefacente </a:t>
            </a:r>
            <a:r>
              <a:rPr lang="it-IT" sz="2400" b="1" dirty="0">
                <a:latin typeface="Times New Roman" panose="02020603050405020304" pitchFamily="18" charset="0"/>
                <a:cs typeface="Times New Roman" panose="02020603050405020304" pitchFamily="18" charset="0"/>
              </a:rPr>
              <a:t>storia della creazione</a:t>
            </a:r>
            <a:r>
              <a:rPr lang="it-IT" sz="2400" dirty="0">
                <a:latin typeface="Times New Roman" panose="02020603050405020304" pitchFamily="18" charset="0"/>
                <a:cs typeface="Times New Roman" panose="02020603050405020304" pitchFamily="18" charset="0"/>
              </a:rPr>
              <a:t>. In varie fasi un Dio amorevole e onnipotente aveva creato la luce e il buio, i corpi celesti, la terra, le piante, gli animali, gli uccelli e i pesci. Infine Dio aveva creato Adamo e, quindi, Eva, perché Adamo non fosse solo. </a:t>
            </a:r>
            <a:r>
              <a:rPr lang="it-IT" sz="2400" b="1" dirty="0">
                <a:latin typeface="Times New Roman" panose="02020603050405020304" pitchFamily="18" charset="0"/>
                <a:cs typeface="Times New Roman" panose="02020603050405020304" pitchFamily="18" charset="0"/>
              </a:rPr>
              <a:t>L’uomo dette un nome a tutte le cose, stabilendo così il proprio predominio su di loro</a:t>
            </a:r>
            <a:r>
              <a:rPr lang="it-IT" sz="2400" dirty="0">
                <a:latin typeface="Times New Roman" panose="02020603050405020304" pitchFamily="18" charset="0"/>
                <a:cs typeface="Times New Roman" panose="02020603050405020304" pitchFamily="18" charset="0"/>
              </a:rPr>
              <a:t> e Dio dispose che tutto fosse a suo esclusivo beneficio: il creato non aveva altro scopo che quello di essere al suo servizio. Inoltre, seppur il suo corpo fosse d’argilla, l’uomo fu fatto </a:t>
            </a:r>
            <a:r>
              <a:rPr lang="it-IT" sz="2400" b="1" dirty="0">
                <a:latin typeface="Times New Roman" panose="02020603050405020304" pitchFamily="18" charset="0"/>
                <a:cs typeface="Times New Roman" panose="02020603050405020304" pitchFamily="18" charset="0"/>
              </a:rPr>
              <a:t>a immagine di Dio</a:t>
            </a:r>
            <a:r>
              <a:rPr lang="it-IT" sz="2400" dirty="0">
                <a:latin typeface="Times New Roman" panose="02020603050405020304" pitchFamily="18" charset="0"/>
                <a:cs typeface="Times New Roman" panose="02020603050405020304" pitchFamily="18" charset="0"/>
              </a:rPr>
              <a:t>. Il cristianesimo, in particolare quello occidentale, è </a:t>
            </a:r>
            <a:r>
              <a:rPr lang="it-IT" sz="2400" b="1" dirty="0">
                <a:latin typeface="Times New Roman" panose="02020603050405020304" pitchFamily="18" charset="0"/>
                <a:cs typeface="Times New Roman" panose="02020603050405020304" pitchFamily="18" charset="0"/>
              </a:rPr>
              <a:t>la religione antropocentrica per eccellenza</a:t>
            </a:r>
            <a:r>
              <a:rPr lang="it-IT" sz="2400" dirty="0">
                <a:latin typeface="Times New Roman" panose="02020603050405020304" pitchFamily="18" charset="0"/>
                <a:cs typeface="Times New Roman" panose="02020603050405020304" pitchFamily="18" charset="0"/>
              </a:rPr>
              <a:t>. Nel II secolo d.C. Tertulliano e Sant’Ireneo di Lione affermarono che, nel plasmare Adamo, Dio aveva prefigurato l’immagine del Cristo incarnato, il secondo Adamo. A somiglianza di Dio, </a:t>
            </a:r>
            <a:r>
              <a:rPr lang="it-IT" sz="2400" b="1" dirty="0">
                <a:latin typeface="Times New Roman" panose="02020603050405020304" pitchFamily="18" charset="0"/>
                <a:cs typeface="Times New Roman" panose="02020603050405020304" pitchFamily="18" charset="0"/>
              </a:rPr>
              <a:t>l’uomo trascende la natura</a:t>
            </a:r>
            <a:r>
              <a:rPr lang="it-IT" sz="2400" dirty="0">
                <a:latin typeface="Times New Roman" panose="02020603050405020304" pitchFamily="18" charset="0"/>
                <a:cs typeface="Times New Roman" panose="02020603050405020304" pitchFamily="18" charset="0"/>
              </a:rPr>
              <a:t>. Il cristianesimo, in contrasto con l’antico paganesimo e le religioni orientali (fatta forse eccezione dello zoroastrismo) non solo stabilì il dualismo uomo-natura, ma affermò essere volontà di Dio che l’uomo sfrutti la natura a proprio beneficio».</a:t>
            </a:r>
          </a:p>
        </p:txBody>
      </p:sp>
    </p:spTree>
    <p:extLst>
      <p:ext uri="{BB962C8B-B14F-4D97-AF65-F5344CB8AC3E}">
        <p14:creationId xmlns:p14="http://schemas.microsoft.com/office/powerpoint/2010/main" val="2322549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975CD29-BFB3-405F-AE4E-64B17C6FDB73}"/>
              </a:ext>
            </a:extLst>
          </p:cNvPr>
          <p:cNvSpPr>
            <a:spLocks noGrp="1"/>
          </p:cNvSpPr>
          <p:nvPr>
            <p:ph type="title"/>
          </p:nvPr>
        </p:nvSpPr>
        <p:spPr>
          <a:xfrm>
            <a:off x="838200" y="245855"/>
            <a:ext cx="10515600" cy="1325563"/>
          </a:xfrm>
        </p:spPr>
        <p:txBody>
          <a:bodyPr>
            <a:noAutofit/>
          </a:bodyPr>
          <a:lstStyle/>
          <a:p>
            <a:pPr algn="ctr"/>
            <a:r>
              <a:rPr lang="it-IT" dirty="0">
                <a:latin typeface="Times New Roman" panose="02020603050405020304" pitchFamily="18" charset="0"/>
                <a:cs typeface="Times New Roman" panose="02020603050405020304" pitchFamily="18" charset="0"/>
              </a:rPr>
              <a:t>Rappresentazione bizantina e occidentale di Genesi 1,28 (</a:t>
            </a:r>
            <a:r>
              <a:rPr lang="it-IT" i="1" dirty="0" err="1">
                <a:latin typeface="Times New Roman" panose="02020603050405020304" pitchFamily="18" charset="0"/>
                <a:cs typeface="Times New Roman" panose="02020603050405020304" pitchFamily="18" charset="0"/>
              </a:rPr>
              <a:t>Continuing</a:t>
            </a:r>
            <a:r>
              <a:rPr lang="it-IT" i="1" dirty="0">
                <a:latin typeface="Times New Roman" panose="02020603050405020304" pitchFamily="18" charset="0"/>
                <a:cs typeface="Times New Roman" panose="02020603050405020304" pitchFamily="18" charset="0"/>
              </a:rPr>
              <a:t> the </a:t>
            </a:r>
            <a:r>
              <a:rPr lang="it-IT" i="1" dirty="0" err="1">
                <a:latin typeface="Times New Roman" panose="02020603050405020304" pitchFamily="18" charset="0"/>
                <a:cs typeface="Times New Roman" panose="02020603050405020304" pitchFamily="18" charset="0"/>
              </a:rPr>
              <a:t>Conversation</a:t>
            </a:r>
            <a:r>
              <a:rPr lang="it-IT" dirty="0">
                <a:latin typeface="Times New Roman" panose="02020603050405020304" pitchFamily="18" charset="0"/>
                <a:cs typeface="Times New Roman" panose="02020603050405020304" pitchFamily="18" charset="0"/>
              </a:rPr>
              <a:t>)</a:t>
            </a:r>
          </a:p>
        </p:txBody>
      </p:sp>
      <p:pic>
        <p:nvPicPr>
          <p:cNvPr id="7" name="Segnaposto contenuto 6">
            <a:extLst>
              <a:ext uri="{FF2B5EF4-FFF2-40B4-BE49-F238E27FC236}">
                <a16:creationId xmlns:a16="http://schemas.microsoft.com/office/drawing/2014/main" id="{1A9200DF-3C24-4571-BA80-F62606D1A661}"/>
              </a:ext>
            </a:extLst>
          </p:cNvPr>
          <p:cNvPicPr>
            <a:picLocks noGrp="1" noChangeAspect="1"/>
          </p:cNvPicPr>
          <p:nvPr>
            <p:ph sz="half" idx="2"/>
          </p:nvPr>
        </p:nvPicPr>
        <p:blipFill rotWithShape="1">
          <a:blip r:embed="rId2"/>
          <a:srcRect l="51707" t="10418" r="11930" b="55312"/>
          <a:stretch/>
        </p:blipFill>
        <p:spPr>
          <a:xfrm>
            <a:off x="7364949" y="1892963"/>
            <a:ext cx="3988851" cy="4860000"/>
          </a:xfrm>
          <a:prstGeom prst="rect">
            <a:avLst/>
          </a:prstGeom>
        </p:spPr>
      </p:pic>
      <p:pic>
        <p:nvPicPr>
          <p:cNvPr id="2050" name="Picture 2" descr="What is Art? - Page 12 | Art, Art pages, St. mark's basilica">
            <a:extLst>
              <a:ext uri="{FF2B5EF4-FFF2-40B4-BE49-F238E27FC236}">
                <a16:creationId xmlns:a16="http://schemas.microsoft.com/office/drawing/2014/main" id="{C52A2710-FAFA-44B2-AD23-3155BEED40C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03624" y="2468963"/>
            <a:ext cx="5378163" cy="37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03216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TotalTime>
  <Words>2361</Words>
  <Application>Microsoft Office PowerPoint</Application>
  <PresentationFormat>Widescreen</PresentationFormat>
  <Paragraphs>38</Paragraphs>
  <Slides>19</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19</vt:i4>
      </vt:variant>
    </vt:vector>
  </HeadingPairs>
  <TitlesOfParts>
    <vt:vector size="24" baseType="lpstr">
      <vt:lpstr>Arial</vt:lpstr>
      <vt:lpstr>Calibri</vt:lpstr>
      <vt:lpstr>Calibri Light</vt:lpstr>
      <vt:lpstr>Times New Roman</vt:lpstr>
      <vt:lpstr>Tema di Office</vt:lpstr>
      <vt:lpstr>La sfida di Lynn White Jr.: The Historical Roots of Our Ecological Crisis, in «Science» (1967)</vt:lpstr>
      <vt:lpstr>…Continuing the Conversation (1973), in Ian G. Barbour, Western Man and Environmental Ethics: Attitudes Toward Nature and Technology, Addison-Wesley, London </vt:lpstr>
      <vt:lpstr>L’uomo ha sempre modificato l’ambiente. Paesaggi «naturali»?</vt:lpstr>
      <vt:lpstr>Caccia col fuoco (preistoria), evoluzione medievale dell’aratro (dal VII secolo), diga di Assuan (1970), Piano Delta (1958-1997)</vt:lpstr>
      <vt:lpstr>Radici medievali della scienza  e della tecnologia occidentali</vt:lpstr>
      <vt:lpstr>Un nuovo modo di considerare la natura</vt:lpstr>
      <vt:lpstr>La fine del tempo circolare: dalla «storia della salvezza» al «progresso»</vt:lpstr>
      <vt:lpstr>La trascendenza dell’uomo sulla natura.  Il dominium terrae</vt:lpstr>
      <vt:lpstr>Rappresentazione bizantina e occidentale di Genesi 1,28 (Continuing the Conversation)</vt:lpstr>
      <vt:lpstr>La fine del genius loci. Caduta delle inibizioni religiose allo sfruttamento della natura</vt:lpstr>
      <vt:lpstr>            l fondamenti religiosi della tecnica occidentale   «I greci credevano che il peccato era un male morale e la salvezza era assicurata dalla buona condotta. La teologia orientale era di tipo razionale, la teologia occidentale volontaristica. Il santo greco è un contemplativo, il santo occidentale un uomo d’azione. È indubbio, quindi, che l’Occidente fosse terreno fertile per un cristianesimo che implicava la conquista della natura».                                  (Le immagini attingono a Continuing the Conversation)</vt:lpstr>
      <vt:lpstr>Antropocentrismo «cristiano» nella visione del mondo occidentale</vt:lpstr>
      <vt:lpstr>Il problematico ricorso alle  religioni orientali</vt:lpstr>
      <vt:lpstr>Francesco «eretico»? Dal simbolismo naturalistico alla fraternità con tutte le creature</vt:lpstr>
      <vt:lpstr> Dal dominio all’ «umiltà cosmica»  </vt:lpstr>
      <vt:lpstr> Prendere congedo  dall’antropocentrismo «cristiano»?</vt:lpstr>
      <vt:lpstr>Riprendere la rivoluzione interrotta di Francesco?</vt:lpstr>
      <vt:lpstr>Il dibattito sulla «tesi White»</vt:lpstr>
      <vt:lpstr>Una «risposta a White» in Laudato si’ 67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Giuseppe Ferrari</dc:creator>
  <cp:lastModifiedBy>Giuseppe Ferrari</cp:lastModifiedBy>
  <cp:revision>54</cp:revision>
  <dcterms:created xsi:type="dcterms:W3CDTF">2021-03-19T07:12:35Z</dcterms:created>
  <dcterms:modified xsi:type="dcterms:W3CDTF">2024-04-15T20:31:14Z</dcterms:modified>
</cp:coreProperties>
</file>