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8" r:id="rId6"/>
    <p:sldId id="264" r:id="rId7"/>
    <p:sldId id="269" r:id="rId8"/>
    <p:sldId id="265" r:id="rId9"/>
    <p:sldId id="266" r:id="rId10"/>
    <p:sldId id="267" r:id="rId11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3450503-B7BB-4C19-A5C7-AB1F521483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A2BD9585-E328-4493-A77B-22CA566A3F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8A382AF-21C1-4AE7-A454-1C498201C5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291C9-87A9-44F7-841C-44DAE3073ECD}" type="datetimeFigureOut">
              <a:rPr lang="it-IT" smtClean="0"/>
              <a:t>19/01/2021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F5DD824-1D08-487C-953E-7A280FACD5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72A9FF6-BD61-4189-B0D8-999F9D407D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A9ED9-A091-4AA2-8722-00C80F77B2C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256178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92ADB0E-42F0-4E0F-B164-C2D58F9B11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EEEFA8D1-3096-4678-A431-1D49322E28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6F63D05-7E0C-4AED-A105-41DE5EB22F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291C9-87A9-44F7-841C-44DAE3073ECD}" type="datetimeFigureOut">
              <a:rPr lang="it-IT" smtClean="0"/>
              <a:t>19/01/2021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39DC396-53B2-4068-A13F-53DD1955B7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6A66FE5-4E5F-4F90-849D-7BCCE4113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A9ED9-A091-4AA2-8722-00C80F77B2C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283831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EF5D555A-8D9C-412C-ADB2-9964CB5D709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1106AA64-C915-4017-9B87-9352895B06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57BBC6F-7C00-4790-A12A-923F4A269D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291C9-87A9-44F7-841C-44DAE3073ECD}" type="datetimeFigureOut">
              <a:rPr lang="it-IT" smtClean="0"/>
              <a:t>19/01/2021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B11813D-DC33-4409-8F34-67B80FBD3E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27CF6FC-9B35-4F9F-A551-2735BCF07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A9ED9-A091-4AA2-8722-00C80F77B2C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409452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607A3C5-3E42-4D85-8502-517F0924B9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ACC1831-3F22-497C-9EC5-DDEDEF0E0C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FEF222E-3FF7-41E5-AFE4-7D5A3AEFD8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291C9-87A9-44F7-841C-44DAE3073ECD}" type="datetimeFigureOut">
              <a:rPr lang="it-IT" smtClean="0"/>
              <a:t>19/01/2021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B5AB124-3C56-4CEA-8D72-59534C9365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15CBC62-F679-4DCA-BC64-D53797160B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A9ED9-A091-4AA2-8722-00C80F77B2C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188546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579A24E-CF69-46D7-B68D-7FCD39B21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03EBB34-C5FB-46A6-837F-A2B94CA01F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E1EA342-9076-4B99-AEFF-46781E89A9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291C9-87A9-44F7-841C-44DAE3073ECD}" type="datetimeFigureOut">
              <a:rPr lang="it-IT" smtClean="0"/>
              <a:t>19/01/2021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22DF15D-279E-47E5-8E2F-AFC93ED99F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3DC6762-F9FF-4A00-B0D8-22C0872D2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A9ED9-A091-4AA2-8722-00C80F77B2C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505469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F9005A5-A408-482D-8CB6-AAF03CC63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A604D14-EDF9-4104-89F9-B766695DFA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E4EF50B-7E0B-4208-8F4B-425903CA11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9C6E426-41BD-43C5-929D-77B7A8B033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291C9-87A9-44F7-841C-44DAE3073ECD}" type="datetimeFigureOut">
              <a:rPr lang="it-IT" smtClean="0"/>
              <a:t>19/01/2021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57E863D-9932-482E-BECB-1DD7A2E744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2964C0C-40FA-400E-8D3F-3EFC56A7B5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A9ED9-A091-4AA2-8722-00C80F77B2C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79978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E799D6F-0DD5-481F-B73A-6DD818771F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406CB2B-58B4-48B5-B544-51997A700D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C0A62BCA-804E-4980-BEF5-77F30043C0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22C6E4D6-AC3F-414A-91DB-8A547772DD3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E39E6339-443E-4369-A503-2A55BE994C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A20441B2-F049-49D7-A716-37B76476F1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291C9-87A9-44F7-841C-44DAE3073ECD}" type="datetimeFigureOut">
              <a:rPr lang="it-IT" smtClean="0"/>
              <a:t>19/01/2021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87ADE2B6-42B5-41C5-ACFC-4BC8763E46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AC0CFC76-E7B2-48F1-B729-F33EDE56C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A9ED9-A091-4AA2-8722-00C80F77B2C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517768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E9DDC16-5148-48A2-A637-AD223F825F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C4797DD4-E4BC-4550-836F-618351897D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291C9-87A9-44F7-841C-44DAE3073ECD}" type="datetimeFigureOut">
              <a:rPr lang="it-IT" smtClean="0"/>
              <a:t>19/01/2021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68A33805-7C50-4E9C-A84F-B6F431610B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B47EB84E-37EE-44C3-9245-74681E0CD1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A9ED9-A091-4AA2-8722-00C80F77B2C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04235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D22BE8E8-64EF-4FB0-81B6-1DB842453B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291C9-87A9-44F7-841C-44DAE3073ECD}" type="datetimeFigureOut">
              <a:rPr lang="it-IT" smtClean="0"/>
              <a:t>19/01/2021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C6D50867-B9DC-41E8-AC72-1B6AB67153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1E77E3E-DDDF-4DD8-8867-640AAF4E5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A9ED9-A091-4AA2-8722-00C80F77B2C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224700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64535C7-F9D4-4C41-8C53-52C5F6CAF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E142746-D9B9-46D2-B7E9-5EB3C838DB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02D6159C-23BA-4B54-AAE1-97125E27FA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FA95FA66-7CAE-4441-AB84-FC586503A7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291C9-87A9-44F7-841C-44DAE3073ECD}" type="datetimeFigureOut">
              <a:rPr lang="it-IT" smtClean="0"/>
              <a:t>19/01/2021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962C7A6-00D3-4151-B433-2A6EC8C362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79B948E-7B6A-476B-96C8-86CFA2A2C4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A9ED9-A091-4AA2-8722-00C80F77B2C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049423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A0468D2-44F1-4874-BE88-45E2A75779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F881AB7F-75DA-4CA4-9810-77BEA0FABC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E1D38394-65AD-48D2-AB01-34B4AC6093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6EE8F05-E899-47A8-8310-5CA955DC8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291C9-87A9-44F7-841C-44DAE3073ECD}" type="datetimeFigureOut">
              <a:rPr lang="it-IT" smtClean="0"/>
              <a:t>19/01/2021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DFE28CF-37DE-4E9E-8C80-C465EA6228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68B1ACA-334D-4060-BFE3-1BB24DB295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A9ED9-A091-4AA2-8722-00C80F77B2C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290320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8CC4880E-8297-46A9-B80F-8119147F06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7600DE1-EE63-4BA7-ABAE-AD53D24E7B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F318BD4-84F1-4962-A710-DE3FCEDDCE0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A291C9-87A9-44F7-841C-44DAE3073ECD}" type="datetimeFigureOut">
              <a:rPr lang="it-IT" smtClean="0"/>
              <a:t>19/01/2021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A4A22D7-A445-42A7-A24F-81F2884FE7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AB45F10-C1B4-46D1-9811-C825A72EF2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DA9ED9-A091-4AA2-8722-00C80F77B2C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50611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3F64078C-F78A-4982-A81A-D96B5B14C9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67285"/>
            <a:ext cx="10515600" cy="1957974"/>
          </a:xfrm>
        </p:spPr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Platone e Aristotele: idee sulla natura</a:t>
            </a:r>
          </a:p>
        </p:txBody>
      </p:sp>
      <p:pic>
        <p:nvPicPr>
          <p:cNvPr id="1030" name="Picture 6" descr="Timeo. Testo greco a fronte - Platone, BUR Biblioteca Univ. Rizzoli,  Classici greci e latini, Trama libro, 9788817106931 | Libreria Universitaria">
            <a:extLst>
              <a:ext uri="{FF2B5EF4-FFF2-40B4-BE49-F238E27FC236}">
                <a16:creationId xmlns:a16="http://schemas.microsoft.com/office/drawing/2014/main" id="{830F1EB6-7016-4335-B301-506EA09FD2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6507" y="3310948"/>
            <a:ext cx="2124075" cy="3238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Le parti degli animali. Testo greco a fronte: 1405: Amazon.it: Aristotele,  Carbone, A.: Libri">
            <a:extLst>
              <a:ext uri="{FF2B5EF4-FFF2-40B4-BE49-F238E27FC236}">
                <a16:creationId xmlns:a16="http://schemas.microsoft.com/office/drawing/2014/main" id="{B4F9E4F5-6631-43C1-A306-069A70F99F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402031"/>
            <a:ext cx="2024606" cy="32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Plato | Real Life Heroes Wiki | Fandom">
            <a:extLst>
              <a:ext uri="{FF2B5EF4-FFF2-40B4-BE49-F238E27FC236}">
                <a16:creationId xmlns:a16="http://schemas.microsoft.com/office/drawing/2014/main" id="{ADAF356B-CA40-4EAF-8F16-616DA9DA22D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116" y="1397395"/>
            <a:ext cx="2484000" cy="31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79E79813-A28F-4628-BFA2-CBEBE03D6B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58191" y="1397395"/>
            <a:ext cx="3312000" cy="2886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3388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FE72587-8E6A-4ED9-A1A3-2BA842E9F4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6C84BE3-DED1-4429-870A-C90AC892F3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84207" y="1966301"/>
            <a:ext cx="4999893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it-IT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partire da queste premesse, Aristotele sviluppa un’analisi sistematica ed enciclopedica dei fenomeni naturali, dalla fisica all’astronomia, dalla geologia alla meteorologia, dalla fisiologia alla zoologia e alla botanica. Il </a:t>
            </a:r>
            <a:r>
              <a:rPr lang="it-IT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paradigma aristotelico </a:t>
            </a:r>
            <a:r>
              <a:rPr lang="it-IT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domina la scienza occidentale sino al XVI secolo. </a:t>
            </a:r>
            <a:endParaRPr lang="it-IT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it-IT" dirty="0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41F8CF6E-CF8B-4F4D-BB6B-0CF82BC17C1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463634" y="2141537"/>
            <a:ext cx="3340291" cy="4351338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779B22AB-63C8-4B4D-8CA1-A3C638AF92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83459" y="222503"/>
            <a:ext cx="3096000" cy="4378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114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02F1F24-3E9E-48C7-AD3B-77BAACC6A0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379827"/>
            <a:ext cx="10515600" cy="2070516"/>
          </a:xfrm>
        </p:spPr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Platone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it-IT" b="0" i="0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428</a:t>
            </a:r>
            <a:r>
              <a:rPr lang="it-IT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/427 a.C. – </a:t>
            </a:r>
            <a:r>
              <a:rPr lang="it-IT" b="0" i="0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348</a:t>
            </a:r>
            <a:r>
              <a:rPr lang="it-IT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it-IT" b="0" i="0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347 a.C.</a:t>
            </a:r>
            <a:r>
              <a:rPr lang="it-IT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uno sguardo d’insieme 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A914B76-8239-4725-9C1E-50438AF7E3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64704" y="1422056"/>
            <a:ext cx="6056243" cy="5641144"/>
          </a:xfrm>
        </p:spPr>
        <p:txBody>
          <a:bodyPr/>
          <a:lstStyle/>
          <a:p>
            <a:pPr marL="0" indent="0">
              <a:buNone/>
            </a:pPr>
            <a:endParaRPr lang="it-IT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 Platone vera realtà, al di là del mondo apparente dei sensi, sono le </a:t>
            </a:r>
            <a:r>
              <a:rPr lang="it-IT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idee</a:t>
            </a:r>
            <a:r>
              <a:rPr lang="it-IT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(dal greco </a:t>
            </a:r>
            <a:r>
              <a:rPr lang="it-IT" sz="240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ἰδέ</a:t>
            </a:r>
            <a:r>
              <a:rPr lang="it-IT" sz="240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α</a:t>
            </a:r>
            <a:r>
              <a:rPr lang="it-IT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 </a:t>
            </a:r>
            <a:r>
              <a:rPr lang="it-IT" sz="2400" dirty="0"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εἶδος</a:t>
            </a:r>
            <a:r>
              <a:rPr lang="it-IT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 cioè le </a:t>
            </a:r>
            <a:r>
              <a:rPr lang="it-IT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forme</a:t>
            </a:r>
            <a:r>
              <a:rPr lang="it-IT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perfette, incorruttibili ed eterne che costituiscono il “modello” </a:t>
            </a:r>
            <a:r>
              <a:rPr lang="it-IT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(παράδειγμα</a:t>
            </a:r>
            <a:r>
              <a:rPr lang="it-IT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it-IT" sz="2400" dirty="0"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degli enti sensibili. I sensi corporei non colgono dunque la vera realtà, ma piuttosto una sua ingannevole “apparenza” (</a:t>
            </a:r>
            <a:r>
              <a:rPr lang="it-IT" sz="2400" dirty="0" err="1"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δόξ</a:t>
            </a:r>
            <a:r>
              <a:rPr lang="it-IT" sz="2400" dirty="0"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α); solo il discorso razionale</a:t>
            </a:r>
            <a:r>
              <a:rPr lang="it-IT" sz="2400" dirty="0">
                <a:solidFill>
                  <a:srgbClr val="4D515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(</a:t>
            </a:r>
            <a:r>
              <a:rPr lang="it-IT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λόγος</a:t>
            </a:r>
            <a:r>
              <a:rPr lang="it-IT" sz="2400" dirty="0">
                <a:solidFill>
                  <a:srgbClr val="4D515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it-IT" sz="2400" dirty="0"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conduce all’intuizione (”visione”) intellettuale delle idee. La </a:t>
            </a:r>
            <a:r>
              <a:rPr lang="it-IT" sz="2400" i="1" dirty="0"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trascendenza</a:t>
            </a:r>
            <a:r>
              <a:rPr lang="it-IT" sz="2400" dirty="0"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delle idee rispetto  al mondo sensibile è espressa da Platone attraverso l’immagine dell’ “iperuranio” </a:t>
            </a:r>
            <a:r>
              <a:rPr lang="it-IT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(ὑπ</a:t>
            </a:r>
            <a:r>
              <a:rPr lang="it-IT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ερουράνιος</a:t>
            </a:r>
            <a:r>
              <a:rPr lang="it-IT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 il “cielo superiore” in cui esse, oltre il cosmo visibile, sono collocate.</a:t>
            </a:r>
            <a:endParaRPr lang="it-IT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it-IT" dirty="0"/>
          </a:p>
        </p:txBody>
      </p:sp>
      <p:pic>
        <p:nvPicPr>
          <p:cNvPr id="6" name="Picture 2" descr="2.1.4 Visione e colore secondo Platone | colore digitale blog">
            <a:extLst>
              <a:ext uri="{FF2B5EF4-FFF2-40B4-BE49-F238E27FC236}">
                <a16:creationId xmlns:a16="http://schemas.microsoft.com/office/drawing/2014/main" id="{00CDDCB7-DC84-4BB0-AF5C-18B9F1140645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0404" y="1422056"/>
            <a:ext cx="4093538" cy="50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80801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90FAC2D-00DE-4132-8E07-062448B9E6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72FBE8D-2036-4EEC-A823-E4DB4944F95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2031" y="714558"/>
            <a:ext cx="4979964" cy="5428884"/>
          </a:xfrm>
        </p:spPr>
        <p:txBody>
          <a:bodyPr/>
          <a:lstStyle/>
          <a:p>
            <a:pPr marL="0" indent="0">
              <a:buNone/>
            </a:pPr>
            <a:endParaRPr lang="it-IT" sz="2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it-IT" sz="24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 questa assunzione fondamentale scaturiscono molteplici conseguenze sul piano ontologico, gnoseologico, antropologico, morale, politico ed educativo. In particolare, il </a:t>
            </a:r>
            <a:r>
              <a:rPr lang="it-IT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mondo fisico e corporeo</a:t>
            </a:r>
            <a:r>
              <a:rPr lang="it-IT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caratterizzato dall’imperfezione e dalla corruttibilità,</a:t>
            </a:r>
            <a:r>
              <a:rPr lang="it-IT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risulta in qualche modo svalutato rispetto alla realtà trascendente delle idee. Anche il </a:t>
            </a:r>
            <a:r>
              <a:rPr lang="it-IT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corpo</a:t>
            </a:r>
            <a:r>
              <a:rPr lang="it-IT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it-IT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σῶμ</a:t>
            </a:r>
            <a:r>
              <a:rPr lang="it-IT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α</a:t>
            </a:r>
            <a:r>
              <a:rPr lang="it-IT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dell’uomo </a:t>
            </a:r>
            <a:r>
              <a:rPr lang="it-IT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appare come carcere o tomba</a:t>
            </a:r>
            <a:r>
              <a:rPr lang="it-IT" sz="2400" dirty="0">
                <a:solidFill>
                  <a:srgbClr val="4D515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(σῆμα) dell’anima (ψυχή</a:t>
            </a:r>
            <a:r>
              <a:rPr lang="it-IT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), </a:t>
            </a:r>
            <a:r>
              <a:rPr lang="it-IT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“scintilla divina” imprigionata in noi. </a:t>
            </a:r>
          </a:p>
          <a:p>
            <a:endParaRPr lang="it-IT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1603A670-9234-4612-8D52-B76F1F5A617D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5282" y="1401336"/>
            <a:ext cx="6264000" cy="4564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49055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3AFC201-2EE7-44B1-AC33-E1741D60FC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2E9103D-B545-417F-A6B6-4573C6D848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8051" y="1864311"/>
            <a:ext cx="5450058" cy="4351338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it-IT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Alla </a:t>
            </a:r>
            <a:r>
              <a:rPr lang="it-IT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natura corporea</a:t>
            </a:r>
            <a:r>
              <a:rPr lang="it-IT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Platone ha dedicato un dialogo della maturità, il </a:t>
            </a:r>
            <a:r>
              <a:rPr lang="it-IT" sz="24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Timeo</a:t>
            </a:r>
            <a:r>
              <a:rPr lang="it-IT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(360 a.C. circa), tra i pochi accessibili, in traduzione latina, nell’intero medioevo. Il dialoga affronta il problema di come possa costituirsi questo mondo materiale e imperfetto, e tuttavia dotato di un certo ordine e bellezza, a partire dalle idee, che sono incorruttibili ed eterne. Eterna come le idee è anche la “materia prima”, che è </a:t>
            </a:r>
            <a:r>
              <a:rPr lang="it-IT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spazialità</a:t>
            </a:r>
            <a:r>
              <a:rPr lang="it-IT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it-IT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χώρ</a:t>
            </a:r>
            <a:r>
              <a:rPr lang="it-IT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α), e </a:t>
            </a:r>
            <a:r>
              <a:rPr lang="it-IT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necessità </a:t>
            </a:r>
            <a:r>
              <a:rPr lang="it-IT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(ἀνάγκη</a:t>
            </a:r>
            <a:r>
              <a:rPr lang="it-IT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 cioè per sua natura ribelle alla forma e soggetta a un moto caotico.</a:t>
            </a:r>
          </a:p>
          <a:p>
            <a:endParaRPr lang="it-IT" dirty="0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13B1D558-D7DD-42D0-9B5E-6CAD50E3D808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9268" y="1690688"/>
            <a:ext cx="6154681" cy="41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74837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4822EF2-D668-4769-ACA3-40418EE766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6CC801B-0B6F-4B7B-9ADF-51586A2C99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61857" y="2099928"/>
            <a:ext cx="4620960" cy="4920468"/>
          </a:xfrm>
        </p:spPr>
        <p:txBody>
          <a:bodyPr/>
          <a:lstStyle/>
          <a:p>
            <a:pPr marL="0" indent="0" algn="just">
              <a:buNone/>
            </a:pPr>
            <a:r>
              <a:rPr lang="it-IT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Nel </a:t>
            </a:r>
            <a:r>
              <a:rPr lang="it-IT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Timeo</a:t>
            </a:r>
            <a:r>
              <a:rPr lang="it-IT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Platone propone il mito filosofico del “demiurgo” (</a:t>
            </a:r>
            <a:r>
              <a:rPr lang="it-IT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δημιουργός</a:t>
            </a:r>
            <a:r>
              <a:rPr lang="it-IT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it-IT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un artigiano divino che non “crea” (come nel racconto biblico), ma piuttosto </a:t>
            </a:r>
            <a:r>
              <a:rPr lang="it-IT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plasma e dà ordine </a:t>
            </a:r>
            <a:r>
              <a:rPr lang="it-IT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 mondo. Il racconto platonico è presentato come “verosimile” </a:t>
            </a:r>
            <a:r>
              <a:rPr lang="it-IT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it-IT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κα</a:t>
            </a:r>
            <a:r>
              <a:rPr lang="it-IT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τὰ</a:t>
            </a:r>
            <a:r>
              <a:rPr lang="it-IT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it-IT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λόγον</a:t>
            </a:r>
            <a:r>
              <a:rPr lang="it-IT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it-IT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τὸν</a:t>
            </a:r>
            <a:r>
              <a:rPr lang="it-IT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it-IT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εἰκότ</a:t>
            </a:r>
            <a:r>
              <a:rPr lang="it-IT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α) e non propriamente scientifico. </a:t>
            </a:r>
            <a:endParaRPr lang="it-IT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it-IT" dirty="0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2864C56C-C71D-4F92-9DBE-D2226FC68D5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335323" y="2561675"/>
            <a:ext cx="3276000" cy="393120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0BBA4115-566D-44E8-8513-77509AB084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8365" y="148244"/>
            <a:ext cx="3096000" cy="4195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334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1399B67C-F54F-4C7C-8BBE-6DC81688BB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288893"/>
          </a:xfrm>
        </p:spPr>
        <p:txBody>
          <a:bodyPr/>
          <a:lstStyle/>
          <a:p>
            <a:endParaRPr lang="it-IT" dirty="0"/>
          </a:p>
        </p:txBody>
      </p:sp>
      <p:pic>
        <p:nvPicPr>
          <p:cNvPr id="17" name="Segnaposto contenuto 16">
            <a:extLst>
              <a:ext uri="{FF2B5EF4-FFF2-40B4-BE49-F238E27FC236}">
                <a16:creationId xmlns:a16="http://schemas.microsoft.com/office/drawing/2014/main" id="{0856324C-5DEE-4FFC-B4D8-4466E6204B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045878" y="-1581500"/>
            <a:ext cx="7530956" cy="10693957"/>
          </a:xfrm>
        </p:spPr>
      </p:pic>
    </p:spTree>
    <p:extLst>
      <p:ext uri="{BB962C8B-B14F-4D97-AF65-F5344CB8AC3E}">
        <p14:creationId xmlns:p14="http://schemas.microsoft.com/office/powerpoint/2010/main" val="11348253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BC76EEE-BA51-4D00-8A16-947A919620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1059" y="-23969"/>
            <a:ext cx="10515600" cy="1325563"/>
          </a:xfrm>
        </p:spPr>
        <p:txBody>
          <a:bodyPr/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Sintesi dei contenuti del testo (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Timeo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75BBDBD2-BD33-412F-AC7A-B3C2F4E035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46652" y="1690688"/>
            <a:ext cx="5032513" cy="4351338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it-IT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Il mondo fisico è stato </a:t>
            </a:r>
            <a:r>
              <a:rPr lang="it-IT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plasmato</a:t>
            </a:r>
            <a:r>
              <a:rPr lang="it-IT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dal dio secondo un </a:t>
            </a:r>
            <a:r>
              <a:rPr lang="it-IT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disegno intenzionale</a:t>
            </a:r>
            <a:r>
              <a:rPr lang="it-IT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in vista del </a:t>
            </a:r>
            <a:r>
              <a:rPr lang="it-IT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bene</a:t>
            </a:r>
            <a:r>
              <a:rPr lang="it-IT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La natura è caratterizzata dall’</a:t>
            </a:r>
            <a:r>
              <a:rPr lang="it-IT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ordine matematico </a:t>
            </a:r>
            <a:r>
              <a:rPr lang="it-IT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(che è ontologicamente superiore al caos) e dunque dalla </a:t>
            </a:r>
            <a:r>
              <a:rPr lang="it-IT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perfezione</a:t>
            </a:r>
            <a:r>
              <a:rPr lang="it-IT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 dalla </a:t>
            </a:r>
            <a:r>
              <a:rPr lang="it-IT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bellezza</a:t>
            </a:r>
            <a:r>
              <a:rPr lang="it-IT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Per questo il demiurgo fece del cosmo un “vivente dotato di anima e di pensiero”. Il paradigma dell’</a:t>
            </a:r>
            <a:r>
              <a:rPr lang="it-IT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organismo </a:t>
            </a:r>
            <a:r>
              <a:rPr lang="it-IT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 l’idea di un’</a:t>
            </a:r>
            <a:r>
              <a:rPr lang="it-IT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anima mundi</a:t>
            </a:r>
            <a:r>
              <a:rPr lang="it-IT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caratterizzano la cosmologia occidentale sino alle soglie della rivoluzione scientifica (XVI-XVII secolo)</a:t>
            </a:r>
            <a:endParaRPr lang="it-IT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it-IT" dirty="0"/>
          </a:p>
        </p:txBody>
      </p:sp>
      <p:pic>
        <p:nvPicPr>
          <p:cNvPr id="6" name="Segnaposto contenuto 5">
            <a:extLst>
              <a:ext uri="{FF2B5EF4-FFF2-40B4-BE49-F238E27FC236}">
                <a16:creationId xmlns:a16="http://schemas.microsoft.com/office/drawing/2014/main" id="{41D1E912-62EC-409D-9023-9E2415C4F51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289415" y="1232808"/>
            <a:ext cx="3741526" cy="54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2545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F47DE18-A2DC-4E7B-A36E-BF0859E0E3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Aristotele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(384/383</a:t>
            </a:r>
            <a:r>
              <a:rPr lang="it-IT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a.C. – </a:t>
            </a:r>
            <a:r>
              <a:rPr lang="it-IT" b="0" i="0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322 a.C.</a:t>
            </a:r>
            <a:r>
              <a:rPr lang="it-IT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uno sguardo d’insieme</a:t>
            </a:r>
            <a:endParaRPr lang="it-IT" dirty="0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E9014BD7-D35A-4E45-8946-1B83CE0AC36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54496" y="1931643"/>
            <a:ext cx="5668618" cy="4351338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it-IT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differenza di Platone, Aristotele guarda con ben maggiore interesse alla realtà corporea e sensibile. Per lo Stagirita, la stessa conoscenza umana, anche di tipo astrattivo, prende necessariamente le mosse dall’</a:t>
            </a:r>
            <a:r>
              <a:rPr lang="it-IT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esperienza sensibile</a:t>
            </a:r>
            <a:r>
              <a:rPr lang="it-IT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it-IT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ἐμ</a:t>
            </a:r>
            <a:r>
              <a:rPr lang="it-IT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πειρία</a:t>
            </a:r>
            <a:r>
              <a:rPr lang="it-IT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 la quale perde la negativa connotazione di “apparenza ingannevole” che conservava in Platone. La realtà immanente ha una sua autonoma consistenza ontologica ed è degno oggetto dell’ indagine </a:t>
            </a:r>
            <a:r>
              <a:rPr lang="it-IT" sz="26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scientifica</a:t>
            </a:r>
            <a:r>
              <a:rPr lang="it-IT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che si estende anche alle sfere “mondane” dell’etica e della politica. </a:t>
            </a:r>
          </a:p>
          <a:p>
            <a:pPr marL="0" indent="0">
              <a:buNone/>
            </a:pPr>
            <a:endParaRPr lang="it-IT" dirty="0"/>
          </a:p>
        </p:txBody>
      </p:sp>
      <p:pic>
        <p:nvPicPr>
          <p:cNvPr id="6" name="Segnaposto contenuto 5">
            <a:extLst>
              <a:ext uri="{FF2B5EF4-FFF2-40B4-BE49-F238E27FC236}">
                <a16:creationId xmlns:a16="http://schemas.microsoft.com/office/drawing/2014/main" id="{07670776-A3EE-46C5-89DD-68DA68F6053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406537" y="1350981"/>
            <a:ext cx="3947263" cy="49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8592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DA36FDB-4296-4598-B8D9-8F125C9EB6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0BBC127-80FC-4482-B84F-874826CBA9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65871" y="1690688"/>
            <a:ext cx="5506329" cy="43513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Aristotele respinge le idee platoniche come forme separate e trascendenti, per rivolgersi allo studio delle </a:t>
            </a:r>
            <a:r>
              <a:rPr lang="it-IT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cause immanenti</a:t>
            </a:r>
            <a:r>
              <a:rPr lang="it-IT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(cioè interne) dei fenomeni.  In particolare, esso mira a cogliere la </a:t>
            </a:r>
            <a:r>
              <a:rPr lang="it-IT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forma</a:t>
            </a:r>
            <a:r>
              <a:rPr lang="it-IT" dirty="0">
                <a:solidFill>
                  <a:srgbClr val="4D515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it-IT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μορφή</a:t>
            </a:r>
            <a:r>
              <a:rPr lang="it-IT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  o </a:t>
            </a:r>
            <a:r>
              <a:rPr lang="it-IT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essenza</a:t>
            </a:r>
            <a:r>
              <a:rPr lang="it-IT" dirty="0">
                <a:solidFill>
                  <a:srgbClr val="2021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it-IT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τὸ</a:t>
            </a:r>
            <a:r>
              <a:rPr lang="it-IT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τί</a:t>
            </a:r>
            <a:r>
              <a:rPr lang="it-IT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ἦν</a:t>
            </a:r>
            <a:r>
              <a:rPr lang="it-IT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εἶν</a:t>
            </a:r>
            <a:r>
              <a:rPr lang="it-IT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αι, “ciò che una cosa è”),  di ogni realtà, intesa come la “struttura” che organizza la materia e fa dunque sì che quel determinato ente sia ciò che è.</a:t>
            </a:r>
            <a:endParaRPr lang="it-IT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it-IT" dirty="0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D0B2B064-A7F5-455B-AE03-ADEA2F36FB2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301291" y="270000"/>
            <a:ext cx="4468629" cy="65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63965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458</TotalTime>
  <Words>699</Words>
  <Application>Microsoft Office PowerPoint</Application>
  <PresentationFormat>Widescreen</PresentationFormat>
  <Paragraphs>15</Paragraphs>
  <Slides>10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Tema di Office</vt:lpstr>
      <vt:lpstr>Platone e Aristotele: idee sulla natura</vt:lpstr>
      <vt:lpstr>I. Platone (428/427 a.C. – 348/347 a.C.): uno sguardo d’insieme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Sintesi dei contenuti del testo (Timeo)</vt:lpstr>
      <vt:lpstr>II. Aristotele (384/383a.C. –  322 a.C.): uno sguardo d’insieme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Platone e Aristotele: idee sulla natura</dc:title>
  <dc:creator>Giuseppe Ferrari</dc:creator>
  <cp:lastModifiedBy>Giuseppe Ferrari</cp:lastModifiedBy>
  <cp:revision>45</cp:revision>
  <dcterms:created xsi:type="dcterms:W3CDTF">2021-01-15T15:46:15Z</dcterms:created>
  <dcterms:modified xsi:type="dcterms:W3CDTF">2021-01-19T21:48:54Z</dcterms:modified>
</cp:coreProperties>
</file>