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74" r:id="rId2"/>
    <p:sldId id="269" r:id="rId3"/>
    <p:sldId id="270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71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0FA7-AC98-A34F-B3E8-80BF6C1F6981}" type="datetimeFigureOut">
              <a:rPr lang="it-IT" smtClean="0"/>
              <a:t>18/10/23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0070-77F1-8140-B78E-0ADA80F963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66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08D5-67FA-D941-A0CE-67DCD97E22C4}" type="datetimeFigureOut">
              <a:rPr lang="it-IT" smtClean="0"/>
              <a:t>18/10/23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AABDA-154E-D748-B55A-B6FA947A0E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814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B1FB-885A-44F2-B7CE-ACC7449C65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4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B1FB-885A-44F2-B7CE-ACC7449C65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08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B1FB-885A-44F2-B7CE-ACC7449C65B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0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B1FB-885A-44F2-B7CE-ACC7449C65B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B1FB-885A-44F2-B7CE-ACC7449C65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40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BB1FB-885A-44F2-B7CE-ACC7449C65B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97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EA0E-7C5B-D042-8030-0102470C231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47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EA0E-7C5B-D042-8030-0102470C231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69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3EA0E-7C5B-D042-8030-0102470C231F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69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580B-F01D-7C42-B24E-94006532AF85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E55D-F22D-3F4D-A3A4-B019E0FD8EB4}" type="datetime1">
              <a:rPr lang="it-IT" smtClean="0"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4BE8-3D2B-D543-A684-2142A14A9FA1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BB09-3160-814D-81A4-AB1438EA9D61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D995A-AD67-3146-BBBC-CBB0AC4434BC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60C-D2E5-324B-A96B-47B0FC0ABEEC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2441-78C7-3945-AE45-92195FE863EC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2763E-F2E6-D643-A92F-1A5D262D7821}" type="datetime1">
              <a:rPr lang="it-IT" smtClean="0"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3C8A-49FB-EF48-B5CB-255CB3E23C68}" type="datetime1">
              <a:rPr lang="it-IT" smtClean="0"/>
              <a:t>18/10/23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6B53-C45E-4746-B689-E92A01569433}" type="datetime1">
              <a:rPr lang="it-IT" smtClean="0"/>
              <a:t>18/10/23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CE2E-748C-1948-BA9F-FC97D1C3EC1D}" type="datetime1">
              <a:rPr lang="it-IT" smtClean="0"/>
              <a:t>18/10/23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C961-F14F-564F-89EA-9F38DFFC3516}" type="datetime1">
              <a:rPr lang="it-IT" smtClean="0"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89B75D-8A10-804F-9F9E-41849733B377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30 ottobre 2023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856" y="34973"/>
            <a:ext cx="8042276" cy="2458219"/>
          </a:xfrm>
        </p:spPr>
        <p:txBody>
          <a:bodyPr/>
          <a:lstStyle/>
          <a:p>
            <a: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Bisogni e compiti </a:t>
            </a:r>
            <a:b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di bambini e insegnanti</a:t>
            </a:r>
            <a:b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nella scuola DELL’ </a:t>
            </a:r>
            <a:r>
              <a:rPr lang="it-IT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INFANZIA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23030" y="5302340"/>
            <a:ext cx="7415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uller Bold" pitchFamily="50" charset="0"/>
              </a:rPr>
              <a:t>Conoscerli per favorire l’apprendimento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54" y="2742066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4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5526" y="291403"/>
            <a:ext cx="8406749" cy="1336956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4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COSTRUIRSI UN GENITORE INTERNO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4478701" y="3244334"/>
            <a:ext cx="24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05526" y="1754712"/>
            <a:ext cx="7581122" cy="4980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/>
              <a:t>Interessati a DISCUTERE: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/>
              <a:t>come definire la realtà,</a:t>
            </a:r>
          </a:p>
          <a:p>
            <a:r>
              <a:rPr lang="it-IT" sz="3200" dirty="0"/>
              <a:t>se aderire alle regole</a:t>
            </a:r>
          </a:p>
          <a:p>
            <a:r>
              <a:rPr lang="it-IT" sz="3200" dirty="0"/>
              <a:t>o rispettare gli impegni,</a:t>
            </a:r>
          </a:p>
          <a:p>
            <a:r>
              <a:rPr lang="it-IT" sz="3200" dirty="0"/>
              <a:t>come formarsi giudizi</a:t>
            </a:r>
          </a:p>
          <a:p>
            <a:r>
              <a:rPr lang="it-IT" sz="3200" dirty="0"/>
              <a:t>e prendersi cura di sé e degli altri.</a:t>
            </a:r>
          </a:p>
          <a:p>
            <a:endParaRPr lang="it-IT" sz="4000" dirty="0"/>
          </a:p>
          <a:p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844" y="2439852"/>
            <a:ext cx="3429103" cy="2005419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641969602"/>
      </p:ext>
    </p:extLst>
  </p:cSld>
  <p:clrMapOvr>
    <a:masterClrMapping/>
  </p:clrMapOvr>
  <p:transition spd="slow" advClick="0" advTm="6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69713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COMPITI EDUCATIVI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537" y="1446406"/>
            <a:ext cx="8499555" cy="5171366"/>
          </a:xfrm>
        </p:spPr>
        <p:txBody>
          <a:bodyPr>
            <a:noAutofit/>
          </a:bodyPr>
          <a:lstStyle/>
          <a:p>
            <a:r>
              <a:rPr lang="it-IT" sz="3200" dirty="0"/>
              <a:t>Dare sostegno</a:t>
            </a:r>
          </a:p>
          <a:p>
            <a:r>
              <a:rPr lang="it-IT" sz="3200" dirty="0"/>
              <a:t>Accordarsi sulle regole</a:t>
            </a:r>
          </a:p>
          <a:p>
            <a:r>
              <a:rPr lang="it-IT" sz="3200" dirty="0"/>
              <a:t>Negoziare</a:t>
            </a:r>
          </a:p>
          <a:p>
            <a:r>
              <a:rPr lang="it-IT" sz="3200" dirty="0"/>
              <a:t>Favorire la flessibilità </a:t>
            </a:r>
          </a:p>
          <a:p>
            <a:r>
              <a:rPr lang="it-IT" sz="3200" dirty="0"/>
              <a:t>Stimolare la responsabilità</a:t>
            </a:r>
          </a:p>
          <a:p>
            <a:r>
              <a:rPr lang="it-IT" sz="3200" dirty="0"/>
              <a:t> e l’autostima  </a:t>
            </a:r>
          </a:p>
          <a:p>
            <a:r>
              <a:rPr lang="it-IT" sz="3200" dirty="0"/>
              <a:t>Disconfermare la passività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877" y="1602421"/>
            <a:ext cx="2266050" cy="30214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158164770"/>
      </p:ext>
    </p:extLst>
  </p:cSld>
  <p:clrMapOvr>
    <a:masterClrMapping/>
  </p:clrMapOvr>
  <p:transition spd="slow" advClick="0" advTm="6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79112"/>
            <a:ext cx="8229600" cy="723850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ADULTI DISPONIBILI A..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7"/>
            <a:ext cx="6912768" cy="5400599"/>
          </a:xfrm>
        </p:spPr>
        <p:txBody>
          <a:bodyPr>
            <a:normAutofit fontScale="70000" lnSpcReduction="20000"/>
          </a:bodyPr>
          <a:lstStyle/>
          <a:p>
            <a:r>
              <a:rPr lang="it-IT" sz="3600" dirty="0"/>
              <a:t>Stimolare pensieri e domande</a:t>
            </a:r>
          </a:p>
          <a:p>
            <a:r>
              <a:rPr lang="it-IT" sz="3600" dirty="0"/>
              <a:t>Stare in dialogo</a:t>
            </a:r>
          </a:p>
          <a:p>
            <a:r>
              <a:rPr lang="it-IT" sz="3600" dirty="0"/>
              <a:t>Discutere sulle regole e spiegarne le motivazioni</a:t>
            </a:r>
          </a:p>
          <a:p>
            <a:r>
              <a:rPr lang="it-IT" sz="3600" dirty="0"/>
              <a:t>Agire in coerenza con le regole</a:t>
            </a:r>
          </a:p>
          <a:p>
            <a:r>
              <a:rPr lang="it-IT" sz="3600" dirty="0"/>
              <a:t>Aiutare a mediare con gli altri bambini</a:t>
            </a:r>
          </a:p>
          <a:p>
            <a:r>
              <a:rPr lang="it-IT" sz="3600" dirty="0"/>
              <a:t>Affidare piccoli compiti  nella vita della classe</a:t>
            </a:r>
          </a:p>
          <a:p>
            <a:r>
              <a:rPr lang="it-IT" sz="3600" dirty="0"/>
              <a:t>Dare e darsi messaggi di “permesso”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46" y="1130933"/>
            <a:ext cx="2955570" cy="165989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783675160"/>
      </p:ext>
    </p:extLst>
  </p:cSld>
  <p:clrMapOvr>
    <a:masterClrMapping/>
  </p:clrMapOvr>
  <p:transition spd="slow" advClick="0" advTm="6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55975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SEMAFORI VERDI PER LORO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2025542"/>
            <a:ext cx="1946932" cy="1618117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49275" y="993055"/>
            <a:ext cx="8229600" cy="5301208"/>
          </a:xfrm>
        </p:spPr>
        <p:txBody>
          <a:bodyPr>
            <a:normAutofit/>
          </a:bodyPr>
          <a:lstStyle/>
          <a:p>
            <a:r>
              <a:rPr lang="it-IT" i="1" dirty="0"/>
              <a:t>“Puoi imparare a fare le cose a modo tuo,</a:t>
            </a:r>
          </a:p>
          <a:p>
            <a:r>
              <a:rPr lang="it-IT" i="1" dirty="0"/>
              <a:t>riflettere sulle conseguenze</a:t>
            </a:r>
          </a:p>
          <a:p>
            <a:r>
              <a:rPr lang="it-IT" i="1" dirty="0"/>
              <a:t>e farle come meglio credi”</a:t>
            </a:r>
          </a:p>
          <a:p>
            <a:r>
              <a:rPr lang="it-IT" i="1" dirty="0"/>
              <a:t>“È bene che rifletta prima di far tua una regola”</a:t>
            </a:r>
          </a:p>
          <a:p>
            <a:r>
              <a:rPr lang="it-IT" i="1" dirty="0"/>
              <a:t>“Fidati delle tue sensazioni”</a:t>
            </a:r>
          </a:p>
          <a:p>
            <a:r>
              <a:rPr lang="it-IT" i="1" dirty="0"/>
              <a:t>“Puoi essere in disaccordo con me e esprimere pareri diversi dai miei”</a:t>
            </a:r>
          </a:p>
          <a:p>
            <a:r>
              <a:rPr lang="it-IT" i="1" dirty="0"/>
              <a:t>“Puoi avere i tuoi principi”</a:t>
            </a:r>
          </a:p>
          <a:p>
            <a:r>
              <a:rPr lang="it-IT" i="1" dirty="0"/>
              <a:t>“Puoi non stare male per ottenere ciò che desideri”</a:t>
            </a:r>
          </a:p>
          <a:p>
            <a:pPr marL="0" indent="0" algn="r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65798"/>
      </p:ext>
    </p:extLst>
  </p:cSld>
  <p:clrMapOvr>
    <a:masterClrMapping/>
  </p:clrMapOvr>
  <p:transition spd="slow" advClick="0" advTm="3308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1709" y="207133"/>
            <a:ext cx="8229600" cy="753671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SEMAFORI VERDI PER  NOI</a:t>
            </a:r>
            <a:endParaRPr lang="it-IT" sz="3600" dirty="0">
              <a:solidFill>
                <a:srgbClr val="145258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1709" y="1121780"/>
            <a:ext cx="7192168" cy="5389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POSSIAMO: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Scegliere cosa tenere e cosa lasciare  nelle nostre convinzioni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 rivedere le nostre posizioni pedagogiche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Chiedere/cercare riconoscimenti e feedback per ciò che facciamo e per le nostre competenze  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 acquisirne di nuove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Dare spazio al gioco e all’inventiva 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Usare l’intuito e l’ironia per nuove soluzioni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418" y="1121780"/>
            <a:ext cx="1399891" cy="116346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83784"/>
      </p:ext>
    </p:extLst>
  </p:cSld>
  <p:clrMapOvr>
    <a:masterClrMapping/>
  </p:clrMapOvr>
  <p:transition spd="slow" advClick="0" advTm="28863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856" y="334231"/>
            <a:ext cx="8042276" cy="2075403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Bisogni e compiti </a:t>
            </a:r>
            <a:b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di ragazzi adolescenti </a:t>
            </a:r>
            <a:b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e dei loro insegnanti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26" y="2590289"/>
            <a:ext cx="3931983" cy="294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6233" y="1139594"/>
            <a:ext cx="5765630" cy="918732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SINTONIZZARSI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88447" y="2897780"/>
            <a:ext cx="8222704" cy="3155700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Nasciamo capaci di sintonizzarci con gli altri</a:t>
            </a:r>
          </a:p>
          <a:p>
            <a:r>
              <a:rPr lang="it-IT" dirty="0"/>
              <a:t>quindi con i ragazzini della nostra classe</a:t>
            </a:r>
          </a:p>
          <a:p>
            <a:r>
              <a:rPr lang="it-IT" dirty="0"/>
              <a:t>grazie anche ai “neuroni specchio”</a:t>
            </a:r>
          </a:p>
          <a:p>
            <a:r>
              <a:rPr lang="it-IT" dirty="0"/>
              <a:t>Quando siamo con loro, risperimentiamo bisogni e caratteristiche dei ragazzini di quell’età e siamo capaci di comprenderli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Font typeface="Wingdings 2" pitchFamily="18" charset="2"/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05" y="782488"/>
            <a:ext cx="2313605" cy="17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49275" y="328705"/>
            <a:ext cx="8042276" cy="876767"/>
          </a:xfrm>
        </p:spPr>
        <p:txBody>
          <a:bodyPr/>
          <a:lstStyle/>
          <a:p>
            <a:r>
              <a:rPr lang="it-IT" dirty="0">
                <a:solidFill>
                  <a:srgbClr val="145258"/>
                </a:solidFill>
                <a:latin typeface="Muller Bold" pitchFamily="50" charset="0"/>
              </a:rPr>
              <a:t>IN VIAGGIO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49276" y="4637042"/>
            <a:ext cx="8042276" cy="16368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dirty="0"/>
              <a:t>“</a:t>
            </a:r>
            <a:r>
              <a:rPr lang="it-IT" i="1" dirty="0"/>
              <a:t>Quando ti metterai in viaggio per Itaca devi augurarti che la strada sia lunga, fertile in avventure ed esperienze</a:t>
            </a:r>
            <a:r>
              <a:rPr lang="it-IT" dirty="0"/>
              <a:t>”</a:t>
            </a:r>
          </a:p>
          <a:p>
            <a:pPr marL="0" indent="0">
              <a:buFont typeface="Wingdings 2" pitchFamily="18" charset="2"/>
              <a:buNone/>
            </a:pPr>
            <a:r>
              <a:rPr lang="it-IT" dirty="0"/>
              <a:t>(C. KAFAVIS)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49" y="1371985"/>
            <a:ext cx="4639102" cy="32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328706"/>
            <a:ext cx="6618055" cy="1011238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“CHI SONO IO?”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egnaposto contenuto 5"/>
          <p:cNvSpPr txBox="1">
            <a:spLocks/>
          </p:cNvSpPr>
          <p:nvPr/>
        </p:nvSpPr>
        <p:spPr>
          <a:xfrm>
            <a:off x="549275" y="1967016"/>
            <a:ext cx="8112175" cy="4308652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Rinforzare il “Genitore interno”</a:t>
            </a:r>
          </a:p>
          <a:p>
            <a:r>
              <a:rPr lang="it-IT" sz="3200" dirty="0"/>
              <a:t>verso la definizione di sé e della propria sessualità,</a:t>
            </a:r>
          </a:p>
          <a:p>
            <a:r>
              <a:rPr lang="it-IT" sz="3200" dirty="0"/>
              <a:t>e la separazione dalle figure genitoriali,</a:t>
            </a:r>
          </a:p>
          <a:p>
            <a:r>
              <a:rPr lang="it-IT" sz="3200" dirty="0"/>
              <a:t>con il timore di disperdersi,</a:t>
            </a:r>
          </a:p>
          <a:p>
            <a:r>
              <a:rPr lang="it-IT" sz="3200" dirty="0"/>
              <a:t>ricapitolando le fasi precedenti</a:t>
            </a:r>
          </a:p>
        </p:txBody>
      </p:sp>
    </p:spTree>
    <p:extLst>
      <p:ext uri="{BB962C8B-B14F-4D97-AF65-F5344CB8AC3E}">
        <p14:creationId xmlns:p14="http://schemas.microsoft.com/office/powerpoint/2010/main" val="21710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9369" y="962055"/>
            <a:ext cx="5980861" cy="909050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COMPITI EDUCATIVI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51384" y="2298764"/>
            <a:ext cx="7992888" cy="4172196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Essere “itineranti” = viaggiare con loro</a:t>
            </a:r>
          </a:p>
          <a:p>
            <a:r>
              <a:rPr lang="it-IT" sz="3200" dirty="0"/>
              <a:t>Mantenere la rotta</a:t>
            </a:r>
          </a:p>
          <a:p>
            <a:r>
              <a:rPr lang="it-IT" sz="3200" dirty="0"/>
              <a:t>Essere creativi </a:t>
            </a:r>
          </a:p>
          <a:p>
            <a:r>
              <a:rPr lang="it-IT" sz="3200" i="1" dirty="0"/>
              <a:t>Insight</a:t>
            </a:r>
            <a:r>
              <a:rPr lang="it-IT" sz="3200" dirty="0"/>
              <a:t> e </a:t>
            </a:r>
            <a:r>
              <a:rPr lang="it-IT" sz="3200" i="1" dirty="0" err="1"/>
              <a:t>mindsight</a:t>
            </a:r>
            <a:endParaRPr lang="it-IT" sz="3200" i="1" dirty="0"/>
          </a:p>
          <a:p>
            <a:r>
              <a:rPr lang="it-IT" sz="3200" dirty="0"/>
              <a:t>Dare messaggi che facilitano anche per lo studio = </a:t>
            </a:r>
            <a:r>
              <a:rPr lang="it-IT" sz="3200" b="1" i="1" dirty="0">
                <a:solidFill>
                  <a:srgbClr val="145258"/>
                </a:solidFill>
              </a:rPr>
              <a:t>semafori verdi</a:t>
            </a:r>
            <a:endParaRPr lang="it-IT" sz="3200" i="1" dirty="0"/>
          </a:p>
          <a:p>
            <a:endParaRPr lang="it-IT" sz="4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90" y="3063344"/>
            <a:ext cx="3028459" cy="20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194" y="561680"/>
            <a:ext cx="6551612" cy="646112"/>
          </a:xfr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cs typeface="Times New Roman" charset="0"/>
              </a:rPr>
              <a:t>Caratteristiche della fase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92505"/>
            <a:ext cx="8154987" cy="3857703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latin typeface="Century Gothic" charset="0"/>
                <a:cs typeface="+mn-cs"/>
              </a:rPr>
              <a:t>Fase fallica – edipica / Identificazione per il ruolo sessuale e sociale</a:t>
            </a:r>
          </a:p>
          <a:p>
            <a:pPr eaLnBrk="1" hangingPunct="1">
              <a:defRPr/>
            </a:pPr>
            <a:r>
              <a:rPr lang="it-IT" dirty="0">
                <a:latin typeface="Century Gothic" charset="0"/>
                <a:cs typeface="+mn-cs"/>
              </a:rPr>
              <a:t>Scuola dell’Infanzia: socializzazione</a:t>
            </a:r>
          </a:p>
          <a:p>
            <a:pPr eaLnBrk="1" hangingPunct="1">
              <a:defRPr/>
            </a:pPr>
            <a:r>
              <a:rPr lang="it-IT" dirty="0">
                <a:latin typeface="Century Gothic" charset="0"/>
                <a:cs typeface="+mn-cs"/>
              </a:rPr>
              <a:t>Pensiero preoperatorio: egocentrismo, rigidità</a:t>
            </a:r>
          </a:p>
          <a:p>
            <a:pPr eaLnBrk="1" hangingPunct="1">
              <a:defRPr/>
            </a:pPr>
            <a:r>
              <a:rPr lang="it-IT" dirty="0">
                <a:latin typeface="Century Gothic" charset="0"/>
                <a:cs typeface="+mn-cs"/>
              </a:rPr>
              <a:t>Fantasia ed immaginazione – favole</a:t>
            </a:r>
          </a:p>
          <a:p>
            <a:pPr eaLnBrk="1" hangingPunct="1">
              <a:defRPr/>
            </a:pPr>
            <a:r>
              <a:rPr lang="it-IT" dirty="0">
                <a:latin typeface="Century Gothic" charset="0"/>
                <a:cs typeface="+mn-cs"/>
              </a:rPr>
              <a:t>Consolidamento della posizione esistenziale</a:t>
            </a:r>
          </a:p>
          <a:p>
            <a:pPr marL="0" indent="0" eaLnBrk="1" hangingPunct="1">
              <a:buFontTx/>
              <a:buNone/>
              <a:defRPr/>
            </a:pPr>
            <a:endParaRPr lang="it-IT" dirty="0">
              <a:latin typeface="Century Gothic" charset="0"/>
              <a:cs typeface="+mn-cs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1624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403292"/>
            <a:ext cx="8042276" cy="948089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latin typeface="Muller Bold" pitchFamily="50" charset="0"/>
              </a:rPr>
              <a:t>DA UN PORTO ALL’ALTRO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49275" y="3020626"/>
            <a:ext cx="7597013" cy="280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+mj-lt"/>
              <a:buAutoNum type="arabicPeriod"/>
            </a:pPr>
            <a:r>
              <a:rPr lang="it-IT" dirty="0"/>
              <a:t>Fiducia</a:t>
            </a:r>
          </a:p>
          <a:p>
            <a:pPr marL="914400" indent="-914400">
              <a:buFont typeface="+mj-lt"/>
              <a:buAutoNum type="arabicPeriod"/>
            </a:pPr>
            <a:r>
              <a:rPr lang="it-IT" dirty="0"/>
              <a:t>Esplorazione</a:t>
            </a:r>
          </a:p>
          <a:p>
            <a:pPr marL="914400" indent="-914400">
              <a:buFont typeface="+mj-lt"/>
              <a:buAutoNum type="arabicPeriod"/>
            </a:pPr>
            <a:r>
              <a:rPr lang="it-IT" dirty="0"/>
              <a:t>Separazione</a:t>
            </a:r>
          </a:p>
          <a:p>
            <a:pPr marL="914400" indent="-914400">
              <a:buFont typeface="+mj-lt"/>
              <a:buAutoNum type="arabicPeriod"/>
            </a:pPr>
            <a:r>
              <a:rPr lang="it-IT" dirty="0"/>
              <a:t>Socializzazione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024" y="1603169"/>
            <a:ext cx="4330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458" y="608827"/>
            <a:ext cx="5250211" cy="1374210"/>
          </a:xfrm>
        </p:spPr>
        <p:txBody>
          <a:bodyPr/>
          <a:lstStyle/>
          <a:p>
            <a:pPr algn="l"/>
            <a:r>
              <a:rPr lang="it-IT" sz="4000" dirty="0">
                <a:solidFill>
                  <a:srgbClr val="145258"/>
                </a:solidFill>
                <a:latin typeface="Muller Bold" pitchFamily="50" charset="0"/>
              </a:rPr>
              <a:t>1.PARTIRE DA</a:t>
            </a:r>
            <a:br>
              <a:rPr lang="it-IT" sz="4000" dirty="0">
                <a:solidFill>
                  <a:srgbClr val="145258"/>
                </a:solidFill>
                <a:latin typeface="Muller Bold" pitchFamily="50" charset="0"/>
              </a:rPr>
            </a:br>
            <a:r>
              <a:rPr lang="it-IT" sz="4000" dirty="0">
                <a:solidFill>
                  <a:srgbClr val="145258"/>
                </a:solidFill>
                <a:latin typeface="Muller Bold" pitchFamily="50" charset="0"/>
              </a:rPr>
              <a:t> UN PORTO SICURO 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49275" y="3745656"/>
            <a:ext cx="8023244" cy="2721358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Bisogno di darsi fiducia e valore..</a:t>
            </a:r>
          </a:p>
          <a:p>
            <a:r>
              <a:rPr lang="it-IT" sz="3200" dirty="0"/>
              <a:t>..riconoscendo rischi e pericoli</a:t>
            </a:r>
          </a:p>
          <a:p>
            <a:r>
              <a:rPr lang="it-IT" sz="3200" dirty="0"/>
              <a:t>Ambivalenza tra affidabilità e inaffidabilità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01" y="404943"/>
            <a:ext cx="3061772" cy="33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22323" y="3667691"/>
            <a:ext cx="8349858" cy="2796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b="1" i="1" dirty="0">
              <a:solidFill>
                <a:srgbClr val="145258"/>
              </a:solidFill>
            </a:endParaRPr>
          </a:p>
          <a:p>
            <a:r>
              <a:rPr lang="it-IT" b="1" i="1" dirty="0">
                <a:solidFill>
                  <a:srgbClr val="145258"/>
                </a:solidFill>
              </a:rPr>
              <a:t>Sono contento che tu ci sia e di occuparmi di te</a:t>
            </a:r>
          </a:p>
          <a:p>
            <a:r>
              <a:rPr lang="it-IT" b="1" i="1" dirty="0">
                <a:solidFill>
                  <a:srgbClr val="145258"/>
                </a:solidFill>
              </a:rPr>
              <a:t>Puoi prenderti il tempo che ti serve per crescere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93" y="372311"/>
            <a:ext cx="4330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60926"/>
            <a:ext cx="4930601" cy="922680"/>
          </a:xfrm>
        </p:spPr>
        <p:txBody>
          <a:bodyPr/>
          <a:lstStyle/>
          <a:p>
            <a:pPr algn="l"/>
            <a:r>
              <a:rPr lang="it-IT" sz="4000" dirty="0">
                <a:solidFill>
                  <a:srgbClr val="145258"/>
                </a:solidFill>
                <a:latin typeface="Muller Bold" pitchFamily="50" charset="0"/>
              </a:rPr>
              <a:t>2. ESPLORAZIONI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35360" y="1628800"/>
            <a:ext cx="7430616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sz="4000" dirty="0"/>
              <a:t>BISOGNO DI:</a:t>
            </a:r>
          </a:p>
          <a:p>
            <a:r>
              <a:rPr lang="it-IT" sz="4000" dirty="0"/>
              <a:t>esplorare nuove idee,</a:t>
            </a:r>
          </a:p>
          <a:p>
            <a:r>
              <a:rPr lang="it-IT" sz="4000" dirty="0"/>
              <a:t>nuovi modelli di comportamento</a:t>
            </a:r>
          </a:p>
          <a:p>
            <a:r>
              <a:rPr lang="it-IT" sz="4000" dirty="0"/>
              <a:t>e nuove sensazioni, emozioni, sentimenti</a:t>
            </a:r>
          </a:p>
          <a:p>
            <a:r>
              <a:rPr lang="it-IT" sz="4000" dirty="0"/>
              <a:t>tra normalità e trasgressione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48" y="1183606"/>
            <a:ext cx="3229213" cy="22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5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72784" y="3809518"/>
            <a:ext cx="7527878" cy="191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>
                <a:solidFill>
                  <a:srgbClr val="145258"/>
                </a:solidFill>
              </a:rPr>
              <a:t>Puoi fare le cose in autonomia e chiedere sostegno</a:t>
            </a:r>
          </a:p>
          <a:p>
            <a:r>
              <a:rPr lang="it-IT" b="1" i="1" dirty="0">
                <a:solidFill>
                  <a:srgbClr val="145258"/>
                </a:solidFill>
              </a:rPr>
              <a:t>ed essere curioso e intuitivo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93" y="372311"/>
            <a:ext cx="4330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458" y="330505"/>
            <a:ext cx="7422320" cy="870495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latin typeface="Muller Bold" pitchFamily="50" charset="0"/>
              </a:rPr>
              <a:t>3. VERSO NUOVI PORTI</a:t>
            </a:r>
            <a:r>
              <a:rPr lang="it-IT" dirty="0">
                <a:solidFill>
                  <a:srgbClr val="145258"/>
                </a:solidFill>
                <a:latin typeface="Muller Bold" pitchFamily="50" charset="0"/>
              </a:rPr>
              <a:t>… 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5" name="Segnaposto contenuto 7"/>
          <p:cNvSpPr txBox="1">
            <a:spLocks/>
          </p:cNvSpPr>
          <p:nvPr/>
        </p:nvSpPr>
        <p:spPr>
          <a:xfrm>
            <a:off x="549275" y="2650777"/>
            <a:ext cx="8322906" cy="36778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  <a:p>
            <a:r>
              <a:rPr lang="it-IT" sz="3500" dirty="0"/>
              <a:t>Distacco dagli adulti </a:t>
            </a:r>
          </a:p>
          <a:p>
            <a:r>
              <a:rPr lang="it-IT" sz="3500" dirty="0"/>
              <a:t>e dai loro modelli</a:t>
            </a:r>
          </a:p>
          <a:p>
            <a:r>
              <a:rPr lang="it-IT" sz="3500" dirty="0"/>
              <a:t>Opposizione, ribellione</a:t>
            </a:r>
          </a:p>
          <a:p>
            <a:r>
              <a:rPr lang="it-IT" sz="3500" dirty="0"/>
              <a:t>Sconfinamento</a:t>
            </a:r>
          </a:p>
          <a:p>
            <a:r>
              <a:rPr lang="it-IT" sz="3500" dirty="0"/>
              <a:t>Ricerca di indipendenza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42" y="1356815"/>
            <a:ext cx="3652939" cy="24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5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40438" y="3803124"/>
            <a:ext cx="7420773" cy="247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000" b="1" i="1" dirty="0">
                <a:solidFill>
                  <a:srgbClr val="145258"/>
                </a:solidFill>
              </a:rPr>
              <a:t>Puoi pensare con la tua testa</a:t>
            </a:r>
          </a:p>
          <a:p>
            <a:r>
              <a:rPr lang="it-IT" sz="3000" b="1" i="1" dirty="0">
                <a:solidFill>
                  <a:srgbClr val="145258"/>
                </a:solidFill>
              </a:rPr>
              <a:t>fidarti di ciò che senti</a:t>
            </a:r>
          </a:p>
          <a:p>
            <a:r>
              <a:rPr lang="it-IT" sz="3000" b="1" i="1" dirty="0">
                <a:solidFill>
                  <a:srgbClr val="145258"/>
                </a:solidFill>
              </a:rPr>
              <a:t>esprimere quello che senti, pensi e di cui hai bisogno</a:t>
            </a:r>
          </a:p>
          <a:p>
            <a:pPr marL="0" indent="0">
              <a:buNone/>
            </a:pPr>
            <a:endParaRPr lang="it-IT" sz="3000" b="1" i="1" dirty="0">
              <a:solidFill>
                <a:srgbClr val="145258"/>
              </a:solidFill>
            </a:endParaRPr>
          </a:p>
          <a:p>
            <a:pPr algn="ctr"/>
            <a:endParaRPr lang="it-IT" b="1" i="1" dirty="0">
              <a:solidFill>
                <a:srgbClr val="145258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93" y="372311"/>
            <a:ext cx="4330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347528"/>
            <a:ext cx="8042276" cy="731335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latin typeface="Muller Bold" pitchFamily="50" charset="0"/>
              </a:rPr>
              <a:t>4.  ..E NUOVI LEGAMI 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49275" y="4343270"/>
            <a:ext cx="7808712" cy="167542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Nuove amicizie e nuove relazioni</a:t>
            </a:r>
          </a:p>
          <a:p>
            <a:r>
              <a:rPr lang="it-IT" sz="3200" dirty="0"/>
              <a:t>Significato di sessualità e affettività</a:t>
            </a:r>
          </a:p>
          <a:p>
            <a:pPr marL="0" indent="0">
              <a:buFont typeface="Wingdings 2" pitchFamily="18" charset="2"/>
              <a:buNone/>
            </a:pP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23" y="1688487"/>
            <a:ext cx="4330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78462" y="3367809"/>
            <a:ext cx="7905156" cy="303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>
                <a:solidFill>
                  <a:srgbClr val="145258"/>
                </a:solidFill>
              </a:rPr>
              <a:t>Puoi essere te stesso  </a:t>
            </a:r>
          </a:p>
          <a:p>
            <a:r>
              <a:rPr lang="it-IT" b="1" i="1" dirty="0">
                <a:solidFill>
                  <a:srgbClr val="145258"/>
                </a:solidFill>
              </a:rPr>
              <a:t>avere una tua identità</a:t>
            </a:r>
          </a:p>
          <a:p>
            <a:r>
              <a:rPr lang="it-IT" b="1" i="1" dirty="0">
                <a:solidFill>
                  <a:srgbClr val="145258"/>
                </a:solidFill>
              </a:rPr>
              <a:t>e  una tua visione del mondo</a:t>
            </a:r>
          </a:p>
          <a:p>
            <a:r>
              <a:rPr lang="it-IT" b="1" i="1" dirty="0">
                <a:solidFill>
                  <a:srgbClr val="145258"/>
                </a:solidFill>
              </a:rPr>
              <a:t>Puoi esplorare e conoscere come sei fatto</a:t>
            </a:r>
          </a:p>
          <a:p>
            <a:pPr marL="0" indent="0">
              <a:buNone/>
            </a:pPr>
            <a:endParaRPr lang="it-IT" b="1" i="1" dirty="0">
              <a:solidFill>
                <a:srgbClr val="145258"/>
              </a:solidFill>
            </a:endParaRPr>
          </a:p>
          <a:p>
            <a:pPr algn="ctr"/>
            <a:endParaRPr lang="it-IT" b="1" i="1" dirty="0">
              <a:solidFill>
                <a:srgbClr val="145258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93" y="372311"/>
            <a:ext cx="4330700" cy="27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4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437" y="206993"/>
            <a:ext cx="2935660" cy="80367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PER  NOI</a:t>
            </a:r>
            <a:endParaRPr lang="it-IT" sz="3600" dirty="0">
              <a:solidFill>
                <a:srgbClr val="145258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458" y="1367682"/>
            <a:ext cx="8711276" cy="5163232"/>
          </a:xfrm>
        </p:spPr>
        <p:txBody>
          <a:bodyPr>
            <a:noAutofit/>
          </a:bodyPr>
          <a:lstStyle/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Rivedere i nostri modelli e convinzioni a livello professionale (pedagogico e didattico)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Avere una nostra identità professionale oltre che personale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Fidarci delle nostre intuizioni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Darci/ chiedere/ricevere riconoscimenti in ambito lavorativo e non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Sperimentare nuove relazioni </a:t>
            </a:r>
          </a:p>
          <a:p>
            <a:r>
              <a:rPr lang="it-IT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Dare attenzione ed esprimere bisogni, pensieri, emozioni</a:t>
            </a:r>
          </a:p>
          <a:p>
            <a:endParaRPr lang="it-IT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it-IT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it-IT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606" y="30427"/>
            <a:ext cx="2018394" cy="1503437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654016"/>
      </p:ext>
    </p:extLst>
  </p:cSld>
  <p:clrMapOvr>
    <a:masterClrMapping/>
  </p:clrMapOvr>
  <p:transition spd="slow" advClick="0" advTm="28863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96313" cy="1077913"/>
          </a:xfr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it-IT" sz="3200" dirty="0">
                <a:solidFill>
                  <a:srgbClr val="8C9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cs typeface="Times New Roman" charset="0"/>
              </a:rPr>
              <a:t>Permessi per affermare il </a:t>
            </a:r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cs typeface="Times New Roman" charset="0"/>
              </a:rPr>
              <a:t>proprio potere</a:t>
            </a:r>
            <a:b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cs typeface="Times New Roman" charset="0"/>
              </a:rPr>
            </a:br>
            <a:r>
              <a:rPr lang="it-IT" sz="32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cs typeface="Times New Roman" charset="0"/>
              </a:rPr>
              <a:t>e la propria identità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49688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i="1" dirty="0">
                <a:latin typeface="Century Gothic" charset="0"/>
                <a:cs typeface="Times New Roman" charset="0"/>
              </a:rPr>
              <a:t>Sono contento che tu abbia una visione del mondo personale, che riconosca i tuoi diritti e che tu sia come vuoi essere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i="1" dirty="0">
                <a:latin typeface="Century Gothic" charset="0"/>
                <a:cs typeface="Times New Roman" charset="0"/>
              </a:rPr>
              <a:t>Puoi essere grande e avere ugualmente dei bisogni da soddisfare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i="1" dirty="0">
                <a:latin typeface="Century Gothic" charset="0"/>
                <a:cs typeface="Times New Roman" charset="0"/>
              </a:rPr>
              <a:t>Puoi esplorare chi sei e scoprire come sei fatto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i="1" dirty="0">
                <a:latin typeface="Century Gothic" charset="0"/>
                <a:cs typeface="Times New Roman" charset="0"/>
              </a:rPr>
              <a:t>Non è necessario che ti senta male, impaurito, triste o arrabbiato per ottenere che io mi prenda cura di 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i="1" dirty="0">
                <a:latin typeface="Century Gothic" charset="0"/>
                <a:cs typeface="Times New Roman" charset="0"/>
              </a:rPr>
              <a:t>Puoi esprimere ciò che senti in maniera diretta e chiedere ciò di cui hai bisogno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i="1" dirty="0">
                <a:latin typeface="Century Gothic" charset="0"/>
                <a:cs typeface="Times New Roman" charset="0"/>
              </a:rPr>
              <a:t>Puoi fare fantasie e non aver paura che si avverino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i="1" dirty="0">
                <a:latin typeface="Century Gothic" charset="0"/>
                <a:cs typeface="Times New Roman" charset="0"/>
              </a:rPr>
              <a:t>È importante che tu scopra le conseguenze del tuo comportamento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21937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Le fiabe e i drag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4302125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53606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90550"/>
            <a:ext cx="6096000" cy="708025"/>
          </a:xfrm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charset="0"/>
                <a:cs typeface="Times New Roman" charset="0"/>
              </a:rPr>
              <a:t>Risperimentazione</a:t>
            </a:r>
            <a:endParaRPr lang="it-IT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charset="0"/>
              <a:cs typeface="Times New Roman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370887" cy="432752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>
                <a:latin typeface="Century Gothic" charset="0"/>
                <a:cs typeface="+mn-cs"/>
              </a:rPr>
              <a:t>Che mettono in atto nuovi ruoli</a:t>
            </a:r>
          </a:p>
          <a:p>
            <a:pPr eaLnBrk="1" hangingPunct="1">
              <a:defRPr/>
            </a:pPr>
            <a:r>
              <a:rPr lang="it-IT" sz="3600" b="1" dirty="0">
                <a:latin typeface="Century Gothic" charset="0"/>
                <a:cs typeface="+mn-cs"/>
              </a:rPr>
              <a:t>Che stanno cercando nuove relazioni familiari, lavorative e culturali</a:t>
            </a:r>
          </a:p>
          <a:p>
            <a:pPr eaLnBrk="1" hangingPunct="1">
              <a:defRPr/>
            </a:pPr>
            <a:r>
              <a:rPr lang="it-IT" sz="3600" b="1" dirty="0">
                <a:latin typeface="Century Gothic" charset="0"/>
                <a:cs typeface="+mn-cs"/>
              </a:rPr>
              <a:t>Che allevano bambini di questa età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22404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9856" y="34973"/>
            <a:ext cx="8042276" cy="2458219"/>
          </a:xfrm>
        </p:spPr>
        <p:txBody>
          <a:bodyPr/>
          <a:lstStyle/>
          <a:p>
            <a: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Bisogni e compiti </a:t>
            </a:r>
            <a:b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di bambini e insegnanti</a:t>
            </a:r>
            <a:b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nella scuola </a:t>
            </a:r>
            <a:r>
              <a:rPr lang="it-IT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PRIMARIA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17" y="2654273"/>
            <a:ext cx="4330700" cy="26924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123779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513355"/>
            <a:ext cx="4480134" cy="811559"/>
          </a:xfrm>
        </p:spPr>
        <p:txBody>
          <a:bodyPr/>
          <a:lstStyle/>
          <a:p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CONOSCERLI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778" y="1628801"/>
            <a:ext cx="7889773" cy="478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 ogni fascia d’età, ci sono</a:t>
            </a:r>
          </a:p>
          <a:p>
            <a:r>
              <a:rPr lang="it-IT" dirty="0"/>
              <a:t>caratteristiche comuni</a:t>
            </a:r>
          </a:p>
          <a:p>
            <a:r>
              <a:rPr lang="it-IT" dirty="0"/>
              <a:t>bisogni specifici</a:t>
            </a:r>
          </a:p>
          <a:p>
            <a:r>
              <a:rPr lang="it-IT" dirty="0"/>
              <a:t>compiti evolutivi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Conoscerli ci aiuta a gestire al meglio il processo di apprendimento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209" y="2824206"/>
            <a:ext cx="4733342" cy="2256058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2314345918"/>
      </p:ext>
    </p:extLst>
  </p:cSld>
  <p:clrMapOvr>
    <a:masterClrMapping/>
  </p:clrMapOvr>
  <p:transition spd="slow" advClick="0" advTm="6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25" y="1387058"/>
            <a:ext cx="4845610" cy="842916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SINTONIZZARSI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3090578"/>
            <a:ext cx="8676456" cy="3644176"/>
          </a:xfrm>
        </p:spPr>
        <p:txBody>
          <a:bodyPr>
            <a:normAutofit/>
          </a:bodyPr>
          <a:lstStyle/>
          <a:p>
            <a:r>
              <a:rPr lang="it-IT" dirty="0"/>
              <a:t>Nasciamo capaci di sintonizzarci con gli altri</a:t>
            </a:r>
          </a:p>
          <a:p>
            <a:pPr marL="0" indent="0">
              <a:buNone/>
            </a:pPr>
            <a:r>
              <a:rPr lang="it-IT" dirty="0"/>
              <a:t>(quindi con i bambini della nostra classe)</a:t>
            </a:r>
          </a:p>
          <a:p>
            <a:r>
              <a:rPr lang="it-IT" dirty="0"/>
              <a:t>grazie anche ai “neuroni specchio”</a:t>
            </a:r>
          </a:p>
          <a:p>
            <a:r>
              <a:rPr lang="it-IT" dirty="0"/>
              <a:t>Quando siamo con loro, risperimentiamo bisogni e caratteristiche dei bambini di quell’età </a:t>
            </a:r>
          </a:p>
          <a:p>
            <a:r>
              <a:rPr lang="it-IT" dirty="0"/>
              <a:t>e siamo capaci di comprenderli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535" y="809436"/>
            <a:ext cx="3847247" cy="215491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3009868048"/>
      </p:ext>
    </p:extLst>
  </p:cSld>
  <p:clrMapOvr>
    <a:masterClrMapping/>
  </p:clrMapOvr>
  <p:transition spd="slow" advClick="0" advTm="6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4868" y="525364"/>
            <a:ext cx="8042276" cy="1336956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6-10 ANNI: APPRENDISTI PER LA VITA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538" y="2420888"/>
            <a:ext cx="4212468" cy="2791046"/>
          </a:xfrm>
        </p:spPr>
        <p:txBody>
          <a:bodyPr>
            <a:noAutofit/>
          </a:bodyPr>
          <a:lstStyle/>
          <a:p>
            <a:r>
              <a:rPr lang="it-IT" sz="4000" dirty="0"/>
              <a:t>Costruzione </a:t>
            </a:r>
          </a:p>
          <a:p>
            <a:r>
              <a:rPr lang="it-IT" sz="4000" dirty="0"/>
              <a:t>Creatività</a:t>
            </a:r>
          </a:p>
          <a:p>
            <a:r>
              <a:rPr lang="it-IT" sz="4000" dirty="0"/>
              <a:t>Competenza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216" y="2329034"/>
            <a:ext cx="4330700" cy="28829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30 ottobre 2023 Laura Ricci</a:t>
            </a:r>
          </a:p>
        </p:txBody>
      </p:sp>
    </p:spTree>
    <p:extLst>
      <p:ext uri="{BB962C8B-B14F-4D97-AF65-F5344CB8AC3E}">
        <p14:creationId xmlns:p14="http://schemas.microsoft.com/office/powerpoint/2010/main" val="2082142179"/>
      </p:ext>
    </p:extLst>
  </p:cSld>
  <p:clrMapOvr>
    <a:masterClrMapping/>
  </p:clrMapOvr>
  <p:transition spd="slow" advClick="0" advTm="6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3|3.1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3|3.1|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181</TotalTime>
  <Words>1031</Words>
  <Application>Microsoft Macintosh PowerPoint</Application>
  <PresentationFormat>Presentazione su schermo (4:3)</PresentationFormat>
  <Paragraphs>189</Paragraphs>
  <Slides>29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Muller Bold</vt:lpstr>
      <vt:lpstr>News Gothic MT</vt:lpstr>
      <vt:lpstr>Wingdings 2</vt:lpstr>
      <vt:lpstr>Brezza</vt:lpstr>
      <vt:lpstr>Bisogni e compiti  di bambini e insegnanti nella scuola DELL’ INFANZIA</vt:lpstr>
      <vt:lpstr>Caratteristiche della fase</vt:lpstr>
      <vt:lpstr>Permessi per affermare il proprio potere e la propria identità </vt:lpstr>
      <vt:lpstr>Presentazione standard di PowerPoint</vt:lpstr>
      <vt:lpstr>Risperimentazione</vt:lpstr>
      <vt:lpstr>Bisogni e compiti  di bambini e insegnanti nella scuola PRIMARIA</vt:lpstr>
      <vt:lpstr>CONOSCERLI</vt:lpstr>
      <vt:lpstr> SINTONIZZARSI</vt:lpstr>
      <vt:lpstr> 6-10 ANNI: APPRENDISTI PER LA VITA</vt:lpstr>
      <vt:lpstr> COSTRUIRSI UN GENITORE INTERNO</vt:lpstr>
      <vt:lpstr>COMPITI EDUCATIVI</vt:lpstr>
      <vt:lpstr>ADULTI DISPONIBILI A..</vt:lpstr>
      <vt:lpstr>SEMAFORI VERDI PER LORO</vt:lpstr>
      <vt:lpstr>SEMAFORI VERDI PER  NOI</vt:lpstr>
      <vt:lpstr>Bisogni e compiti  di ragazzi adolescenti  e dei loro insegnanti</vt:lpstr>
      <vt:lpstr>SINTONIZZARSI</vt:lpstr>
      <vt:lpstr>IN VIAGGIO</vt:lpstr>
      <vt:lpstr>“CHI SONO IO?”</vt:lpstr>
      <vt:lpstr>COMPITI EDUCATIVI</vt:lpstr>
      <vt:lpstr>DA UN PORTO ALL’ALTRO</vt:lpstr>
      <vt:lpstr>1.PARTIRE DA  UN PORTO SICURO </vt:lpstr>
      <vt:lpstr>Presentazione standard di PowerPoint</vt:lpstr>
      <vt:lpstr>2. ESPLORAZIONI</vt:lpstr>
      <vt:lpstr>Presentazione standard di PowerPoint</vt:lpstr>
      <vt:lpstr>3. VERSO NUOVI PORTI… </vt:lpstr>
      <vt:lpstr>Presentazione standard di PowerPoint</vt:lpstr>
      <vt:lpstr>4.  ..E NUOVI LEGAMI </vt:lpstr>
      <vt:lpstr>Presentazione standard di PowerPoint</vt:lpstr>
      <vt:lpstr>PER  NOI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GESTIRE IL PROCESSO  DEL  GRUPPO CLASSE per facilitare l’apprendimento </dc:title>
  <dc:creator>Laura Ricci</dc:creator>
  <cp:lastModifiedBy>LAURA RICCI</cp:lastModifiedBy>
  <cp:revision>69</cp:revision>
  <dcterms:created xsi:type="dcterms:W3CDTF">2018-08-17T14:05:03Z</dcterms:created>
  <dcterms:modified xsi:type="dcterms:W3CDTF">2023-10-18T06:03:36Z</dcterms:modified>
</cp:coreProperties>
</file>