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1" r:id="rId2"/>
    <p:sldId id="297" r:id="rId3"/>
    <p:sldId id="292" r:id="rId4"/>
    <p:sldId id="285" r:id="rId5"/>
    <p:sldId id="288" r:id="rId6"/>
    <p:sldId id="258" r:id="rId7"/>
    <p:sldId id="286" r:id="rId8"/>
    <p:sldId id="287" r:id="rId9"/>
    <p:sldId id="289" r:id="rId10"/>
    <p:sldId id="284" r:id="rId11"/>
    <p:sldId id="294" r:id="rId12"/>
    <p:sldId id="295" r:id="rId13"/>
    <p:sldId id="296"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60" autoAdjust="0"/>
    <p:restoredTop sz="94660"/>
  </p:normalViewPr>
  <p:slideViewPr>
    <p:cSldViewPr snapToGrid="0">
      <p:cViewPr varScale="1">
        <p:scale>
          <a:sx n="72" d="100"/>
          <a:sy n="72" d="100"/>
        </p:scale>
        <p:origin x="7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2F08F-B4F1-474E-8EEC-043C458CD98F}" type="datetimeFigureOut">
              <a:rPr lang="it-IT" smtClean="0"/>
              <a:t>10/02/2024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6384B-50BA-4FED-A673-9F5C71BBF8E9}" type="slidenum">
              <a:rPr lang="it-IT" smtClean="0"/>
              <a:t>‹N›</a:t>
            </a:fld>
            <a:endParaRPr lang="it-IT"/>
          </a:p>
        </p:txBody>
      </p:sp>
    </p:spTree>
    <p:extLst>
      <p:ext uri="{BB962C8B-B14F-4D97-AF65-F5344CB8AC3E}">
        <p14:creationId xmlns:p14="http://schemas.microsoft.com/office/powerpoint/2010/main" val="219333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a:extLst>
              <a:ext uri="{FF2B5EF4-FFF2-40B4-BE49-F238E27FC236}">
                <a16:creationId xmlns:a16="http://schemas.microsoft.com/office/drawing/2014/main" id="{314A6F79-6080-80F2-8F2E-CE8086312AFB}"/>
              </a:ext>
            </a:extLst>
          </p:cNvPr>
          <p:cNvSpPr>
            <a:spLocks noGrp="1" noRot="1" noChangeAspect="1" noChangeArrowheads="1" noTextEdit="1"/>
          </p:cNvSpPr>
          <p:nvPr>
            <p:ph type="sldImg"/>
          </p:nvPr>
        </p:nvSpPr>
        <p:spPr>
          <a:xfrm>
            <a:off x="-17002125" y="-11796713"/>
            <a:ext cx="22205950" cy="12492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2">
            <a:extLst>
              <a:ext uri="{FF2B5EF4-FFF2-40B4-BE49-F238E27FC236}">
                <a16:creationId xmlns:a16="http://schemas.microsoft.com/office/drawing/2014/main" id="{BA10D064-A3B5-11E6-539B-77AF9B490A68}"/>
              </a:ext>
            </a:extLst>
          </p:cNvPr>
          <p:cNvSpPr>
            <a:spLocks noGrp="1" noChangeArrowheads="1"/>
          </p:cNvSpPr>
          <p:nvPr>
            <p:ph type="body" idx="1"/>
          </p:nvPr>
        </p:nvSpPr>
        <p:spPr>
          <a:xfrm>
            <a:off x="685800" y="4343400"/>
            <a:ext cx="5484813"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918340-958E-EF36-7634-075286E7F6A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F6E3520-E929-567D-76E6-4A72514A8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D3FDCFD-EDA8-CC75-597A-B5E3F2023577}"/>
              </a:ext>
            </a:extLst>
          </p:cNvPr>
          <p:cNvSpPr>
            <a:spLocks noGrp="1"/>
          </p:cNvSpPr>
          <p:nvPr>
            <p:ph type="dt" sz="half" idx="10"/>
          </p:nvPr>
        </p:nvSpPr>
        <p:spPr/>
        <p:txBody>
          <a:bodyPr/>
          <a:lstStyle/>
          <a:p>
            <a:fld id="{E4A7566E-49AD-44AE-997F-541CC5813504}" type="datetimeFigureOut">
              <a:rPr lang="it-IT" smtClean="0"/>
              <a:t>10/02/2024</a:t>
            </a:fld>
            <a:endParaRPr lang="it-IT"/>
          </a:p>
        </p:txBody>
      </p:sp>
      <p:sp>
        <p:nvSpPr>
          <p:cNvPr id="5" name="Segnaposto piè di pagina 4">
            <a:extLst>
              <a:ext uri="{FF2B5EF4-FFF2-40B4-BE49-F238E27FC236}">
                <a16:creationId xmlns:a16="http://schemas.microsoft.com/office/drawing/2014/main" id="{E2872B04-13B3-2BD6-9122-1124D36664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9033AFB-29CD-EA81-F8BD-CD87E0175E99}"/>
              </a:ext>
            </a:extLst>
          </p:cNvPr>
          <p:cNvSpPr>
            <a:spLocks noGrp="1"/>
          </p:cNvSpPr>
          <p:nvPr>
            <p:ph type="sldNum" sz="quarter" idx="12"/>
          </p:nvPr>
        </p:nvSpPr>
        <p:spPr/>
        <p:txBody>
          <a:bodyPr/>
          <a:lstStyle/>
          <a:p>
            <a:fld id="{A2619573-69B1-4346-AA59-49020B22B70C}" type="slidenum">
              <a:rPr lang="it-IT" smtClean="0"/>
              <a:t>‹N›</a:t>
            </a:fld>
            <a:endParaRPr lang="it-IT"/>
          </a:p>
        </p:txBody>
      </p:sp>
    </p:spTree>
    <p:extLst>
      <p:ext uri="{BB962C8B-B14F-4D97-AF65-F5344CB8AC3E}">
        <p14:creationId xmlns:p14="http://schemas.microsoft.com/office/powerpoint/2010/main" val="192921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BDA322-442A-FF61-0F65-74003CC6C3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E9B9CCA-AD7A-47BC-4DB6-65D4D591FE7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F34E3A9-06CC-DD41-A0E5-2E1D1FE31F98}"/>
              </a:ext>
            </a:extLst>
          </p:cNvPr>
          <p:cNvSpPr>
            <a:spLocks noGrp="1"/>
          </p:cNvSpPr>
          <p:nvPr>
            <p:ph type="dt" sz="half" idx="10"/>
          </p:nvPr>
        </p:nvSpPr>
        <p:spPr/>
        <p:txBody>
          <a:bodyPr/>
          <a:lstStyle/>
          <a:p>
            <a:fld id="{E4A7566E-49AD-44AE-997F-541CC5813504}" type="datetimeFigureOut">
              <a:rPr lang="it-IT" smtClean="0"/>
              <a:t>10/02/2024</a:t>
            </a:fld>
            <a:endParaRPr lang="it-IT"/>
          </a:p>
        </p:txBody>
      </p:sp>
      <p:sp>
        <p:nvSpPr>
          <p:cNvPr id="5" name="Segnaposto piè di pagina 4">
            <a:extLst>
              <a:ext uri="{FF2B5EF4-FFF2-40B4-BE49-F238E27FC236}">
                <a16:creationId xmlns:a16="http://schemas.microsoft.com/office/drawing/2014/main" id="{ECC1AD49-C5ED-B106-2B73-A41F395625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F700FF6-3CCB-96C7-23DC-BB12D851920A}"/>
              </a:ext>
            </a:extLst>
          </p:cNvPr>
          <p:cNvSpPr>
            <a:spLocks noGrp="1"/>
          </p:cNvSpPr>
          <p:nvPr>
            <p:ph type="sldNum" sz="quarter" idx="12"/>
          </p:nvPr>
        </p:nvSpPr>
        <p:spPr/>
        <p:txBody>
          <a:bodyPr/>
          <a:lstStyle/>
          <a:p>
            <a:fld id="{A2619573-69B1-4346-AA59-49020B22B70C}" type="slidenum">
              <a:rPr lang="it-IT" smtClean="0"/>
              <a:t>‹N›</a:t>
            </a:fld>
            <a:endParaRPr lang="it-IT"/>
          </a:p>
        </p:txBody>
      </p:sp>
    </p:spTree>
    <p:extLst>
      <p:ext uri="{BB962C8B-B14F-4D97-AF65-F5344CB8AC3E}">
        <p14:creationId xmlns:p14="http://schemas.microsoft.com/office/powerpoint/2010/main" val="261814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99211FD-8D1C-00EA-DA72-8D11D5EA6E4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1F3CDF6-B8D3-4E2B-709B-8A540F6F043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478D89C-0A82-6850-B357-F451B022B050}"/>
              </a:ext>
            </a:extLst>
          </p:cNvPr>
          <p:cNvSpPr>
            <a:spLocks noGrp="1"/>
          </p:cNvSpPr>
          <p:nvPr>
            <p:ph type="dt" sz="half" idx="10"/>
          </p:nvPr>
        </p:nvSpPr>
        <p:spPr/>
        <p:txBody>
          <a:bodyPr/>
          <a:lstStyle/>
          <a:p>
            <a:fld id="{E4A7566E-49AD-44AE-997F-541CC5813504}" type="datetimeFigureOut">
              <a:rPr lang="it-IT" smtClean="0"/>
              <a:t>10/02/2024</a:t>
            </a:fld>
            <a:endParaRPr lang="it-IT"/>
          </a:p>
        </p:txBody>
      </p:sp>
      <p:sp>
        <p:nvSpPr>
          <p:cNvPr id="5" name="Segnaposto piè di pagina 4">
            <a:extLst>
              <a:ext uri="{FF2B5EF4-FFF2-40B4-BE49-F238E27FC236}">
                <a16:creationId xmlns:a16="http://schemas.microsoft.com/office/drawing/2014/main" id="{5577BACC-B89C-C974-A829-3540DCBDDB8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281FA53-FEC8-FDE1-488B-7D19751CB87E}"/>
              </a:ext>
            </a:extLst>
          </p:cNvPr>
          <p:cNvSpPr>
            <a:spLocks noGrp="1"/>
          </p:cNvSpPr>
          <p:nvPr>
            <p:ph type="sldNum" sz="quarter" idx="12"/>
          </p:nvPr>
        </p:nvSpPr>
        <p:spPr/>
        <p:txBody>
          <a:bodyPr/>
          <a:lstStyle/>
          <a:p>
            <a:fld id="{A2619573-69B1-4346-AA59-49020B22B70C}" type="slidenum">
              <a:rPr lang="it-IT" smtClean="0"/>
              <a:t>‹N›</a:t>
            </a:fld>
            <a:endParaRPr lang="it-IT"/>
          </a:p>
        </p:txBody>
      </p:sp>
    </p:spTree>
    <p:extLst>
      <p:ext uri="{BB962C8B-B14F-4D97-AF65-F5344CB8AC3E}">
        <p14:creationId xmlns:p14="http://schemas.microsoft.com/office/powerpoint/2010/main" val="1174934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1" y="274638"/>
            <a:ext cx="10962217" cy="1135062"/>
          </a:xfrm>
        </p:spPr>
        <p:txBody>
          <a:bodyPr/>
          <a:lstStyle/>
          <a:p>
            <a:r>
              <a:rPr lang="it-IT"/>
              <a:t>Fare clic per modificare lo stile del titolo dello schema</a:t>
            </a:r>
          </a:p>
        </p:txBody>
      </p:sp>
      <p:sp>
        <p:nvSpPr>
          <p:cNvPr id="3" name="Segnaposto testo 2"/>
          <p:cNvSpPr>
            <a:spLocks noGrp="1"/>
          </p:cNvSpPr>
          <p:nvPr>
            <p:ph type="body" sz="half" idx="1"/>
          </p:nvPr>
        </p:nvSpPr>
        <p:spPr>
          <a:xfrm>
            <a:off x="609600" y="1600200"/>
            <a:ext cx="5378451" cy="45180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1251" y="1600200"/>
            <a:ext cx="5380567" cy="45180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a:extLst>
              <a:ext uri="{FF2B5EF4-FFF2-40B4-BE49-F238E27FC236}">
                <a16:creationId xmlns:a16="http://schemas.microsoft.com/office/drawing/2014/main" id="{5AC9E75E-7872-2441-3C71-57929F4ED997}"/>
              </a:ext>
            </a:extLst>
          </p:cNvPr>
          <p:cNvSpPr>
            <a:spLocks noGrp="1" noChangeArrowheads="1"/>
          </p:cNvSpPr>
          <p:nvPr>
            <p:ph type="dt" idx="10"/>
          </p:nvPr>
        </p:nvSpPr>
        <p:spPr>
          <a:ln/>
        </p:spPr>
        <p:txBody>
          <a:bodyPr/>
          <a:lstStyle>
            <a:lvl1pPr>
              <a:defRPr/>
            </a:lvl1pPr>
          </a:lstStyle>
          <a:p>
            <a:pPr>
              <a:defRPr/>
            </a:pPr>
            <a:endParaRPr lang="it-IT" altLang="it-IT"/>
          </a:p>
        </p:txBody>
      </p:sp>
      <p:sp>
        <p:nvSpPr>
          <p:cNvPr id="6" name="Rectangle 4">
            <a:extLst>
              <a:ext uri="{FF2B5EF4-FFF2-40B4-BE49-F238E27FC236}">
                <a16:creationId xmlns:a16="http://schemas.microsoft.com/office/drawing/2014/main" id="{69BF3215-7C2E-D314-0730-354A334DE9BC}"/>
              </a:ext>
            </a:extLst>
          </p:cNvPr>
          <p:cNvSpPr>
            <a:spLocks noGrp="1" noChangeArrowheads="1"/>
          </p:cNvSpPr>
          <p:nvPr>
            <p:ph type="ftr" idx="11"/>
          </p:nvPr>
        </p:nvSpPr>
        <p:spPr>
          <a:ln/>
        </p:spPr>
        <p:txBody>
          <a:bodyPr/>
          <a:lstStyle>
            <a:lvl1pPr>
              <a:defRPr/>
            </a:lvl1pPr>
          </a:lstStyle>
          <a:p>
            <a:pPr>
              <a:defRPr/>
            </a:pPr>
            <a:endParaRPr lang="it-IT" altLang="it-IT"/>
          </a:p>
        </p:txBody>
      </p:sp>
      <p:sp>
        <p:nvSpPr>
          <p:cNvPr id="7" name="Rectangle 5">
            <a:extLst>
              <a:ext uri="{FF2B5EF4-FFF2-40B4-BE49-F238E27FC236}">
                <a16:creationId xmlns:a16="http://schemas.microsoft.com/office/drawing/2014/main" id="{BE537874-07F3-A0F3-9E79-E381E120783E}"/>
              </a:ext>
            </a:extLst>
          </p:cNvPr>
          <p:cNvSpPr>
            <a:spLocks noGrp="1" noChangeArrowheads="1"/>
          </p:cNvSpPr>
          <p:nvPr>
            <p:ph type="sldNum" idx="12"/>
          </p:nvPr>
        </p:nvSpPr>
        <p:spPr>
          <a:ln/>
        </p:spPr>
        <p:txBody>
          <a:bodyPr/>
          <a:lstStyle>
            <a:lvl1pPr>
              <a:defRPr/>
            </a:lvl1pPr>
          </a:lstStyle>
          <a:p>
            <a:pPr>
              <a:defRPr/>
            </a:pPr>
            <a:fld id="{54884FB5-60E3-48A5-9AC5-D7B41B33DE3F}" type="slidenum">
              <a:rPr lang="it-IT" altLang="it-IT"/>
              <a:pPr>
                <a:defRPr/>
              </a:pPr>
              <a:t>‹N›</a:t>
            </a:fld>
            <a:endParaRPr lang="it-IT" altLang="it-IT"/>
          </a:p>
        </p:txBody>
      </p:sp>
    </p:spTree>
    <p:extLst>
      <p:ext uri="{BB962C8B-B14F-4D97-AF65-F5344CB8AC3E}">
        <p14:creationId xmlns:p14="http://schemas.microsoft.com/office/powerpoint/2010/main" val="310604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B932E3-4523-0D80-E335-3EC33C657AF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0F35DEC-734C-83FD-39AC-DC105187C3F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93B8A4E-BAE2-6AAC-E771-AC5FA2C79C81}"/>
              </a:ext>
            </a:extLst>
          </p:cNvPr>
          <p:cNvSpPr>
            <a:spLocks noGrp="1"/>
          </p:cNvSpPr>
          <p:nvPr>
            <p:ph type="dt" sz="half" idx="10"/>
          </p:nvPr>
        </p:nvSpPr>
        <p:spPr/>
        <p:txBody>
          <a:bodyPr/>
          <a:lstStyle/>
          <a:p>
            <a:fld id="{E4A7566E-49AD-44AE-997F-541CC5813504}" type="datetimeFigureOut">
              <a:rPr lang="it-IT" smtClean="0"/>
              <a:t>10/02/2024</a:t>
            </a:fld>
            <a:endParaRPr lang="it-IT"/>
          </a:p>
        </p:txBody>
      </p:sp>
      <p:sp>
        <p:nvSpPr>
          <p:cNvPr id="5" name="Segnaposto piè di pagina 4">
            <a:extLst>
              <a:ext uri="{FF2B5EF4-FFF2-40B4-BE49-F238E27FC236}">
                <a16:creationId xmlns:a16="http://schemas.microsoft.com/office/drawing/2014/main" id="{59E291DE-586F-7FC2-D478-AEF7244440D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481BF3-BDEE-5A78-94D8-B6646A383C18}"/>
              </a:ext>
            </a:extLst>
          </p:cNvPr>
          <p:cNvSpPr>
            <a:spLocks noGrp="1"/>
          </p:cNvSpPr>
          <p:nvPr>
            <p:ph type="sldNum" sz="quarter" idx="12"/>
          </p:nvPr>
        </p:nvSpPr>
        <p:spPr/>
        <p:txBody>
          <a:bodyPr/>
          <a:lstStyle/>
          <a:p>
            <a:fld id="{A2619573-69B1-4346-AA59-49020B22B70C}" type="slidenum">
              <a:rPr lang="it-IT" smtClean="0"/>
              <a:t>‹N›</a:t>
            </a:fld>
            <a:endParaRPr lang="it-IT"/>
          </a:p>
        </p:txBody>
      </p:sp>
    </p:spTree>
    <p:extLst>
      <p:ext uri="{BB962C8B-B14F-4D97-AF65-F5344CB8AC3E}">
        <p14:creationId xmlns:p14="http://schemas.microsoft.com/office/powerpoint/2010/main" val="191509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2F3069-2115-E977-E7EC-A7023FE784E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A59D6D8-8F03-0C14-EAF1-4ADA830309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FF640B4-E658-CEF7-BB10-41E4284BBDB0}"/>
              </a:ext>
            </a:extLst>
          </p:cNvPr>
          <p:cNvSpPr>
            <a:spLocks noGrp="1"/>
          </p:cNvSpPr>
          <p:nvPr>
            <p:ph type="dt" sz="half" idx="10"/>
          </p:nvPr>
        </p:nvSpPr>
        <p:spPr/>
        <p:txBody>
          <a:bodyPr/>
          <a:lstStyle/>
          <a:p>
            <a:fld id="{E4A7566E-49AD-44AE-997F-541CC5813504}" type="datetimeFigureOut">
              <a:rPr lang="it-IT" smtClean="0"/>
              <a:t>10/02/2024</a:t>
            </a:fld>
            <a:endParaRPr lang="it-IT"/>
          </a:p>
        </p:txBody>
      </p:sp>
      <p:sp>
        <p:nvSpPr>
          <p:cNvPr id="5" name="Segnaposto piè di pagina 4">
            <a:extLst>
              <a:ext uri="{FF2B5EF4-FFF2-40B4-BE49-F238E27FC236}">
                <a16:creationId xmlns:a16="http://schemas.microsoft.com/office/drawing/2014/main" id="{170937CA-1A84-7A2A-8AEE-8577D51CA17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D0FDE1A-16D4-471C-8224-5ED28C8D41C0}"/>
              </a:ext>
            </a:extLst>
          </p:cNvPr>
          <p:cNvSpPr>
            <a:spLocks noGrp="1"/>
          </p:cNvSpPr>
          <p:nvPr>
            <p:ph type="sldNum" sz="quarter" idx="12"/>
          </p:nvPr>
        </p:nvSpPr>
        <p:spPr/>
        <p:txBody>
          <a:bodyPr/>
          <a:lstStyle/>
          <a:p>
            <a:fld id="{A2619573-69B1-4346-AA59-49020B22B70C}" type="slidenum">
              <a:rPr lang="it-IT" smtClean="0"/>
              <a:t>‹N›</a:t>
            </a:fld>
            <a:endParaRPr lang="it-IT"/>
          </a:p>
        </p:txBody>
      </p:sp>
    </p:spTree>
    <p:extLst>
      <p:ext uri="{BB962C8B-B14F-4D97-AF65-F5344CB8AC3E}">
        <p14:creationId xmlns:p14="http://schemas.microsoft.com/office/powerpoint/2010/main" val="195346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088012-FBAE-A3FF-CE4A-1A346400EE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E7B192-547A-1A8B-6EF3-4416BFEBC85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11D16C4-5184-2974-1A8F-E3B5A1516CB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726B071-8894-52D3-9F0B-45014C7615B4}"/>
              </a:ext>
            </a:extLst>
          </p:cNvPr>
          <p:cNvSpPr>
            <a:spLocks noGrp="1"/>
          </p:cNvSpPr>
          <p:nvPr>
            <p:ph type="dt" sz="half" idx="10"/>
          </p:nvPr>
        </p:nvSpPr>
        <p:spPr/>
        <p:txBody>
          <a:bodyPr/>
          <a:lstStyle/>
          <a:p>
            <a:fld id="{E4A7566E-49AD-44AE-997F-541CC5813504}" type="datetimeFigureOut">
              <a:rPr lang="it-IT" smtClean="0"/>
              <a:t>10/02/2024</a:t>
            </a:fld>
            <a:endParaRPr lang="it-IT"/>
          </a:p>
        </p:txBody>
      </p:sp>
      <p:sp>
        <p:nvSpPr>
          <p:cNvPr id="6" name="Segnaposto piè di pagina 5">
            <a:extLst>
              <a:ext uri="{FF2B5EF4-FFF2-40B4-BE49-F238E27FC236}">
                <a16:creationId xmlns:a16="http://schemas.microsoft.com/office/drawing/2014/main" id="{EE0EB364-0520-4F26-575B-3DF90DFCF0C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4CDEC4B-DD99-AA62-AD3B-AE5ADE370BC2}"/>
              </a:ext>
            </a:extLst>
          </p:cNvPr>
          <p:cNvSpPr>
            <a:spLocks noGrp="1"/>
          </p:cNvSpPr>
          <p:nvPr>
            <p:ph type="sldNum" sz="quarter" idx="12"/>
          </p:nvPr>
        </p:nvSpPr>
        <p:spPr/>
        <p:txBody>
          <a:bodyPr/>
          <a:lstStyle/>
          <a:p>
            <a:fld id="{A2619573-69B1-4346-AA59-49020B22B70C}" type="slidenum">
              <a:rPr lang="it-IT" smtClean="0"/>
              <a:t>‹N›</a:t>
            </a:fld>
            <a:endParaRPr lang="it-IT"/>
          </a:p>
        </p:txBody>
      </p:sp>
    </p:spTree>
    <p:extLst>
      <p:ext uri="{BB962C8B-B14F-4D97-AF65-F5344CB8AC3E}">
        <p14:creationId xmlns:p14="http://schemas.microsoft.com/office/powerpoint/2010/main" val="128325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1699FB-011F-83C7-014F-1D91661FFAF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715E734-4DBE-E156-6C1A-4FD1FFDDC8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D7B282F-717C-2AD3-CF50-C584997C6DB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3A61313-C73E-85AD-F643-0309064A3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A1AB0F5-C6AC-BD9A-31A4-929B376F49E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D5C9E2B-D5D7-4E75-DA3C-188DFF62A678}"/>
              </a:ext>
            </a:extLst>
          </p:cNvPr>
          <p:cNvSpPr>
            <a:spLocks noGrp="1"/>
          </p:cNvSpPr>
          <p:nvPr>
            <p:ph type="dt" sz="half" idx="10"/>
          </p:nvPr>
        </p:nvSpPr>
        <p:spPr/>
        <p:txBody>
          <a:bodyPr/>
          <a:lstStyle/>
          <a:p>
            <a:fld id="{E4A7566E-49AD-44AE-997F-541CC5813504}" type="datetimeFigureOut">
              <a:rPr lang="it-IT" smtClean="0"/>
              <a:t>10/02/2024</a:t>
            </a:fld>
            <a:endParaRPr lang="it-IT"/>
          </a:p>
        </p:txBody>
      </p:sp>
      <p:sp>
        <p:nvSpPr>
          <p:cNvPr id="8" name="Segnaposto piè di pagina 7">
            <a:extLst>
              <a:ext uri="{FF2B5EF4-FFF2-40B4-BE49-F238E27FC236}">
                <a16:creationId xmlns:a16="http://schemas.microsoft.com/office/drawing/2014/main" id="{03A9BB56-CAC8-6863-1F57-2253E2E81D1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531BFED-1584-2E3C-6219-2D7F04471F95}"/>
              </a:ext>
            </a:extLst>
          </p:cNvPr>
          <p:cNvSpPr>
            <a:spLocks noGrp="1"/>
          </p:cNvSpPr>
          <p:nvPr>
            <p:ph type="sldNum" sz="quarter" idx="12"/>
          </p:nvPr>
        </p:nvSpPr>
        <p:spPr/>
        <p:txBody>
          <a:bodyPr/>
          <a:lstStyle/>
          <a:p>
            <a:fld id="{A2619573-69B1-4346-AA59-49020B22B70C}" type="slidenum">
              <a:rPr lang="it-IT" smtClean="0"/>
              <a:t>‹N›</a:t>
            </a:fld>
            <a:endParaRPr lang="it-IT"/>
          </a:p>
        </p:txBody>
      </p:sp>
    </p:spTree>
    <p:extLst>
      <p:ext uri="{BB962C8B-B14F-4D97-AF65-F5344CB8AC3E}">
        <p14:creationId xmlns:p14="http://schemas.microsoft.com/office/powerpoint/2010/main" val="3548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138EB4-9D74-B3D9-8624-9C831F4E83C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185940E-FBB2-97EC-7544-A6223AFA1DC8}"/>
              </a:ext>
            </a:extLst>
          </p:cNvPr>
          <p:cNvSpPr>
            <a:spLocks noGrp="1"/>
          </p:cNvSpPr>
          <p:nvPr>
            <p:ph type="dt" sz="half" idx="10"/>
          </p:nvPr>
        </p:nvSpPr>
        <p:spPr/>
        <p:txBody>
          <a:bodyPr/>
          <a:lstStyle/>
          <a:p>
            <a:fld id="{E4A7566E-49AD-44AE-997F-541CC5813504}" type="datetimeFigureOut">
              <a:rPr lang="it-IT" smtClean="0"/>
              <a:t>10/02/2024</a:t>
            </a:fld>
            <a:endParaRPr lang="it-IT"/>
          </a:p>
        </p:txBody>
      </p:sp>
      <p:sp>
        <p:nvSpPr>
          <p:cNvPr id="4" name="Segnaposto piè di pagina 3">
            <a:extLst>
              <a:ext uri="{FF2B5EF4-FFF2-40B4-BE49-F238E27FC236}">
                <a16:creationId xmlns:a16="http://schemas.microsoft.com/office/drawing/2014/main" id="{FD3EFD9B-BB44-AF7A-7C75-0C85F8E06AB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9CD8B94-3007-BC96-D2C7-3C6D5A321C5A}"/>
              </a:ext>
            </a:extLst>
          </p:cNvPr>
          <p:cNvSpPr>
            <a:spLocks noGrp="1"/>
          </p:cNvSpPr>
          <p:nvPr>
            <p:ph type="sldNum" sz="quarter" idx="12"/>
          </p:nvPr>
        </p:nvSpPr>
        <p:spPr/>
        <p:txBody>
          <a:bodyPr/>
          <a:lstStyle/>
          <a:p>
            <a:fld id="{A2619573-69B1-4346-AA59-49020B22B70C}" type="slidenum">
              <a:rPr lang="it-IT" smtClean="0"/>
              <a:t>‹N›</a:t>
            </a:fld>
            <a:endParaRPr lang="it-IT"/>
          </a:p>
        </p:txBody>
      </p:sp>
    </p:spTree>
    <p:extLst>
      <p:ext uri="{BB962C8B-B14F-4D97-AF65-F5344CB8AC3E}">
        <p14:creationId xmlns:p14="http://schemas.microsoft.com/office/powerpoint/2010/main" val="206630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9BC5E50-62D3-4786-AC3F-5AB2D8168DAD}"/>
              </a:ext>
            </a:extLst>
          </p:cNvPr>
          <p:cNvSpPr>
            <a:spLocks noGrp="1"/>
          </p:cNvSpPr>
          <p:nvPr>
            <p:ph type="dt" sz="half" idx="10"/>
          </p:nvPr>
        </p:nvSpPr>
        <p:spPr/>
        <p:txBody>
          <a:bodyPr/>
          <a:lstStyle/>
          <a:p>
            <a:fld id="{E4A7566E-49AD-44AE-997F-541CC5813504}" type="datetimeFigureOut">
              <a:rPr lang="it-IT" smtClean="0"/>
              <a:t>10/02/2024</a:t>
            </a:fld>
            <a:endParaRPr lang="it-IT"/>
          </a:p>
        </p:txBody>
      </p:sp>
      <p:sp>
        <p:nvSpPr>
          <p:cNvPr id="3" name="Segnaposto piè di pagina 2">
            <a:extLst>
              <a:ext uri="{FF2B5EF4-FFF2-40B4-BE49-F238E27FC236}">
                <a16:creationId xmlns:a16="http://schemas.microsoft.com/office/drawing/2014/main" id="{379A7F93-E442-6A7D-AA38-C82B2FEFD2D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D920D64-413A-5720-9E11-F591DE232E71}"/>
              </a:ext>
            </a:extLst>
          </p:cNvPr>
          <p:cNvSpPr>
            <a:spLocks noGrp="1"/>
          </p:cNvSpPr>
          <p:nvPr>
            <p:ph type="sldNum" sz="quarter" idx="12"/>
          </p:nvPr>
        </p:nvSpPr>
        <p:spPr/>
        <p:txBody>
          <a:bodyPr/>
          <a:lstStyle/>
          <a:p>
            <a:fld id="{A2619573-69B1-4346-AA59-49020B22B70C}" type="slidenum">
              <a:rPr lang="it-IT" smtClean="0"/>
              <a:t>‹N›</a:t>
            </a:fld>
            <a:endParaRPr lang="it-IT"/>
          </a:p>
        </p:txBody>
      </p:sp>
    </p:spTree>
    <p:extLst>
      <p:ext uri="{BB962C8B-B14F-4D97-AF65-F5344CB8AC3E}">
        <p14:creationId xmlns:p14="http://schemas.microsoft.com/office/powerpoint/2010/main" val="298983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358E10-3031-460A-F1C9-04F17E152BC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4B6AB17-A53D-4947-A43A-7433060683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BB09103-0DA0-254F-48FF-F43092B13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AF146D7-F43B-DAC5-4EB0-39FAE5AC933C}"/>
              </a:ext>
            </a:extLst>
          </p:cNvPr>
          <p:cNvSpPr>
            <a:spLocks noGrp="1"/>
          </p:cNvSpPr>
          <p:nvPr>
            <p:ph type="dt" sz="half" idx="10"/>
          </p:nvPr>
        </p:nvSpPr>
        <p:spPr/>
        <p:txBody>
          <a:bodyPr/>
          <a:lstStyle/>
          <a:p>
            <a:fld id="{E4A7566E-49AD-44AE-997F-541CC5813504}" type="datetimeFigureOut">
              <a:rPr lang="it-IT" smtClean="0"/>
              <a:t>10/02/2024</a:t>
            </a:fld>
            <a:endParaRPr lang="it-IT"/>
          </a:p>
        </p:txBody>
      </p:sp>
      <p:sp>
        <p:nvSpPr>
          <p:cNvPr id="6" name="Segnaposto piè di pagina 5">
            <a:extLst>
              <a:ext uri="{FF2B5EF4-FFF2-40B4-BE49-F238E27FC236}">
                <a16:creationId xmlns:a16="http://schemas.microsoft.com/office/drawing/2014/main" id="{4FA8C963-2614-0736-F4A0-896DBF233BA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E0D3359-56D5-25FB-F7E2-DEF926CAFE09}"/>
              </a:ext>
            </a:extLst>
          </p:cNvPr>
          <p:cNvSpPr>
            <a:spLocks noGrp="1"/>
          </p:cNvSpPr>
          <p:nvPr>
            <p:ph type="sldNum" sz="quarter" idx="12"/>
          </p:nvPr>
        </p:nvSpPr>
        <p:spPr/>
        <p:txBody>
          <a:bodyPr/>
          <a:lstStyle/>
          <a:p>
            <a:fld id="{A2619573-69B1-4346-AA59-49020B22B70C}" type="slidenum">
              <a:rPr lang="it-IT" smtClean="0"/>
              <a:t>‹N›</a:t>
            </a:fld>
            <a:endParaRPr lang="it-IT"/>
          </a:p>
        </p:txBody>
      </p:sp>
    </p:spTree>
    <p:extLst>
      <p:ext uri="{BB962C8B-B14F-4D97-AF65-F5344CB8AC3E}">
        <p14:creationId xmlns:p14="http://schemas.microsoft.com/office/powerpoint/2010/main" val="371664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25243D-EB24-09C0-2838-CF8FBA70DB7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32B357F-D39F-B1CC-80B3-659DDFB68C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DEC5111-7E5D-385E-7117-DB6A5E1D5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F1454A0-B17C-0F20-8777-8DBBAFCA5800}"/>
              </a:ext>
            </a:extLst>
          </p:cNvPr>
          <p:cNvSpPr>
            <a:spLocks noGrp="1"/>
          </p:cNvSpPr>
          <p:nvPr>
            <p:ph type="dt" sz="half" idx="10"/>
          </p:nvPr>
        </p:nvSpPr>
        <p:spPr/>
        <p:txBody>
          <a:bodyPr/>
          <a:lstStyle/>
          <a:p>
            <a:fld id="{E4A7566E-49AD-44AE-997F-541CC5813504}" type="datetimeFigureOut">
              <a:rPr lang="it-IT" smtClean="0"/>
              <a:t>10/02/2024</a:t>
            </a:fld>
            <a:endParaRPr lang="it-IT"/>
          </a:p>
        </p:txBody>
      </p:sp>
      <p:sp>
        <p:nvSpPr>
          <p:cNvPr id="6" name="Segnaposto piè di pagina 5">
            <a:extLst>
              <a:ext uri="{FF2B5EF4-FFF2-40B4-BE49-F238E27FC236}">
                <a16:creationId xmlns:a16="http://schemas.microsoft.com/office/drawing/2014/main" id="{02AB826C-CAEA-98B5-008A-E04B4095BAD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618FA38-03A6-B908-6F65-A70B0A7FB8D2}"/>
              </a:ext>
            </a:extLst>
          </p:cNvPr>
          <p:cNvSpPr>
            <a:spLocks noGrp="1"/>
          </p:cNvSpPr>
          <p:nvPr>
            <p:ph type="sldNum" sz="quarter" idx="12"/>
          </p:nvPr>
        </p:nvSpPr>
        <p:spPr/>
        <p:txBody>
          <a:bodyPr/>
          <a:lstStyle/>
          <a:p>
            <a:fld id="{A2619573-69B1-4346-AA59-49020B22B70C}" type="slidenum">
              <a:rPr lang="it-IT" smtClean="0"/>
              <a:t>‹N›</a:t>
            </a:fld>
            <a:endParaRPr lang="it-IT"/>
          </a:p>
        </p:txBody>
      </p:sp>
    </p:spTree>
    <p:extLst>
      <p:ext uri="{BB962C8B-B14F-4D97-AF65-F5344CB8AC3E}">
        <p14:creationId xmlns:p14="http://schemas.microsoft.com/office/powerpoint/2010/main" val="366526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9657A11-1117-7B58-7D7F-5965F6CFA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B286082-25FF-CF02-6150-E931B7736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C9B991-2BB7-610C-DA0F-54D5D11AEB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7566E-49AD-44AE-997F-541CC5813504}" type="datetimeFigureOut">
              <a:rPr lang="it-IT" smtClean="0"/>
              <a:t>10/02/2024</a:t>
            </a:fld>
            <a:endParaRPr lang="it-IT"/>
          </a:p>
        </p:txBody>
      </p:sp>
      <p:sp>
        <p:nvSpPr>
          <p:cNvPr id="5" name="Segnaposto piè di pagina 4">
            <a:extLst>
              <a:ext uri="{FF2B5EF4-FFF2-40B4-BE49-F238E27FC236}">
                <a16:creationId xmlns:a16="http://schemas.microsoft.com/office/drawing/2014/main" id="{D8183DF2-79DC-97A3-2C1F-4F34BC57E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4FC2402-4A25-F293-0195-C2379C371C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19573-69B1-4346-AA59-49020B22B70C}" type="slidenum">
              <a:rPr lang="it-IT" smtClean="0"/>
              <a:t>‹N›</a:t>
            </a:fld>
            <a:endParaRPr lang="it-IT"/>
          </a:p>
        </p:txBody>
      </p:sp>
    </p:spTree>
    <p:extLst>
      <p:ext uri="{BB962C8B-B14F-4D97-AF65-F5344CB8AC3E}">
        <p14:creationId xmlns:p14="http://schemas.microsoft.com/office/powerpoint/2010/main" val="502916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2A45DD-B4D3-A2FF-755B-7FFCD95A518D}"/>
              </a:ext>
            </a:extLst>
          </p:cNvPr>
          <p:cNvSpPr>
            <a:spLocks noGrp="1"/>
          </p:cNvSpPr>
          <p:nvPr>
            <p:ph type="title"/>
          </p:nvPr>
        </p:nvSpPr>
        <p:spPr>
          <a:xfrm>
            <a:off x="762000" y="537403"/>
            <a:ext cx="10515600" cy="1325563"/>
          </a:xfrm>
        </p:spPr>
        <p:txBody>
          <a:bodyPr>
            <a:noAutofit/>
          </a:bodyPr>
          <a:lstStyle/>
          <a:p>
            <a:pPr algn="ctr"/>
            <a:r>
              <a:rPr lang="it-IT" sz="5400" dirty="0">
                <a:latin typeface="Times New Roman" panose="02020603050405020304" pitchFamily="18" charset="0"/>
                <a:cs typeface="Times New Roman" panose="02020603050405020304" pitchFamily="18" charset="0"/>
              </a:rPr>
              <a:t>Seminario filosofico</a:t>
            </a:r>
            <a:br>
              <a:rPr lang="it-IT" sz="5400" dirty="0">
                <a:latin typeface="Times New Roman" panose="02020603050405020304" pitchFamily="18" charset="0"/>
                <a:cs typeface="Times New Roman" panose="02020603050405020304" pitchFamily="18" charset="0"/>
              </a:rPr>
            </a:br>
            <a:r>
              <a:rPr lang="it-IT" sz="5400" b="1" i="0" dirty="0">
                <a:effectLst/>
                <a:latin typeface="Times New Roman" panose="02020603050405020304" pitchFamily="18" charset="0"/>
                <a:cs typeface="Times New Roman" panose="02020603050405020304" pitchFamily="18" charset="0"/>
              </a:rPr>
              <a:t>Femminile, maschile e natura </a:t>
            </a:r>
            <a:br>
              <a:rPr lang="it-IT" sz="5400" b="1" i="0" dirty="0">
                <a:effectLst/>
                <a:latin typeface="Times New Roman" panose="02020603050405020304" pitchFamily="18" charset="0"/>
                <a:cs typeface="Times New Roman" panose="02020603050405020304" pitchFamily="18" charset="0"/>
              </a:rPr>
            </a:br>
            <a:r>
              <a:rPr lang="it-IT" sz="5400" b="1" i="0" dirty="0">
                <a:effectLst/>
                <a:latin typeface="Times New Roman" panose="02020603050405020304" pitchFamily="18" charset="0"/>
                <a:cs typeface="Times New Roman" panose="02020603050405020304" pitchFamily="18" charset="0"/>
              </a:rPr>
              <a:t>nella storia della filosofia</a:t>
            </a:r>
            <a:endParaRPr lang="it-IT" sz="5400" b="1" dirty="0">
              <a:latin typeface="Times New Roman" panose="02020603050405020304" pitchFamily="18" charset="0"/>
              <a:cs typeface="Times New Roman" panose="02020603050405020304" pitchFamily="18" charset="0"/>
            </a:endParaRPr>
          </a:p>
        </p:txBody>
      </p:sp>
      <p:pic>
        <p:nvPicPr>
          <p:cNvPr id="3074" name="Picture 2" descr="Il Sarcofago degli Sposi al Museo Etrusco di Villa Giulia protetto contro  terremoti e vibrazioni - YouTube">
            <a:extLst>
              <a:ext uri="{FF2B5EF4-FFF2-40B4-BE49-F238E27FC236}">
                <a16:creationId xmlns:a16="http://schemas.microsoft.com/office/drawing/2014/main" id="{B5A4E6AA-839F-47D5-0691-07C4B77105A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941534"/>
            <a:ext cx="51816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higo Roli la creazione di eva monreale duomo la creazione di eva mosaico">
            <a:extLst>
              <a:ext uri="{FF2B5EF4-FFF2-40B4-BE49-F238E27FC236}">
                <a16:creationId xmlns:a16="http://schemas.microsoft.com/office/drawing/2014/main" id="{7479D473-B9CC-25FA-13F3-05566CBF0B0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96593" y="2733889"/>
            <a:ext cx="3901440" cy="332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7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A9B95670-1048-461C-4F63-C4D8A1280365}"/>
              </a:ext>
            </a:extLst>
          </p:cNvPr>
          <p:cNvSpPr>
            <a:spLocks noGrp="1" noChangeArrowheads="1"/>
          </p:cNvSpPr>
          <p:nvPr>
            <p:ph type="title"/>
          </p:nvPr>
        </p:nvSpPr>
        <p:spPr>
          <a:xfrm>
            <a:off x="1778200" y="267136"/>
            <a:ext cx="9660835" cy="1435100"/>
          </a:xfrm>
        </p:spPr>
        <p:txBody>
          <a:bodyPr>
            <a:norm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latin typeface="Times New Roman" panose="02020603050405020304" pitchFamily="18" charset="0"/>
              </a:rPr>
              <a:t>Un tema delicato: un invito </a:t>
            </a:r>
            <a:br>
              <a:rPr lang="it-IT" altLang="it-IT" dirty="0">
                <a:latin typeface="Times New Roman" panose="02020603050405020304" pitchFamily="18" charset="0"/>
              </a:rPr>
            </a:br>
            <a:r>
              <a:rPr lang="it-IT" altLang="it-IT" dirty="0">
                <a:latin typeface="Times New Roman" panose="02020603050405020304" pitchFamily="18" charset="0"/>
              </a:rPr>
              <a:t>all’apertura e al senso critico</a:t>
            </a:r>
          </a:p>
        </p:txBody>
      </p:sp>
      <p:sp>
        <p:nvSpPr>
          <p:cNvPr id="65540" name="Text Box 3">
            <a:extLst>
              <a:ext uri="{FF2B5EF4-FFF2-40B4-BE49-F238E27FC236}">
                <a16:creationId xmlns:a16="http://schemas.microsoft.com/office/drawing/2014/main" id="{7A94BDBA-5D19-EFCE-C382-B418631F9817}"/>
              </a:ext>
            </a:extLst>
          </p:cNvPr>
          <p:cNvSpPr txBox="1">
            <a:spLocks noChangeArrowheads="1"/>
          </p:cNvSpPr>
          <p:nvPr/>
        </p:nvSpPr>
        <p:spPr bwMode="auto">
          <a:xfrm>
            <a:off x="5406887" y="1449387"/>
            <a:ext cx="6428480" cy="535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buClrTx/>
              <a:buFontTx/>
              <a:buNone/>
            </a:pPr>
            <a:r>
              <a:rPr lang="it-IT" altLang="it-IT" sz="2400" dirty="0">
                <a:latin typeface="Times New Roman" panose="02020603050405020304" pitchFamily="18" charset="0"/>
              </a:rPr>
              <a:t>   </a:t>
            </a:r>
            <a:r>
              <a:rPr lang="it-IT" altLang="it-IT" sz="2600" dirty="0">
                <a:latin typeface="Times New Roman" panose="02020603050405020304" pitchFamily="18" charset="0"/>
              </a:rPr>
              <a:t> </a:t>
            </a:r>
          </a:p>
          <a:p>
            <a:pPr algn="just" eaLnBrk="1" hangingPunct="1">
              <a:buClrTx/>
              <a:buFontTx/>
              <a:buNone/>
            </a:pPr>
            <a:r>
              <a:rPr lang="it-IT" altLang="it-IT" sz="2400" dirty="0">
                <a:latin typeface="Times New Roman" panose="02020603050405020304" pitchFamily="18" charset="0"/>
              </a:rPr>
              <a:t>   </a:t>
            </a:r>
            <a:r>
              <a:rPr lang="it-IT" altLang="it-IT" sz="2400" baseline="30000" dirty="0">
                <a:solidFill>
                  <a:srgbClr val="990000"/>
                </a:solidFill>
                <a:latin typeface="Times New Roman" panose="02020603050405020304" pitchFamily="18" charset="0"/>
                <a:cs typeface="Times New Roman" panose="02020603050405020304" pitchFamily="18" charset="0"/>
              </a:rPr>
              <a:t>  </a:t>
            </a:r>
            <a:r>
              <a:rPr lang="it-IT" sz="2400" b="0" i="0" dirty="0">
                <a:solidFill>
                  <a:srgbClr val="222222"/>
                </a:solidFill>
                <a:effectLst/>
                <a:latin typeface="Times New Roman" panose="02020603050405020304" pitchFamily="18" charset="0"/>
                <a:cs typeface="Times New Roman" panose="02020603050405020304" pitchFamily="18" charset="0"/>
              </a:rPr>
              <a:t>Non ostacolate l'azione dello Spirito Santo. Non disprezzate chi profetizza: esaminate ogni cosa e tenete ciò che è buono.  </a:t>
            </a:r>
            <a:r>
              <a:rPr lang="it-IT" sz="2400" dirty="0">
                <a:solidFill>
                  <a:srgbClr val="222222"/>
                </a:solidFill>
                <a:latin typeface="Times New Roman" panose="02020603050405020304" pitchFamily="18" charset="0"/>
                <a:cs typeface="Times New Roman" panose="02020603050405020304" pitchFamily="18" charset="0"/>
              </a:rPr>
              <a:t>(</a:t>
            </a:r>
            <a:r>
              <a:rPr lang="it-IT" sz="2400" b="1" dirty="0">
                <a:solidFill>
                  <a:srgbClr val="222222"/>
                </a:solidFill>
                <a:latin typeface="Times New Roman" panose="02020603050405020304" pitchFamily="18" charset="0"/>
                <a:cs typeface="Times New Roman" panose="02020603050405020304" pitchFamily="18" charset="0"/>
              </a:rPr>
              <a:t>1 Tess 5,19-21</a:t>
            </a:r>
            <a:r>
              <a:rPr lang="it-IT" sz="2400" dirty="0">
                <a:solidFill>
                  <a:srgbClr val="222222"/>
                </a:solidFill>
                <a:latin typeface="Times New Roman" panose="02020603050405020304" pitchFamily="18" charset="0"/>
                <a:cs typeface="Times New Roman" panose="02020603050405020304" pitchFamily="18" charset="0"/>
              </a:rPr>
              <a:t>)</a:t>
            </a:r>
            <a:endParaRPr lang="it-IT" altLang="it-IT" sz="2400" dirty="0">
              <a:latin typeface="Times New Roman" panose="02020603050405020304" pitchFamily="18" charset="0"/>
              <a:cs typeface="Times New Roman" panose="02020603050405020304" pitchFamily="18" charset="0"/>
            </a:endParaRPr>
          </a:p>
          <a:p>
            <a:pPr algn="just" eaLnBrk="1" hangingPunct="1">
              <a:buClrTx/>
              <a:buFontTx/>
              <a:buNone/>
            </a:pPr>
            <a:r>
              <a:rPr lang="it-IT" altLang="it-IT" sz="2400" dirty="0">
                <a:latin typeface="Times New Roman" panose="02020603050405020304" pitchFamily="18" charset="0"/>
              </a:rPr>
              <a:t>  </a:t>
            </a:r>
          </a:p>
          <a:p>
            <a:pPr algn="just" eaLnBrk="1" hangingPunct="1">
              <a:buClrTx/>
              <a:buFontTx/>
              <a:buNone/>
            </a:pPr>
            <a:r>
              <a:rPr lang="it-IT" altLang="it-IT" sz="2400" dirty="0">
                <a:latin typeface="Times New Roman" panose="02020603050405020304" pitchFamily="18" charset="0"/>
              </a:rPr>
              <a:t>     “</a:t>
            </a:r>
            <a:r>
              <a:rPr lang="it-IT" altLang="it-IT" sz="2400" i="1" dirty="0">
                <a:latin typeface="Times New Roman" panose="02020603050405020304" pitchFamily="18" charset="0"/>
              </a:rPr>
              <a:t>Nulla falsa est </a:t>
            </a:r>
            <a:r>
              <a:rPr lang="it-IT" altLang="it-IT" sz="2400" i="1" dirty="0" err="1">
                <a:latin typeface="Times New Roman" panose="02020603050405020304" pitchFamily="18" charset="0"/>
              </a:rPr>
              <a:t>doctrina</a:t>
            </a:r>
            <a:r>
              <a:rPr lang="it-IT" altLang="it-IT" sz="2400" i="1" dirty="0">
                <a:latin typeface="Times New Roman" panose="02020603050405020304" pitchFamily="18" charset="0"/>
              </a:rPr>
              <a:t> </a:t>
            </a:r>
            <a:r>
              <a:rPr lang="it-IT" altLang="it-IT" sz="2400" i="1" dirty="0" err="1">
                <a:latin typeface="Times New Roman" panose="02020603050405020304" pitchFamily="18" charset="0"/>
              </a:rPr>
              <a:t>quae</a:t>
            </a:r>
            <a:r>
              <a:rPr lang="it-IT" altLang="it-IT" sz="2400" i="1" dirty="0">
                <a:latin typeface="Times New Roman" panose="02020603050405020304" pitchFamily="18" charset="0"/>
              </a:rPr>
              <a:t> non </a:t>
            </a:r>
            <a:r>
              <a:rPr lang="it-IT" altLang="it-IT" sz="2400" i="1" dirty="0" err="1">
                <a:latin typeface="Times New Roman" panose="02020603050405020304" pitchFamily="18" charset="0"/>
              </a:rPr>
              <a:t>aliquando</a:t>
            </a:r>
            <a:r>
              <a:rPr lang="it-IT" altLang="it-IT" sz="2400" i="1" dirty="0">
                <a:latin typeface="Times New Roman" panose="02020603050405020304" pitchFamily="18" charset="0"/>
              </a:rPr>
              <a:t> </a:t>
            </a:r>
            <a:r>
              <a:rPr lang="it-IT" altLang="it-IT" sz="2400" i="1" dirty="0" err="1">
                <a:latin typeface="Times New Roman" panose="02020603050405020304" pitchFamily="18" charset="0"/>
              </a:rPr>
              <a:t>aliqua</a:t>
            </a:r>
            <a:r>
              <a:rPr lang="it-IT" altLang="it-IT" sz="2400" i="1" dirty="0">
                <a:latin typeface="Times New Roman" panose="02020603050405020304" pitchFamily="18" charset="0"/>
              </a:rPr>
              <a:t> vera </a:t>
            </a:r>
            <a:r>
              <a:rPr lang="it-IT" altLang="it-IT" sz="2400" i="1" dirty="0" err="1">
                <a:latin typeface="Times New Roman" panose="02020603050405020304" pitchFamily="18" charset="0"/>
              </a:rPr>
              <a:t>falsis</a:t>
            </a:r>
            <a:r>
              <a:rPr lang="it-IT" altLang="it-IT" sz="2400" i="1" dirty="0">
                <a:latin typeface="Times New Roman" panose="02020603050405020304" pitchFamily="18" charset="0"/>
              </a:rPr>
              <a:t> </a:t>
            </a:r>
            <a:r>
              <a:rPr lang="it-IT" altLang="it-IT" sz="2400" i="1" dirty="0" err="1">
                <a:latin typeface="Times New Roman" panose="02020603050405020304" pitchFamily="18" charset="0"/>
              </a:rPr>
              <a:t>intermisceat</a:t>
            </a:r>
            <a:r>
              <a:rPr lang="it-IT" altLang="it-IT" sz="2400" dirty="0">
                <a:latin typeface="Times New Roman" panose="02020603050405020304" pitchFamily="18" charset="0"/>
              </a:rPr>
              <a:t>.”</a:t>
            </a:r>
          </a:p>
          <a:p>
            <a:pPr algn="just" eaLnBrk="1" hangingPunct="1">
              <a:buClrTx/>
              <a:buFontTx/>
              <a:buNone/>
            </a:pPr>
            <a:r>
              <a:rPr lang="it-IT" altLang="it-IT" sz="2400" dirty="0">
                <a:latin typeface="Times New Roman" panose="02020603050405020304" pitchFamily="18" charset="0"/>
              </a:rPr>
              <a:t>    “Non vi è alcuna dottrina falsa che talvolta non mescoli alcune verità alle affermazioni false” </a:t>
            </a:r>
          </a:p>
          <a:p>
            <a:pPr algn="just" eaLnBrk="1" hangingPunct="1">
              <a:buClrTx/>
              <a:buFontTx/>
              <a:buNone/>
            </a:pPr>
            <a:r>
              <a:rPr lang="it-IT" altLang="it-IT" sz="2400" b="1" dirty="0">
                <a:latin typeface="Times New Roman" panose="02020603050405020304" pitchFamily="18" charset="0"/>
              </a:rPr>
              <a:t>                                    (</a:t>
            </a:r>
            <a:r>
              <a:rPr lang="it-IT" altLang="it-IT" sz="2400" b="1" dirty="0" err="1">
                <a:latin typeface="Times New Roman" panose="02020603050405020304" pitchFamily="18" charset="0"/>
              </a:rPr>
              <a:t>S.Th</a:t>
            </a:r>
            <a:r>
              <a:rPr lang="it-IT" altLang="it-IT" sz="2400" b="1" dirty="0">
                <a:latin typeface="Times New Roman" panose="02020603050405020304" pitchFamily="18" charset="0"/>
              </a:rPr>
              <a:t>. IIa </a:t>
            </a:r>
            <a:r>
              <a:rPr lang="it-IT" altLang="it-IT" sz="2400" b="1" dirty="0" err="1">
                <a:latin typeface="Times New Roman" panose="02020603050405020304" pitchFamily="18" charset="0"/>
              </a:rPr>
              <a:t>IIae</a:t>
            </a:r>
            <a:r>
              <a:rPr lang="it-IT" altLang="it-IT" sz="2400" b="1" dirty="0">
                <a:latin typeface="Times New Roman" panose="02020603050405020304" pitchFamily="18" charset="0"/>
              </a:rPr>
              <a:t> q. 172, a.6</a:t>
            </a:r>
            <a:r>
              <a:rPr lang="it-IT" altLang="it-IT" sz="2400" dirty="0">
                <a:latin typeface="Times New Roman" panose="02020603050405020304" pitchFamily="18" charset="0"/>
              </a:rPr>
              <a:t>)</a:t>
            </a:r>
          </a:p>
        </p:txBody>
      </p:sp>
      <p:pic>
        <p:nvPicPr>
          <p:cNvPr id="65541" name="Picture 4">
            <a:extLst>
              <a:ext uri="{FF2B5EF4-FFF2-40B4-BE49-F238E27FC236}">
                <a16:creationId xmlns:a16="http://schemas.microsoft.com/office/drawing/2014/main" id="{1EB4E42B-D122-FD57-F9FC-8FB9DE9DE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528" y="4292166"/>
            <a:ext cx="2365557" cy="241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CEBFA2D7-F9E0-9432-CA0F-EAA0E4196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200" y="1863201"/>
            <a:ext cx="2943124" cy="226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48059E-FAEC-C45C-3562-CD2229ABE20A}"/>
              </a:ext>
            </a:extLst>
          </p:cNvPr>
          <p:cNvSpPr>
            <a:spLocks noGrp="1"/>
          </p:cNvSpPr>
          <p:nvPr>
            <p:ph type="title"/>
          </p:nvPr>
        </p:nvSpPr>
        <p:spPr>
          <a:xfrm>
            <a:off x="198784" y="365125"/>
            <a:ext cx="11993216" cy="1325563"/>
          </a:xfrm>
        </p:spPr>
        <p:txBody>
          <a:bodyPr>
            <a:noAutofit/>
          </a:bodyPr>
          <a:lstStyle/>
          <a:p>
            <a:pPr algn="ctr"/>
            <a:r>
              <a:rPr lang="it-IT" sz="3600" dirty="0">
                <a:latin typeface="Times New Roman" panose="02020603050405020304" pitchFamily="18" charset="0"/>
                <a:cs typeface="Times New Roman" panose="02020603050405020304" pitchFamily="18" charset="0"/>
              </a:rPr>
              <a:t>Come</a:t>
            </a:r>
            <a:r>
              <a:rPr lang="it-IT" sz="3600" i="1" dirty="0">
                <a:latin typeface="Times New Roman" panose="02020603050405020304" pitchFamily="18" charset="0"/>
                <a:cs typeface="Times New Roman" panose="02020603050405020304" pitchFamily="18" charset="0"/>
              </a:rPr>
              <a:t> ouverture </a:t>
            </a:r>
            <a:r>
              <a:rPr lang="it-IT" sz="3600" dirty="0">
                <a:latin typeface="Times New Roman" panose="02020603050405020304" pitchFamily="18" charset="0"/>
                <a:cs typeface="Times New Roman" panose="02020603050405020304" pitchFamily="18" charset="0"/>
              </a:rPr>
              <a:t>metodologica, esaminiamo il </a:t>
            </a:r>
            <a:r>
              <a:rPr lang="it-IT" sz="3600" b="1" i="1" dirty="0">
                <a:latin typeface="Times New Roman" panose="02020603050405020304" pitchFamily="18" charset="0"/>
                <a:cs typeface="Times New Roman" panose="02020603050405020304" pitchFamily="18" charset="0"/>
              </a:rPr>
              <a:t>Messaggio alle donne </a:t>
            </a:r>
            <a:r>
              <a:rPr lang="it-IT" sz="3600" dirty="0">
                <a:latin typeface="Times New Roman" panose="02020603050405020304" pitchFamily="18" charset="0"/>
                <a:cs typeface="Times New Roman" panose="02020603050405020304" pitchFamily="18" charset="0"/>
              </a:rPr>
              <a:t>di Paolo VI, alla fine del Concilio Vaticano II. </a:t>
            </a:r>
            <a:br>
              <a:rPr lang="it-IT" sz="3600" dirty="0">
                <a:latin typeface="Times New Roman" panose="02020603050405020304" pitchFamily="18" charset="0"/>
                <a:cs typeface="Times New Roman" panose="02020603050405020304" pitchFamily="18" charset="0"/>
              </a:rPr>
            </a:br>
            <a:r>
              <a:rPr lang="it-IT" sz="3600" dirty="0">
                <a:latin typeface="Times New Roman" panose="02020603050405020304" pitchFamily="18" charset="0"/>
                <a:cs typeface="Times New Roman" panose="02020603050405020304" pitchFamily="18" charset="0"/>
              </a:rPr>
              <a:t>Breve analisi linguistica e storico-filosofica </a:t>
            </a:r>
          </a:p>
        </p:txBody>
      </p:sp>
      <p:sp>
        <p:nvSpPr>
          <p:cNvPr id="6" name="Segnaposto contenuto 5">
            <a:extLst>
              <a:ext uri="{FF2B5EF4-FFF2-40B4-BE49-F238E27FC236}">
                <a16:creationId xmlns:a16="http://schemas.microsoft.com/office/drawing/2014/main" id="{EF859680-99FF-D750-4CCB-A5F6C1390349}"/>
              </a:ext>
            </a:extLst>
          </p:cNvPr>
          <p:cNvSpPr>
            <a:spLocks noGrp="1"/>
          </p:cNvSpPr>
          <p:nvPr>
            <p:ph sz="half" idx="1"/>
          </p:nvPr>
        </p:nvSpPr>
        <p:spPr>
          <a:xfrm>
            <a:off x="447261" y="2342460"/>
            <a:ext cx="5648739" cy="4351338"/>
          </a:xfrm>
        </p:spPr>
        <p:txBody>
          <a:bodyPr>
            <a:normAutofit fontScale="77500" lnSpcReduction="20000"/>
          </a:bodyPr>
          <a:lstStyle/>
          <a:p>
            <a:pPr marL="0" indent="0" algn="just" rtl="0">
              <a:buNone/>
            </a:pPr>
            <a:r>
              <a:rPr lang="it-IT" b="0" i="0" dirty="0">
                <a:effectLst/>
                <a:latin typeface="Times New Roman, serif"/>
              </a:rPr>
              <a:t>1. Ed ora è a voi che ci rivolgiamo, donne di ogni condizione, </a:t>
            </a:r>
            <a:r>
              <a:rPr lang="it-IT" b="1" i="0" dirty="0">
                <a:effectLst/>
                <a:latin typeface="Times New Roman, serif"/>
              </a:rPr>
              <a:t>figlie, spose, madri e vedove</a:t>
            </a:r>
            <a:r>
              <a:rPr lang="it-IT" b="0" i="0" dirty="0">
                <a:effectLst/>
                <a:latin typeface="Times New Roman, serif"/>
              </a:rPr>
              <a:t>; anche a voi, </a:t>
            </a:r>
            <a:r>
              <a:rPr lang="it-IT" b="1" i="0" dirty="0">
                <a:effectLst/>
                <a:latin typeface="Times New Roman, serif"/>
              </a:rPr>
              <a:t>vergini consacrate e donne nubili</a:t>
            </a:r>
            <a:r>
              <a:rPr lang="it-IT" b="0" i="0" dirty="0">
                <a:effectLst/>
                <a:latin typeface="Times New Roman, serif"/>
              </a:rPr>
              <a:t>: voi siete la metà dell’immensa famiglia umana!</a:t>
            </a:r>
            <a:endParaRPr lang="it-IT" b="0" i="0" dirty="0">
              <a:effectLst/>
            </a:endParaRPr>
          </a:p>
          <a:p>
            <a:pPr marL="0" indent="0" algn="just" rtl="0">
              <a:buNone/>
            </a:pPr>
            <a:r>
              <a:rPr lang="it-IT" b="0" i="0" dirty="0">
                <a:effectLst/>
                <a:latin typeface="Times New Roman, serif"/>
              </a:rPr>
              <a:t>2. La Chiesa è fiera, voi lo sapete, d’aver </a:t>
            </a:r>
            <a:r>
              <a:rPr lang="it-IT" b="1" i="0" dirty="0">
                <a:effectLst/>
                <a:latin typeface="Times New Roman, serif"/>
              </a:rPr>
              <a:t>esaltato e liberato la donna</a:t>
            </a:r>
            <a:r>
              <a:rPr lang="it-IT" b="0" i="0" dirty="0">
                <a:effectLst/>
                <a:latin typeface="Times New Roman, serif"/>
              </a:rPr>
              <a:t>, d’aver fatto </a:t>
            </a:r>
            <a:r>
              <a:rPr lang="it-IT" b="1" i="0" dirty="0">
                <a:effectLst/>
                <a:latin typeface="Times New Roman, serif"/>
              </a:rPr>
              <a:t>risplendere nel corso dei secoli, nella diversità dei caratteri, la sua uguaglianza sostanziale con l’uomo</a:t>
            </a:r>
            <a:r>
              <a:rPr lang="it-IT" b="0" i="0" dirty="0">
                <a:effectLst/>
                <a:latin typeface="Times New Roman, serif"/>
              </a:rPr>
              <a:t>.</a:t>
            </a:r>
            <a:endParaRPr lang="it-IT" b="0" i="0" dirty="0">
              <a:effectLst/>
            </a:endParaRPr>
          </a:p>
          <a:p>
            <a:pPr marL="0" indent="0" algn="just" rtl="0">
              <a:buNone/>
            </a:pPr>
            <a:r>
              <a:rPr lang="it-IT" b="0" i="0" dirty="0">
                <a:effectLst/>
                <a:latin typeface="Times New Roman, serif"/>
              </a:rPr>
              <a:t>3. Ma viene l’ora, </a:t>
            </a:r>
            <a:r>
              <a:rPr lang="it-IT" b="1" i="0" dirty="0">
                <a:effectLst/>
                <a:latin typeface="Times New Roman, serif"/>
              </a:rPr>
              <a:t>l’ora è venuta</a:t>
            </a:r>
            <a:r>
              <a:rPr lang="it-IT" b="0" i="0" dirty="0">
                <a:effectLst/>
                <a:latin typeface="Times New Roman, serif"/>
              </a:rPr>
              <a:t>, in cui </a:t>
            </a:r>
            <a:r>
              <a:rPr lang="it-IT" b="1" i="0" dirty="0">
                <a:effectLst/>
                <a:latin typeface="Times New Roman, serif"/>
              </a:rPr>
              <a:t>la vocazione della donna si completa in pienezza</a:t>
            </a:r>
            <a:r>
              <a:rPr lang="it-IT" b="0" i="0" dirty="0">
                <a:effectLst/>
                <a:latin typeface="Times New Roman, serif"/>
              </a:rPr>
              <a:t>, l’ora in cui</a:t>
            </a:r>
            <a:r>
              <a:rPr lang="it-IT" b="1" i="0" dirty="0">
                <a:effectLst/>
                <a:latin typeface="Times New Roman, serif"/>
              </a:rPr>
              <a:t> la donna acquista nella società un’influenza, un irradiamento, un potere finora mai raggiunto</a:t>
            </a:r>
            <a:r>
              <a:rPr lang="it-IT" b="0" i="0" dirty="0">
                <a:effectLst/>
                <a:latin typeface="Times New Roman, serif"/>
              </a:rPr>
              <a:t>.</a:t>
            </a:r>
            <a:endParaRPr lang="it-IT" b="0" i="0" dirty="0">
              <a:effectLst/>
            </a:endParaRPr>
          </a:p>
          <a:p>
            <a:endParaRPr lang="it-IT" dirty="0"/>
          </a:p>
        </p:txBody>
      </p:sp>
      <p:pic>
        <p:nvPicPr>
          <p:cNvPr id="7" name="Picture 2" descr="Le donne nel pensiero di San Paolo VI - La Voce del Popolo">
            <a:extLst>
              <a:ext uri="{FF2B5EF4-FFF2-40B4-BE49-F238E27FC236}">
                <a16:creationId xmlns:a16="http://schemas.microsoft.com/office/drawing/2014/main" id="{E10E9FA8-D1BA-ACB8-20FA-681C6BD1057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23991" y="2632124"/>
            <a:ext cx="5181600" cy="2738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31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52AE543-A152-C540-E9AA-2D64C2C8C959}"/>
              </a:ext>
            </a:extLst>
          </p:cNvPr>
          <p:cNvSpPr txBox="1"/>
          <p:nvPr/>
        </p:nvSpPr>
        <p:spPr>
          <a:xfrm>
            <a:off x="424071" y="522096"/>
            <a:ext cx="10827026" cy="6001643"/>
          </a:xfrm>
          <a:prstGeom prst="rect">
            <a:avLst/>
          </a:prstGeom>
          <a:noFill/>
        </p:spPr>
        <p:txBody>
          <a:bodyPr wrap="square">
            <a:spAutoFit/>
          </a:bodyPr>
          <a:lstStyle/>
          <a:p>
            <a:pPr algn="just" rtl="0"/>
            <a:r>
              <a:rPr lang="it-IT" sz="2400" b="0" i="0" dirty="0">
                <a:effectLst/>
                <a:latin typeface="Times New Roman, serif"/>
              </a:rPr>
              <a:t>4. È per questo, in questo momento nel quale l’umanità sperimenta una così profonda trasformazione, che le donne imbevute dello spirito del Vangelo possono tanto per </a:t>
            </a:r>
            <a:r>
              <a:rPr lang="it-IT" sz="2400" b="1" i="0" dirty="0">
                <a:effectLst/>
                <a:latin typeface="Times New Roman, serif"/>
              </a:rPr>
              <a:t>aiutare l’umanità a non decadere</a:t>
            </a:r>
            <a:r>
              <a:rPr lang="it-IT" sz="2400" b="0" i="0" dirty="0">
                <a:effectLst/>
                <a:latin typeface="Times New Roman, serif"/>
              </a:rPr>
              <a:t>.</a:t>
            </a:r>
            <a:endParaRPr lang="it-IT" sz="2400" b="0" i="0" dirty="0">
              <a:effectLst/>
            </a:endParaRPr>
          </a:p>
          <a:p>
            <a:pPr algn="just" rtl="0"/>
            <a:endParaRPr lang="it-IT" sz="2400" b="0" i="0" dirty="0">
              <a:effectLst/>
              <a:latin typeface="Times New Roman, serif"/>
            </a:endParaRPr>
          </a:p>
          <a:p>
            <a:pPr algn="just" rtl="0"/>
            <a:r>
              <a:rPr lang="it-IT" sz="2400" b="0" i="0" dirty="0">
                <a:effectLst/>
                <a:latin typeface="Times New Roman, serif"/>
              </a:rPr>
              <a:t>5. Voi donne avete sempre </a:t>
            </a:r>
            <a:r>
              <a:rPr lang="it-IT" sz="2400" b="1" i="0" dirty="0">
                <a:effectLst/>
                <a:latin typeface="Times New Roman, serif"/>
              </a:rPr>
              <a:t>in dote la custodia del focolare</a:t>
            </a:r>
            <a:r>
              <a:rPr lang="it-IT" sz="2400" b="0" i="0" dirty="0">
                <a:effectLst/>
                <a:latin typeface="Times New Roman, serif"/>
              </a:rPr>
              <a:t>, </a:t>
            </a:r>
            <a:r>
              <a:rPr lang="it-IT" sz="2400" b="1" i="0" dirty="0">
                <a:effectLst/>
                <a:latin typeface="Times New Roman, serif"/>
              </a:rPr>
              <a:t>l’amore delle origini, il senso delle culle. Voi siete presenti al mistero della vita che comincia. Voi consolate nel distacco della morte</a:t>
            </a:r>
            <a:r>
              <a:rPr lang="it-IT" sz="2400" b="0" i="0" dirty="0">
                <a:effectLst/>
                <a:latin typeface="Times New Roman, serif"/>
              </a:rPr>
              <a:t>. </a:t>
            </a:r>
            <a:r>
              <a:rPr lang="it-IT" sz="2400" b="1" i="0" dirty="0">
                <a:effectLst/>
                <a:latin typeface="Times New Roman, serif"/>
              </a:rPr>
              <a:t>La nostra tecnica rischia di diventare disumana. Riconciliate gli uomini con la vita. E soprattutto vegliate, ve ne supplichiamo, sull’avvenire della nostra specie. Trattenete la mano dell’uomo che, in un momento di follia, tentasse di distruggere la civiltà umana</a:t>
            </a:r>
            <a:r>
              <a:rPr lang="it-IT" sz="2400" b="0" i="0" dirty="0">
                <a:effectLst/>
                <a:latin typeface="Times New Roman, serif"/>
              </a:rPr>
              <a:t>.</a:t>
            </a:r>
            <a:endParaRPr lang="it-IT" sz="2400" b="0" i="0" dirty="0">
              <a:effectLst/>
            </a:endParaRPr>
          </a:p>
          <a:p>
            <a:pPr algn="just" rtl="0"/>
            <a:endParaRPr lang="it-IT" sz="2400" b="0" i="0" dirty="0">
              <a:effectLst/>
              <a:latin typeface="Times New Roman, serif"/>
            </a:endParaRPr>
          </a:p>
          <a:p>
            <a:pPr algn="just" rtl="0"/>
            <a:r>
              <a:rPr lang="it-IT" sz="2400" b="0" i="0" dirty="0">
                <a:effectLst/>
                <a:latin typeface="Times New Roman, serif"/>
              </a:rPr>
              <a:t>6. </a:t>
            </a:r>
            <a:r>
              <a:rPr lang="it-IT" sz="2400" b="1" i="0" dirty="0">
                <a:effectLst/>
                <a:latin typeface="Times New Roman, serif"/>
              </a:rPr>
              <a:t>Spose, madri di famiglia, prime educatrici del genere umano nel segreto dei focolari</a:t>
            </a:r>
            <a:r>
              <a:rPr lang="it-IT" sz="2400" b="0" i="0" dirty="0">
                <a:effectLst/>
                <a:latin typeface="Times New Roman, serif"/>
              </a:rPr>
              <a:t>, </a:t>
            </a:r>
            <a:r>
              <a:rPr lang="it-IT" sz="2400" b="1" i="0" dirty="0">
                <a:effectLst/>
                <a:latin typeface="Times New Roman, serif"/>
              </a:rPr>
              <a:t>trasmettete ai vostri figli e alle vostre figlie </a:t>
            </a:r>
            <a:r>
              <a:rPr lang="it-IT" sz="2400" b="0" i="0" dirty="0">
                <a:effectLst/>
                <a:latin typeface="Times New Roman, serif"/>
              </a:rPr>
              <a:t>l</a:t>
            </a:r>
            <a:r>
              <a:rPr lang="it-IT" sz="2400" b="1" i="0" dirty="0">
                <a:effectLst/>
                <a:latin typeface="Times New Roman, serif"/>
              </a:rPr>
              <a:t>e tradizioni dei vostri padri</a:t>
            </a:r>
            <a:r>
              <a:rPr lang="it-IT" sz="2400" b="0" i="0" dirty="0">
                <a:effectLst/>
                <a:latin typeface="Times New Roman, serif"/>
              </a:rPr>
              <a:t>, nello stesso tempo che li preparate all’imprevedibile futuro. Ricordate sempre che </a:t>
            </a:r>
            <a:r>
              <a:rPr lang="it-IT" sz="2400" b="1" i="0" dirty="0">
                <a:effectLst/>
                <a:latin typeface="Times New Roman, serif"/>
              </a:rPr>
              <a:t>attraverso i suoi figli una madre appartiene a quell’avvenire che lei forse non vedrà</a:t>
            </a:r>
            <a:r>
              <a:rPr lang="it-IT" sz="2400" b="0" i="0" dirty="0">
                <a:effectLst/>
                <a:latin typeface="Times New Roman, serif"/>
              </a:rPr>
              <a:t>.</a:t>
            </a:r>
            <a:endParaRPr lang="it-IT" sz="2400" b="0" i="0" dirty="0">
              <a:effectLst/>
            </a:endParaRPr>
          </a:p>
        </p:txBody>
      </p:sp>
    </p:spTree>
    <p:extLst>
      <p:ext uri="{BB962C8B-B14F-4D97-AF65-F5344CB8AC3E}">
        <p14:creationId xmlns:p14="http://schemas.microsoft.com/office/powerpoint/2010/main" val="324600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04C6021-6A7B-C261-90F4-ADDBE3727462}"/>
              </a:ext>
            </a:extLst>
          </p:cNvPr>
          <p:cNvSpPr txBox="1"/>
          <p:nvPr/>
        </p:nvSpPr>
        <p:spPr>
          <a:xfrm>
            <a:off x="331302" y="117693"/>
            <a:ext cx="11158331" cy="6740307"/>
          </a:xfrm>
          <a:prstGeom prst="rect">
            <a:avLst/>
          </a:prstGeom>
          <a:noFill/>
        </p:spPr>
        <p:txBody>
          <a:bodyPr wrap="square">
            <a:spAutoFit/>
          </a:bodyPr>
          <a:lstStyle/>
          <a:p>
            <a:pPr algn="just" rtl="0"/>
            <a:r>
              <a:rPr lang="it-IT" sz="2400" b="0" i="0" dirty="0">
                <a:effectLst/>
                <a:latin typeface="Times New Roman, serif"/>
              </a:rPr>
              <a:t>7. Ed anche voi, </a:t>
            </a:r>
            <a:r>
              <a:rPr lang="it-IT" sz="2400" b="1" i="0" dirty="0">
                <a:effectLst/>
                <a:latin typeface="Times New Roman, serif"/>
              </a:rPr>
              <a:t>donne nubili</a:t>
            </a:r>
            <a:r>
              <a:rPr lang="it-IT" sz="2400" b="0" i="0" dirty="0">
                <a:effectLst/>
                <a:latin typeface="Times New Roman, serif"/>
              </a:rPr>
              <a:t>, sappiate di poter compiere tutta la vostra vocazione di dedizione. La società vi chiama da ogni parte. E le stesse famiglie non possono vivere senza il soccorso di coloro che non hanno famiglia.</a:t>
            </a:r>
            <a:endParaRPr lang="it-IT" sz="2400" b="0" i="0" dirty="0">
              <a:effectLst/>
            </a:endParaRPr>
          </a:p>
          <a:p>
            <a:pPr algn="just" rtl="0"/>
            <a:r>
              <a:rPr lang="it-IT" sz="2400" b="0" i="0" dirty="0">
                <a:effectLst/>
                <a:latin typeface="Times New Roman, serif"/>
              </a:rPr>
              <a:t>8. Voi soprattutto, </a:t>
            </a:r>
            <a:r>
              <a:rPr lang="it-IT" sz="2400" b="1" i="0" dirty="0">
                <a:effectLst/>
                <a:latin typeface="Times New Roman, serif"/>
              </a:rPr>
              <a:t>vergini consacrate, in un mondo dove l’egoismo e la ricerca del piacere vorrebbero dettare legge, siate le custodi della purezza, del disinteresse, della pietà</a:t>
            </a:r>
            <a:r>
              <a:rPr lang="it-IT" sz="2400" b="0" i="0" dirty="0">
                <a:effectLst/>
                <a:latin typeface="Times New Roman, serif"/>
              </a:rPr>
              <a:t>. Gesù, che ha conferito all’amore coniugale tutta la sua pienezza, ha anche esaltato la rinuncia a questo amore umano, quando è fatta per l’Amore infinito e per il servizio di tutti.</a:t>
            </a:r>
            <a:endParaRPr lang="it-IT" sz="2400" b="0" i="0" dirty="0">
              <a:effectLst/>
            </a:endParaRPr>
          </a:p>
          <a:p>
            <a:pPr algn="just" rtl="0"/>
            <a:r>
              <a:rPr lang="it-IT" sz="2400" b="0" i="0" dirty="0">
                <a:effectLst/>
                <a:latin typeface="Times New Roman, serif"/>
              </a:rPr>
              <a:t>9. </a:t>
            </a:r>
            <a:r>
              <a:rPr lang="it-IT" sz="2400" b="1" i="0" dirty="0">
                <a:effectLst/>
                <a:latin typeface="Times New Roman, serif"/>
              </a:rPr>
              <a:t>Donne nella prova, infine, voi che state ritte sotto la croce ad immagine di Maria</a:t>
            </a:r>
            <a:r>
              <a:rPr lang="it-IT" sz="2400" b="0" i="0" dirty="0">
                <a:effectLst/>
                <a:latin typeface="Times New Roman, serif"/>
              </a:rPr>
              <a:t>, voi che tanto spesso nella storia avete </a:t>
            </a:r>
            <a:r>
              <a:rPr lang="it-IT" sz="2400" b="1" i="0" dirty="0">
                <a:effectLst/>
                <a:latin typeface="Times New Roman, serif"/>
              </a:rPr>
              <a:t>dato agli uomini la forza di lottare fino alla fine, di testimoniare fino al martirio, aiutateli ancora una volta</a:t>
            </a:r>
            <a:r>
              <a:rPr lang="it-IT" sz="2400" b="0" i="0" dirty="0">
                <a:effectLst/>
                <a:latin typeface="Times New Roman, serif"/>
              </a:rPr>
              <a:t> a ritrovare l’audacia delle grandi imprese, unitamente alla pazienza e al senso delle umili origini.</a:t>
            </a:r>
            <a:endParaRPr lang="it-IT" sz="2400" b="0" i="0" dirty="0">
              <a:effectLst/>
            </a:endParaRPr>
          </a:p>
          <a:p>
            <a:pPr algn="just" rtl="0"/>
            <a:r>
              <a:rPr lang="it-IT" sz="2400" b="0" i="0" dirty="0">
                <a:effectLst/>
                <a:latin typeface="Times New Roman, serif"/>
              </a:rPr>
              <a:t>10. </a:t>
            </a:r>
            <a:r>
              <a:rPr lang="it-IT" sz="2400" b="1" i="0" dirty="0">
                <a:effectLst/>
                <a:latin typeface="Times New Roman, serif"/>
              </a:rPr>
              <a:t>O voi donne, che sapete rendere la verità dolce, tenera, accessibile</a:t>
            </a:r>
            <a:r>
              <a:rPr lang="it-IT" sz="2400" b="0" i="0" dirty="0">
                <a:effectLst/>
                <a:latin typeface="Times New Roman, serif"/>
              </a:rPr>
              <a:t>, impegnatevi a far penetrare lo spirito di questo Concilio nelle istituzioni, nelle scuole, nei focolari, nella vita di ogni giorno.</a:t>
            </a:r>
            <a:endParaRPr lang="it-IT" sz="2400" b="0" i="0" dirty="0">
              <a:effectLst/>
            </a:endParaRPr>
          </a:p>
          <a:p>
            <a:pPr algn="just" rtl="0"/>
            <a:r>
              <a:rPr lang="it-IT" sz="2400" b="0" i="0" dirty="0">
                <a:effectLst/>
                <a:latin typeface="Times New Roman, serif"/>
              </a:rPr>
              <a:t>11. Donne di tutto l’universo, cristiane o non credenti, a cui è affidata la vita in questo momento così grave della storia, </a:t>
            </a:r>
            <a:r>
              <a:rPr lang="it-IT" sz="2400" b="1" i="0" dirty="0">
                <a:effectLst/>
                <a:latin typeface="Times New Roman, serif"/>
              </a:rPr>
              <a:t>spetta a voi salvare la pace del mondo</a:t>
            </a:r>
            <a:r>
              <a:rPr lang="it-IT" sz="2400" b="0" i="0" dirty="0">
                <a:effectLst/>
                <a:latin typeface="Times New Roman, serif"/>
              </a:rPr>
              <a:t>!</a:t>
            </a:r>
            <a:endParaRPr lang="it-IT" sz="2400" b="0" i="0" dirty="0">
              <a:effectLst/>
            </a:endParaRPr>
          </a:p>
          <a:p>
            <a:pPr algn="just" rtl="0"/>
            <a:r>
              <a:rPr lang="it-IT" sz="2400" b="0" i="1" dirty="0">
                <a:effectLst/>
                <a:latin typeface="Times New Roman, serif"/>
              </a:rPr>
              <a:t>8 dicembre 1965</a:t>
            </a:r>
            <a:endParaRPr lang="it-IT" sz="2400" b="0" dirty="0">
              <a:effectLst/>
            </a:endParaRPr>
          </a:p>
        </p:txBody>
      </p:sp>
    </p:spTree>
    <p:extLst>
      <p:ext uri="{BB962C8B-B14F-4D97-AF65-F5344CB8AC3E}">
        <p14:creationId xmlns:p14="http://schemas.microsoft.com/office/powerpoint/2010/main" val="350470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CC7DD7-D5AF-E9F9-F723-117CFECB21B3}"/>
              </a:ext>
            </a:extLst>
          </p:cNvPr>
          <p:cNvSpPr>
            <a:spLocks noGrp="1"/>
          </p:cNvSpPr>
          <p:nvPr>
            <p:ph type="title"/>
          </p:nvPr>
        </p:nvSpPr>
        <p:spPr>
          <a:xfrm>
            <a:off x="739775" y="15059"/>
            <a:ext cx="10515600" cy="1325563"/>
          </a:xfrm>
        </p:spPr>
        <p:txBody>
          <a:bodyPr>
            <a:normAutofit fontScale="90000"/>
          </a:bodyPr>
          <a:lstStyle/>
          <a:p>
            <a:pPr algn="ctr"/>
            <a:r>
              <a:rPr lang="it-IT" dirty="0">
                <a:latin typeface="Times New Roman" panose="02020603050405020304" pitchFamily="18" charset="0"/>
                <a:cs typeface="Times New Roman" panose="02020603050405020304" pitchFamily="18" charset="0"/>
              </a:rPr>
              <a:t>Un tema troppo a lungo trascurato, ma di grande rilevanza  antropologica. Filosofia al femminile?</a:t>
            </a:r>
            <a:endParaRPr lang="it-IT" dirty="0"/>
          </a:p>
        </p:txBody>
      </p:sp>
      <p:sp>
        <p:nvSpPr>
          <p:cNvPr id="12" name="Segnaposto testo 11">
            <a:extLst>
              <a:ext uri="{FF2B5EF4-FFF2-40B4-BE49-F238E27FC236}">
                <a16:creationId xmlns:a16="http://schemas.microsoft.com/office/drawing/2014/main" id="{DD52E89B-2E3C-965A-59E7-3DAA503BED09}"/>
              </a:ext>
            </a:extLst>
          </p:cNvPr>
          <p:cNvSpPr>
            <a:spLocks noGrp="1"/>
          </p:cNvSpPr>
          <p:nvPr>
            <p:ph type="body" idx="1"/>
          </p:nvPr>
        </p:nvSpPr>
        <p:spPr/>
        <p:txBody>
          <a:bodyPr>
            <a:normAutofit fontScale="70000" lnSpcReduction="20000"/>
          </a:bodyPr>
          <a:lstStyle/>
          <a:p>
            <a:endParaRPr lang="it-IT" dirty="0"/>
          </a:p>
        </p:txBody>
      </p:sp>
      <p:pic>
        <p:nvPicPr>
          <p:cNvPr id="7" name="Picture 4" descr="Etica Nicomachea. Testo greco a fronte. Nuova ediz. di Aristotele con  Spedizione Gratuita - 9788840022000 in Antica | Libreria Universitaria">
            <a:extLst>
              <a:ext uri="{FF2B5EF4-FFF2-40B4-BE49-F238E27FC236}">
                <a16:creationId xmlns:a16="http://schemas.microsoft.com/office/drawing/2014/main" id="{AC00F1B6-10D1-1607-212F-21032B83E3C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244993" y="2125773"/>
            <a:ext cx="2388985" cy="3636000"/>
          </a:xfrm>
          <a:prstGeom prst="rect">
            <a:avLst/>
          </a:prstGeom>
          <a:noFill/>
          <a:extLst>
            <a:ext uri="{909E8E84-426E-40DD-AFC4-6F175D3DCCD1}">
              <a14:hiddenFill xmlns:a14="http://schemas.microsoft.com/office/drawing/2010/main">
                <a:solidFill>
                  <a:srgbClr val="FFFFFF"/>
                </a:solidFill>
              </a14:hiddenFill>
            </a:ext>
          </a:extLst>
        </p:spPr>
      </p:pic>
      <p:sp>
        <p:nvSpPr>
          <p:cNvPr id="13" name="Segnaposto testo 12">
            <a:extLst>
              <a:ext uri="{FF2B5EF4-FFF2-40B4-BE49-F238E27FC236}">
                <a16:creationId xmlns:a16="http://schemas.microsoft.com/office/drawing/2014/main" id="{4DEF8BFB-9703-117F-B6E1-E22E289663F6}"/>
              </a:ext>
            </a:extLst>
          </p:cNvPr>
          <p:cNvSpPr>
            <a:spLocks noGrp="1"/>
          </p:cNvSpPr>
          <p:nvPr>
            <p:ph type="body" sz="quarter" idx="3"/>
          </p:nvPr>
        </p:nvSpPr>
        <p:spPr>
          <a:xfrm>
            <a:off x="6371144" y="6034088"/>
            <a:ext cx="5183188" cy="823912"/>
          </a:xfrm>
        </p:spPr>
        <p:txBody>
          <a:bodyPr>
            <a:normAutofit fontScale="70000" lnSpcReduction="20000"/>
          </a:bodyPr>
          <a:lstStyle/>
          <a:p>
            <a:pPr algn="just"/>
            <a:r>
              <a:rPr lang="it-IT" dirty="0">
                <a:latin typeface="Times New Roman" panose="02020603050405020304" pitchFamily="18" charset="0"/>
                <a:cs typeface="Times New Roman" panose="02020603050405020304" pitchFamily="18" charset="0"/>
              </a:rPr>
              <a:t>Dall’alto a sinistra: Mary </a:t>
            </a:r>
            <a:r>
              <a:rPr lang="it-IT" dirty="0" err="1">
                <a:latin typeface="Times New Roman" panose="02020603050405020304" pitchFamily="18" charset="0"/>
                <a:cs typeface="Times New Roman" panose="02020603050405020304" pitchFamily="18" charset="0"/>
              </a:rPr>
              <a:t>Wollstonecraft</a:t>
            </a:r>
            <a:r>
              <a:rPr lang="it-IT" dirty="0">
                <a:latin typeface="Times New Roman" panose="02020603050405020304" pitchFamily="18" charset="0"/>
                <a:cs typeface="Times New Roman" panose="02020603050405020304" pitchFamily="18" charset="0"/>
              </a:rPr>
              <a:t>, John Stuart Mill, Edith Stein, Hannah Arendt, Luce </a:t>
            </a:r>
            <a:r>
              <a:rPr lang="it-IT" dirty="0" err="1">
                <a:latin typeface="Times New Roman" panose="02020603050405020304" pitchFamily="18" charset="0"/>
                <a:cs typeface="Times New Roman" panose="02020603050405020304" pitchFamily="18" charset="0"/>
              </a:rPr>
              <a:t>Irigaray</a:t>
            </a:r>
            <a:r>
              <a:rPr lang="it-IT" dirty="0">
                <a:latin typeface="Times New Roman" panose="02020603050405020304" pitchFamily="18" charset="0"/>
                <a:cs typeface="Times New Roman" panose="02020603050405020304" pitchFamily="18" charset="0"/>
              </a:rPr>
              <a:t>, Adriana </a:t>
            </a:r>
            <a:r>
              <a:rPr lang="it-IT" dirty="0" err="1">
                <a:latin typeface="Times New Roman" panose="02020603050405020304" pitchFamily="18" charset="0"/>
                <a:cs typeface="Times New Roman" panose="02020603050405020304" pitchFamily="18" charset="0"/>
              </a:rPr>
              <a:t>Cavarero</a:t>
            </a:r>
            <a:r>
              <a:rPr lang="it-IT" dirty="0">
                <a:latin typeface="Times New Roman" panose="02020603050405020304" pitchFamily="18" charset="0"/>
                <a:cs typeface="Times New Roman" panose="02020603050405020304" pitchFamily="18" charset="0"/>
              </a:rPr>
              <a:t>, Martha </a:t>
            </a:r>
            <a:r>
              <a:rPr lang="it-IT" dirty="0" err="1">
                <a:latin typeface="Times New Roman" panose="02020603050405020304" pitchFamily="18" charset="0"/>
                <a:cs typeface="Times New Roman" panose="02020603050405020304" pitchFamily="18" charset="0"/>
              </a:rPr>
              <a:t>Nussbaum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Alasdair</a:t>
            </a:r>
            <a:r>
              <a:rPr lang="it-IT" dirty="0">
                <a:latin typeface="Times New Roman" panose="02020603050405020304" pitchFamily="18" charset="0"/>
                <a:cs typeface="Times New Roman" panose="02020603050405020304" pitchFamily="18" charset="0"/>
              </a:rPr>
              <a:t> MacIntyre</a:t>
            </a:r>
          </a:p>
        </p:txBody>
      </p:sp>
      <p:sp>
        <p:nvSpPr>
          <p:cNvPr id="4" name="Segnaposto contenuto 3">
            <a:extLst>
              <a:ext uri="{FF2B5EF4-FFF2-40B4-BE49-F238E27FC236}">
                <a16:creationId xmlns:a16="http://schemas.microsoft.com/office/drawing/2014/main" id="{0B467507-2BCC-6EA9-3A9A-6D16B984E9F5}"/>
              </a:ext>
            </a:extLst>
          </p:cNvPr>
          <p:cNvSpPr>
            <a:spLocks noGrp="1"/>
          </p:cNvSpPr>
          <p:nvPr>
            <p:ph sz="quarter" idx="4"/>
          </p:nvPr>
        </p:nvSpPr>
        <p:spPr>
          <a:xfrm>
            <a:off x="6371144" y="1710324"/>
            <a:ext cx="5183188" cy="3684588"/>
          </a:xfrm>
        </p:spPr>
        <p:txBody>
          <a:bodyPr/>
          <a:lstStyle/>
          <a:p>
            <a:endParaRPr lang="it-IT" dirty="0"/>
          </a:p>
          <a:p>
            <a:endParaRPr lang="it-IT" dirty="0"/>
          </a:p>
          <a:p>
            <a:endParaRPr lang="it-IT" dirty="0"/>
          </a:p>
          <a:p>
            <a:endParaRPr lang="it-IT" dirty="0"/>
          </a:p>
          <a:p>
            <a:endParaRPr lang="it-IT" dirty="0"/>
          </a:p>
          <a:p>
            <a:endParaRPr lang="it-IT" dirty="0"/>
          </a:p>
        </p:txBody>
      </p:sp>
      <p:pic>
        <p:nvPicPr>
          <p:cNvPr id="5" name="Picture 8" descr="Martha Nussbaum: una biografia intellettuale - Il Pensiero Storico. Rivista  internazionale di storia delle idee">
            <a:extLst>
              <a:ext uri="{FF2B5EF4-FFF2-40B4-BE49-F238E27FC236}">
                <a16:creationId xmlns:a16="http://schemas.microsoft.com/office/drawing/2014/main" id="{3A148960-28AC-2D0B-47C3-DFD19FE78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883" y="4500825"/>
            <a:ext cx="1692000" cy="1480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Edith Stein ed Edmund Husserl: un percorso intellettuale e umano | FIORI  VIVI">
            <a:extLst>
              <a:ext uri="{FF2B5EF4-FFF2-40B4-BE49-F238E27FC236}">
                <a16:creationId xmlns:a16="http://schemas.microsoft.com/office/drawing/2014/main" id="{3582715A-22F7-AB2F-5B0B-13E53FCF041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98299" y="1110980"/>
            <a:ext cx="1141614" cy="183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6234477 3302312 LIBRI Giulia Sissa - L' Errore Di Aristotele. Donne  Potenti, Don EUR 27,77 - PicClick IT">
            <a:extLst>
              <a:ext uri="{FF2B5EF4-FFF2-40B4-BE49-F238E27FC236}">
                <a16:creationId xmlns:a16="http://schemas.microsoft.com/office/drawing/2014/main" id="{3649892F-90B1-9AC1-998F-2B93F1F86D5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20359" y="2125773"/>
            <a:ext cx="3564000" cy="3564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rof Alasdair MacIntyre - Blackfriars Hall">
            <a:extLst>
              <a:ext uri="{FF2B5EF4-FFF2-40B4-BE49-F238E27FC236}">
                <a16:creationId xmlns:a16="http://schemas.microsoft.com/office/drawing/2014/main" id="{08F64CA6-2D55-D1B7-1337-899F492741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6543" y="4485075"/>
            <a:ext cx="1609467" cy="151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nciclopedia delle donne | Biografie | Arendt Hannah: Hannover 1906 - New  York 1975">
            <a:extLst>
              <a:ext uri="{FF2B5EF4-FFF2-40B4-BE49-F238E27FC236}">
                <a16:creationId xmlns:a16="http://schemas.microsoft.com/office/drawing/2014/main" id="{BB7255AF-6E98-F380-C9B3-9142FD4E10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2655" y="2880842"/>
            <a:ext cx="1480449" cy="1476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ry Wollstonecraft - Wikipedia">
            <a:extLst>
              <a:ext uri="{FF2B5EF4-FFF2-40B4-BE49-F238E27FC236}">
                <a16:creationId xmlns:a16="http://schemas.microsoft.com/office/drawing/2014/main" id="{27D0213E-8594-BAA6-F33A-5ADA5E9E67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2973" y="1332860"/>
            <a:ext cx="1208171" cy="1476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ohn Stuart Mill - Wikipedia">
            <a:extLst>
              <a:ext uri="{FF2B5EF4-FFF2-40B4-BE49-F238E27FC236}">
                <a16:creationId xmlns:a16="http://schemas.microsoft.com/office/drawing/2014/main" id="{8EB38782-1749-7CB9-79C6-61946D3471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24030" y="1278860"/>
            <a:ext cx="1268456" cy="1584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Alterità femminile, soggettività dimenticata. Intervista a Adriana Cavarero">
            <a:extLst>
              <a:ext uri="{FF2B5EF4-FFF2-40B4-BE49-F238E27FC236}">
                <a16:creationId xmlns:a16="http://schemas.microsoft.com/office/drawing/2014/main" id="{FA617460-DA7D-9EB3-6BFA-8DE7E8D98B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40890" y="2991300"/>
            <a:ext cx="1776000" cy="13320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Luce Irigaray e la differenza sessuale | Iaph Italia">
            <a:extLst>
              <a:ext uri="{FF2B5EF4-FFF2-40B4-BE49-F238E27FC236}">
                <a16:creationId xmlns:a16="http://schemas.microsoft.com/office/drawing/2014/main" id="{E5682FB9-C7F4-3677-A563-2C2B7F94E1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34106" y="2937300"/>
            <a:ext cx="192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24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43A083-1406-A656-4EBD-6C02C2368BEA}"/>
              </a:ext>
            </a:extLst>
          </p:cNvPr>
          <p:cNvSpPr>
            <a:spLocks noGrp="1"/>
          </p:cNvSpPr>
          <p:nvPr>
            <p:ph type="title"/>
          </p:nvPr>
        </p:nvSpPr>
        <p:spPr>
          <a:xfrm>
            <a:off x="935450" y="18255"/>
            <a:ext cx="10515600" cy="1325563"/>
          </a:xfrm>
        </p:spPr>
        <p:txBody>
          <a:bodyPr>
            <a:normAutofit fontScale="90000"/>
          </a:bodyPr>
          <a:lstStyle/>
          <a:p>
            <a:r>
              <a:rPr lang="it-IT" dirty="0">
                <a:latin typeface="Times New Roman" panose="02020603050405020304" pitchFamily="18" charset="0"/>
                <a:cs typeface="Times New Roman" panose="02020603050405020304" pitchFamily="18" charset="0"/>
              </a:rPr>
              <a:t>Le ragioni di questo corso. </a:t>
            </a:r>
            <a:r>
              <a:rPr lang="it-IT" i="1" dirty="0">
                <a:latin typeface="Times New Roman" panose="02020603050405020304" pitchFamily="18" charset="0"/>
                <a:cs typeface="Times New Roman" panose="02020603050405020304" pitchFamily="18" charset="0"/>
              </a:rPr>
              <a:t>Dall’Instrumentum </a:t>
            </a:r>
            <a:r>
              <a:rPr lang="it-IT" i="1" dirty="0" err="1">
                <a:latin typeface="Times New Roman" panose="02020603050405020304" pitchFamily="18" charset="0"/>
                <a:cs typeface="Times New Roman" panose="02020603050405020304" pitchFamily="18" charset="0"/>
              </a:rPr>
              <a:t>laboris</a:t>
            </a:r>
            <a:r>
              <a:rPr lang="it-IT" i="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del Sinodo dei vescovi (ottobre 2023) </a:t>
            </a:r>
          </a:p>
        </p:txBody>
      </p:sp>
      <p:sp>
        <p:nvSpPr>
          <p:cNvPr id="3" name="Segnaposto contenuto 2">
            <a:extLst>
              <a:ext uri="{FF2B5EF4-FFF2-40B4-BE49-F238E27FC236}">
                <a16:creationId xmlns:a16="http://schemas.microsoft.com/office/drawing/2014/main" id="{A7A19DD5-5D1A-B028-13A4-73AE681070D7}"/>
              </a:ext>
            </a:extLst>
          </p:cNvPr>
          <p:cNvSpPr>
            <a:spLocks noGrp="1"/>
          </p:cNvSpPr>
          <p:nvPr>
            <p:ph sz="half" idx="1"/>
          </p:nvPr>
        </p:nvSpPr>
        <p:spPr>
          <a:xfrm>
            <a:off x="345829" y="1645920"/>
            <a:ext cx="8502749" cy="4923692"/>
          </a:xfrm>
        </p:spPr>
        <p:txBody>
          <a:bodyPr>
            <a:normAutofit fontScale="85000" lnSpcReduction="20000"/>
          </a:bodyPr>
          <a:lstStyle/>
          <a:p>
            <a:pPr marL="0" indent="0" algn="just" rtl="0">
              <a:lnSpc>
                <a:spcPct val="90000"/>
              </a:lnSpc>
              <a:buNone/>
            </a:pPr>
            <a:r>
              <a:rPr lang="it-IT" sz="2600" b="1" i="0" dirty="0">
                <a:effectLst/>
                <a:latin typeface="Times New Roman" panose="02020603050405020304" pitchFamily="18" charset="0"/>
                <a:cs typeface="Times New Roman" panose="02020603050405020304" pitchFamily="18" charset="0"/>
              </a:rPr>
              <a:t>B 2.3 Come può la Chiesa del nostro tempo compiere meglio la propria missione attraverso un maggiore riconoscimento e promozione della dignità battesimale delle donne?</a:t>
            </a:r>
            <a:endParaRPr lang="it-IT" sz="2600" dirty="0">
              <a:effectLst/>
              <a:latin typeface="Times New Roman" panose="02020603050405020304" pitchFamily="18" charset="0"/>
              <a:cs typeface="Times New Roman" panose="02020603050405020304" pitchFamily="18" charset="0"/>
            </a:endParaRPr>
          </a:p>
          <a:p>
            <a:pPr marL="0" indent="0" algn="just" rtl="0">
              <a:lnSpc>
                <a:spcPct val="90000"/>
              </a:lnSpc>
              <a:buNone/>
            </a:pPr>
            <a:r>
              <a:rPr lang="it-IT" sz="2600" b="0" i="0" dirty="0">
                <a:effectLst/>
                <a:latin typeface="Times New Roman" panose="02020603050405020304" pitchFamily="18" charset="0"/>
                <a:cs typeface="Times New Roman" panose="02020603050405020304" pitchFamily="18" charset="0"/>
              </a:rPr>
              <a:t>[…] c) </a:t>
            </a:r>
            <a:r>
              <a:rPr lang="it-IT" sz="2600" dirty="0">
                <a:latin typeface="Times New Roman" panose="02020603050405020304" pitchFamily="18" charset="0"/>
                <a:cs typeface="Times New Roman" panose="02020603050405020304" pitchFamily="18" charset="0"/>
              </a:rPr>
              <a:t>D</a:t>
            </a:r>
            <a:r>
              <a:rPr lang="it-IT" sz="2600" b="0" i="0" dirty="0">
                <a:effectLst/>
                <a:latin typeface="Times New Roman" panose="02020603050405020304" pitchFamily="18" charset="0"/>
                <a:cs typeface="Times New Roman" panose="02020603050405020304" pitchFamily="18" charset="0"/>
              </a:rPr>
              <a:t>urante la prima fase del Sinodo, le questioni della partecipazione delle donne, del loro riconoscimento, della relazione di mutuo accompagnamento tra uomini e donne, e della presenza delle donne in posti di responsabilità e di governo sono emerse come elementi cruciali della ricerca di come vivere la missione della Chiesa in modo più sinodale. </a:t>
            </a:r>
            <a:r>
              <a:rPr lang="it-IT" sz="2600" b="0" i="0" dirty="0">
                <a:solidFill>
                  <a:srgbClr val="000000"/>
                </a:solidFill>
                <a:effectLst/>
                <a:latin typeface="Times New Roman" panose="02020603050405020304" pitchFamily="18" charset="0"/>
                <a:cs typeface="Times New Roman" panose="02020603050405020304" pitchFamily="18" charset="0"/>
              </a:rPr>
              <a:t>Le donne che hanno partecipato alla prima fase hanno espresso con chiarezza un desiderio: che la società e la Chiesa costituiscano un luogo di crescita, di partecipazione attiva e di sana appartenenza per tutte le donne</a:t>
            </a:r>
            <a:r>
              <a:rPr lang="it-IT" sz="2600" dirty="0">
                <a:solidFill>
                  <a:srgbClr val="000000"/>
                </a:solidFill>
                <a:latin typeface="Times New Roman" panose="02020603050405020304" pitchFamily="18" charset="0"/>
                <a:cs typeface="Times New Roman" panose="02020603050405020304" pitchFamily="18" charset="0"/>
              </a:rPr>
              <a:t>.</a:t>
            </a:r>
            <a:r>
              <a:rPr lang="it-IT" sz="2600" b="0" i="0" dirty="0">
                <a:solidFill>
                  <a:srgbClr val="000000"/>
                </a:solidFill>
                <a:effectLst/>
                <a:latin typeface="Times New Roman" panose="02020603050405020304" pitchFamily="18" charset="0"/>
                <a:cs typeface="Times New Roman" panose="02020603050405020304" pitchFamily="18" charset="0"/>
              </a:rPr>
              <a:t> </a:t>
            </a:r>
            <a:r>
              <a:rPr lang="it-IT" sz="2600" b="0" i="0" dirty="0">
                <a:effectLst/>
                <a:latin typeface="Times New Roman" panose="02020603050405020304" pitchFamily="18" charset="0"/>
                <a:cs typeface="Times New Roman" panose="02020603050405020304" pitchFamily="18" charset="0"/>
              </a:rPr>
              <a:t>Chiedono alla Chiesa di essere al loro fianco per accompagnare e promuovere la realizzazione di questo desiderio. In una Chiesa che voglia davvero essere sinodale, queste domande vanno affrontate insieme e insieme vanno costruite risposte concrete per un maggiore riconoscimento della dignità battesimale delle donne e per la lotta a tutte le forme di discriminazione ed esclusione di cui esse sono vittime nella comunità ecclesiale e nella società</a:t>
            </a:r>
            <a:endParaRPr lang="it-IT" sz="2600" dirty="0">
              <a:effectLst/>
              <a:latin typeface="Times New Roman" panose="02020603050405020304" pitchFamily="18" charset="0"/>
              <a:cs typeface="Times New Roman" panose="02020603050405020304" pitchFamily="18" charset="0"/>
            </a:endParaRPr>
          </a:p>
          <a:p>
            <a:endParaRPr lang="it-IT" dirty="0"/>
          </a:p>
        </p:txBody>
      </p:sp>
      <p:pic>
        <p:nvPicPr>
          <p:cNvPr id="1026" name="Picture 2" descr="Aggiornamenti Sociali: Sinodo in corso, istruzioni per l'uso - Gesuiti">
            <a:extLst>
              <a:ext uri="{FF2B5EF4-FFF2-40B4-BE49-F238E27FC236}">
                <a16:creationId xmlns:a16="http://schemas.microsoft.com/office/drawing/2014/main" id="{27790610-00A0-20CB-325C-94FCBEFB931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146512" y="2510471"/>
            <a:ext cx="2854404"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0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6D96D3-7A31-AC4D-FDE8-C7A2F5C7213E}"/>
              </a:ext>
            </a:extLst>
          </p:cNvPr>
          <p:cNvSpPr>
            <a:spLocks noGrp="1"/>
          </p:cNvSpPr>
          <p:nvPr>
            <p:ph type="title"/>
          </p:nvPr>
        </p:nvSpPr>
        <p:spPr>
          <a:xfrm>
            <a:off x="838200" y="204786"/>
            <a:ext cx="10515600" cy="1325563"/>
          </a:xfrm>
        </p:spPr>
        <p:txBody>
          <a:bodyPr/>
          <a:lstStyle/>
          <a:p>
            <a:pPr algn="ctr"/>
            <a:r>
              <a:rPr lang="it-IT" dirty="0">
                <a:latin typeface="Times New Roman" panose="02020603050405020304" pitchFamily="18" charset="0"/>
                <a:cs typeface="Times New Roman" panose="02020603050405020304" pitchFamily="18" charset="0"/>
              </a:rPr>
              <a:t>Alla ricerca di una motivazione più profonda: l’uomo Gesù e le donne</a:t>
            </a:r>
          </a:p>
        </p:txBody>
      </p:sp>
      <p:sp>
        <p:nvSpPr>
          <p:cNvPr id="3" name="Segnaposto contenuto 2">
            <a:extLst>
              <a:ext uri="{FF2B5EF4-FFF2-40B4-BE49-F238E27FC236}">
                <a16:creationId xmlns:a16="http://schemas.microsoft.com/office/drawing/2014/main" id="{7BB73F09-0DA3-4CAA-6FE7-477E18AEC485}"/>
              </a:ext>
            </a:extLst>
          </p:cNvPr>
          <p:cNvSpPr>
            <a:spLocks noGrp="1"/>
          </p:cNvSpPr>
          <p:nvPr>
            <p:ph sz="half" idx="1"/>
          </p:nvPr>
        </p:nvSpPr>
        <p:spPr/>
        <p:txBody>
          <a:bodyPr>
            <a:normAutofit fontScale="77500" lnSpcReduction="20000"/>
          </a:bodyPr>
          <a:lstStyle/>
          <a:p>
            <a:pPr marL="0" indent="0" algn="just">
              <a:buNone/>
            </a:pPr>
            <a:r>
              <a:rPr lang="it-IT" b="0" i="0" dirty="0">
                <a:solidFill>
                  <a:srgbClr val="000000"/>
                </a:solidFill>
                <a:effectLst/>
                <a:latin typeface="Times New Roman" panose="02020603050405020304" pitchFamily="18" charset="0"/>
                <a:cs typeface="Times New Roman" panose="02020603050405020304" pitchFamily="18" charset="0"/>
              </a:rPr>
              <a:t>Mentre Gesù si trovava a </a:t>
            </a:r>
            <a:r>
              <a:rPr lang="it-IT" b="0" i="0" dirty="0" err="1">
                <a:solidFill>
                  <a:srgbClr val="000000"/>
                </a:solidFill>
                <a:effectLst/>
                <a:latin typeface="Times New Roman" panose="02020603050405020304" pitchFamily="18" charset="0"/>
                <a:cs typeface="Times New Roman" panose="02020603050405020304" pitchFamily="18" charset="0"/>
              </a:rPr>
              <a:t>Betània</a:t>
            </a:r>
            <a:r>
              <a:rPr lang="it-IT" b="0" i="0" dirty="0">
                <a:solidFill>
                  <a:srgbClr val="000000"/>
                </a:solidFill>
                <a:effectLst/>
                <a:latin typeface="Times New Roman" panose="02020603050405020304" pitchFamily="18" charset="0"/>
                <a:cs typeface="Times New Roman" panose="02020603050405020304" pitchFamily="18" charset="0"/>
              </a:rPr>
              <a:t>, in casa di Simone il lebbroso,  gli si avvicinò una donna con un vaso di alabastro di olio profumato molto prezioso, e glielo versò sul capo mentre stava a mensa.  I discepoli vedendo ciò si sdegnarono e dissero: «Perché questo spreco?  Lo si poteva vendere a caro prezzo per darlo ai poveri!».  Ma Gesù, accortosene, disse loro: «Perché infastidite questa donna? Essa ha compiuto un'azione buona verso di me.  I poveri infatti li avete sempre con voi, me, invece, non sempre mi avete.  Versando questo olio sul mio corpo, lo ha fatto in vista della mia sepoltura.  In verità vi dico: dovunque sarà predicato questo vangelo, nel mondo intero, sarà detto anche ciò che essa ha fatto, in ricordo di lei». (</a:t>
            </a:r>
            <a:r>
              <a:rPr lang="it-IT" b="1" i="0" dirty="0">
                <a:solidFill>
                  <a:srgbClr val="000000"/>
                </a:solidFill>
                <a:effectLst/>
                <a:latin typeface="Times New Roman" panose="02020603050405020304" pitchFamily="18" charset="0"/>
                <a:cs typeface="Times New Roman" panose="02020603050405020304" pitchFamily="18" charset="0"/>
              </a:rPr>
              <a:t>Matteo 26,6-13</a:t>
            </a:r>
            <a:r>
              <a:rPr lang="it-IT" i="0" dirty="0">
                <a:solidFill>
                  <a:srgbClr val="000000"/>
                </a:solidFill>
                <a:effectLst/>
                <a:latin typeface="Times New Roman" panose="02020603050405020304" pitchFamily="18" charset="0"/>
                <a:cs typeface="Times New Roman" panose="02020603050405020304" pitchFamily="18" charset="0"/>
              </a:rPr>
              <a:t>)</a:t>
            </a:r>
          </a:p>
          <a:p>
            <a:pPr marL="0" indent="0" algn="just">
              <a:buNone/>
            </a:pPr>
            <a:endParaRPr lang="it-IT" b="0" i="0" dirty="0">
              <a:solidFill>
                <a:srgbClr val="000000"/>
              </a:solidFill>
              <a:effectLst/>
              <a:latin typeface="Times New Roman" panose="02020603050405020304" pitchFamily="18" charset="0"/>
              <a:cs typeface="Times New Roman" panose="02020603050405020304" pitchFamily="18" charset="0"/>
            </a:endParaRPr>
          </a:p>
          <a:p>
            <a:endParaRPr lang="it-IT" dirty="0"/>
          </a:p>
        </p:txBody>
      </p:sp>
      <p:pic>
        <p:nvPicPr>
          <p:cNvPr id="1026" name="Picture 2" descr="In Memory of Her: Feminist Theological Reconstruction of Christian Origins  - Schussler Fiorenza, Elisabeth: 9780334020813 - AbeBooks">
            <a:extLst>
              <a:ext uri="{FF2B5EF4-FFF2-40B4-BE49-F238E27FC236}">
                <a16:creationId xmlns:a16="http://schemas.microsoft.com/office/drawing/2014/main" id="{46A12D42-F9DB-478B-A12F-95BE45C842F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6720" y="1956007"/>
            <a:ext cx="281966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lisabeth Schüssler Fiorenza | Harvard Divinity School (HDS)">
            <a:extLst>
              <a:ext uri="{FF2B5EF4-FFF2-40B4-BE49-F238E27FC236}">
                <a16:creationId xmlns:a16="http://schemas.microsoft.com/office/drawing/2014/main" id="{34F5E3CB-9B91-3BAC-4E25-0A65F676B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3150" y="1185862"/>
            <a:ext cx="1714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n memoria di lei. Una ricostruzione femminista delle origini cristiana -  Elisabeth Schüssler Fiorenza - Libro - Claudiana - Sola scriptura. Nuovi  studi teologici | IBS">
            <a:extLst>
              <a:ext uri="{FF2B5EF4-FFF2-40B4-BE49-F238E27FC236}">
                <a16:creationId xmlns:a16="http://schemas.microsoft.com/office/drawing/2014/main" id="{62A474D2-AF32-83B0-81E1-E2F83AC8C7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8058" y="3576638"/>
            <a:ext cx="19050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61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974C43-4799-39E1-CDB8-4DF49FA6A0F8}"/>
              </a:ext>
            </a:extLst>
          </p:cNvPr>
          <p:cNvSpPr>
            <a:spLocks noGrp="1"/>
          </p:cNvSpPr>
          <p:nvPr>
            <p:ph type="title"/>
          </p:nvPr>
        </p:nvSpPr>
        <p:spPr>
          <a:xfrm>
            <a:off x="914400" y="47625"/>
            <a:ext cx="10515600" cy="1325563"/>
          </a:xfrm>
        </p:spPr>
        <p:txBody>
          <a:bodyPr>
            <a:normAutofit/>
          </a:bodyPr>
          <a:lstStyle/>
          <a:p>
            <a:pPr algn="ctr"/>
            <a:r>
              <a:rPr lang="it-IT" dirty="0">
                <a:latin typeface="Times New Roman" panose="02020603050405020304" pitchFamily="18" charset="0"/>
                <a:cs typeface="Times New Roman" panose="02020603050405020304" pitchFamily="18" charset="0"/>
              </a:rPr>
              <a:t>‘‘Questione femminile’’ campo di tensioni </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già all’</a:t>
            </a:r>
            <a:r>
              <a:rPr lang="it-IT" i="1" dirty="0">
                <a:latin typeface="Times New Roman" panose="02020603050405020304" pitchFamily="18" charset="0"/>
                <a:cs typeface="Times New Roman" panose="02020603050405020304" pitchFamily="18" charset="0"/>
              </a:rPr>
              <a:t>interno</a:t>
            </a:r>
            <a:r>
              <a:rPr lang="it-IT" dirty="0">
                <a:latin typeface="Times New Roman" panose="02020603050405020304" pitchFamily="18" charset="0"/>
                <a:cs typeface="Times New Roman" panose="02020603050405020304" pitchFamily="18" charset="0"/>
              </a:rPr>
              <a:t> del nuovo  Testamento</a:t>
            </a:r>
          </a:p>
        </p:txBody>
      </p:sp>
      <p:sp>
        <p:nvSpPr>
          <p:cNvPr id="3" name="Segnaposto contenuto 2">
            <a:extLst>
              <a:ext uri="{FF2B5EF4-FFF2-40B4-BE49-F238E27FC236}">
                <a16:creationId xmlns:a16="http://schemas.microsoft.com/office/drawing/2014/main" id="{984CC00E-FA56-B519-08A0-A68E0CE1315E}"/>
              </a:ext>
            </a:extLst>
          </p:cNvPr>
          <p:cNvSpPr>
            <a:spLocks noGrp="1"/>
          </p:cNvSpPr>
          <p:nvPr>
            <p:ph sz="half" idx="1"/>
          </p:nvPr>
        </p:nvSpPr>
        <p:spPr>
          <a:xfrm>
            <a:off x="548639" y="1611313"/>
            <a:ext cx="6795590" cy="4565650"/>
          </a:xfrm>
        </p:spPr>
        <p:txBody>
          <a:bodyPr>
            <a:normAutofit fontScale="77500" lnSpcReduction="20000"/>
          </a:bodyPr>
          <a:lstStyle/>
          <a:p>
            <a:pPr marL="0" indent="0" algn="just">
              <a:buNone/>
            </a:pPr>
            <a:r>
              <a:rPr lang="it-IT" dirty="0">
                <a:effectLst/>
                <a:latin typeface="Times New Roman" panose="02020603050405020304" pitchFamily="18" charset="0"/>
                <a:cs typeface="Times New Roman" panose="02020603050405020304" pitchFamily="18" charset="0"/>
              </a:rPr>
              <a:t>Non c'è Giudeo né Greco; non c'è schiavo né libero; non c'è maschio e femmina, perché tutti voi siete uno in Cristo Gesù. Se appartenete a Cristo, allora siete discendenza di Abramo, eredi secondo la promessa. (</a:t>
            </a:r>
            <a:r>
              <a:rPr lang="it-IT" b="1" dirty="0" err="1">
                <a:latin typeface="Times New Roman" panose="02020603050405020304" pitchFamily="18" charset="0"/>
                <a:cs typeface="Times New Roman" panose="02020603050405020304" pitchFamily="18" charset="0"/>
              </a:rPr>
              <a:t>G</a:t>
            </a:r>
            <a:r>
              <a:rPr lang="it-IT" b="1" dirty="0" err="1">
                <a:effectLst/>
                <a:latin typeface="Times New Roman" panose="02020603050405020304" pitchFamily="18" charset="0"/>
                <a:cs typeface="Times New Roman" panose="02020603050405020304" pitchFamily="18" charset="0"/>
              </a:rPr>
              <a:t>al</a:t>
            </a:r>
            <a:r>
              <a:rPr lang="it-IT" b="1" dirty="0">
                <a:effectLst/>
                <a:latin typeface="Times New Roman" panose="02020603050405020304" pitchFamily="18" charset="0"/>
                <a:cs typeface="Times New Roman" panose="02020603050405020304" pitchFamily="18" charset="0"/>
              </a:rPr>
              <a:t> 3, 28-29</a:t>
            </a:r>
            <a:r>
              <a:rPr lang="it-IT" dirty="0">
                <a:effectLst/>
                <a:latin typeface="Times New Roman" panose="02020603050405020304" pitchFamily="18" charset="0"/>
                <a:cs typeface="Times New Roman" panose="02020603050405020304" pitchFamily="18" charset="0"/>
              </a:rPr>
              <a:t>)</a:t>
            </a:r>
          </a:p>
          <a:p>
            <a:pPr marL="0" indent="0" algn="just">
              <a:buNone/>
            </a:pPr>
            <a:endParaRPr lang="it-IT" b="0" dirty="0">
              <a:solidFill>
                <a:srgbClr val="222222"/>
              </a:solidFill>
              <a:effectLst/>
              <a:latin typeface="Times New Roman" panose="02020603050405020304" pitchFamily="18" charset="0"/>
              <a:cs typeface="Times New Roman" panose="02020603050405020304" pitchFamily="18" charset="0"/>
            </a:endParaRPr>
          </a:p>
          <a:p>
            <a:pPr marL="0" indent="0" algn="just">
              <a:buNone/>
            </a:pPr>
            <a:r>
              <a:rPr lang="it-IT" b="0" dirty="0">
                <a:solidFill>
                  <a:srgbClr val="222222"/>
                </a:solidFill>
                <a:effectLst/>
                <a:latin typeface="Times New Roman" panose="02020603050405020304" pitchFamily="18" charset="0"/>
                <a:cs typeface="Times New Roman" panose="02020603050405020304" pitchFamily="18" charset="0"/>
              </a:rPr>
              <a:t>Come in tutte le comunità dei santi, le donne nelle assemblee tacciano perché non è loro permesso parlare; stiano invece sottomesse, come dice anche la Legge. Se vogliono imparare qualche cosa, interroghino a casa i loro mariti, perché è sconveniente per una donna parlare in assemblea. (</a:t>
            </a:r>
            <a:r>
              <a:rPr lang="it-IT" b="1" dirty="0">
                <a:solidFill>
                  <a:srgbClr val="222222"/>
                </a:solidFill>
                <a:effectLst/>
                <a:latin typeface="Times New Roman" panose="02020603050405020304" pitchFamily="18" charset="0"/>
                <a:cs typeface="Times New Roman" panose="02020603050405020304" pitchFamily="18" charset="0"/>
              </a:rPr>
              <a:t>1 </a:t>
            </a:r>
            <a:r>
              <a:rPr lang="it-IT" b="1" dirty="0" err="1">
                <a:solidFill>
                  <a:srgbClr val="222222"/>
                </a:solidFill>
                <a:effectLst/>
                <a:latin typeface="Times New Roman" panose="02020603050405020304" pitchFamily="18" charset="0"/>
                <a:cs typeface="Times New Roman" panose="02020603050405020304" pitchFamily="18" charset="0"/>
              </a:rPr>
              <a:t>Cor</a:t>
            </a:r>
            <a:r>
              <a:rPr lang="it-IT" b="1" dirty="0">
                <a:solidFill>
                  <a:srgbClr val="222222"/>
                </a:solidFill>
                <a:effectLst/>
                <a:latin typeface="Times New Roman" panose="02020603050405020304" pitchFamily="18" charset="0"/>
                <a:cs typeface="Times New Roman" panose="02020603050405020304" pitchFamily="18" charset="0"/>
              </a:rPr>
              <a:t> 33-35</a:t>
            </a:r>
            <a:r>
              <a:rPr lang="it-IT" b="0" dirty="0">
                <a:solidFill>
                  <a:srgbClr val="222222"/>
                </a:solidFill>
                <a:effectLst/>
                <a:latin typeface="Times New Roman" panose="02020603050405020304" pitchFamily="18" charset="0"/>
                <a:cs typeface="Times New Roman" panose="02020603050405020304" pitchFamily="18" charset="0"/>
              </a:rPr>
              <a:t>)</a:t>
            </a:r>
          </a:p>
          <a:p>
            <a:pPr marL="0" indent="0" algn="just">
              <a:buNone/>
            </a:pPr>
            <a:r>
              <a:rPr lang="it-IT" b="0" dirty="0">
                <a:solidFill>
                  <a:srgbClr val="222222"/>
                </a:solidFill>
                <a:effectLst/>
                <a:latin typeface="Times New Roman" panose="02020603050405020304" pitchFamily="18" charset="0"/>
                <a:cs typeface="Times New Roman" panose="02020603050405020304" pitchFamily="18" charset="0"/>
              </a:rPr>
              <a:t>Nel timore di Cristo, siate sottomessi gli uni agli altri: le mogli lo siano ai loro mariti, come al Signore; il marito infatti è capo della moglie, così come Cristo è capo della Chiesa, lui che è salvatore del corpo.</a:t>
            </a:r>
            <a:r>
              <a:rPr lang="it-IT" sz="1800" baseline="30000" dirty="0">
                <a:solidFill>
                  <a:srgbClr val="990000"/>
                </a:solidFill>
                <a:latin typeface="Times New Roman" panose="02020603050405020304" pitchFamily="18" charset="0"/>
                <a:cs typeface="Times New Roman" panose="02020603050405020304" pitchFamily="18" charset="0"/>
              </a:rPr>
              <a:t>  </a:t>
            </a:r>
            <a:r>
              <a:rPr lang="it-IT" b="0" dirty="0">
                <a:solidFill>
                  <a:srgbClr val="222222"/>
                </a:solidFill>
                <a:effectLst/>
                <a:latin typeface="Times New Roman" panose="02020603050405020304" pitchFamily="18" charset="0"/>
                <a:cs typeface="Times New Roman" panose="02020603050405020304" pitchFamily="18" charset="0"/>
              </a:rPr>
              <a:t>E come la Chiesa è sottomessa a Cristo, così anche le mogli lo siano ai loro mariti in tutto. (</a:t>
            </a:r>
            <a:r>
              <a:rPr lang="it-IT" b="1" dirty="0" err="1">
                <a:solidFill>
                  <a:srgbClr val="222222"/>
                </a:solidFill>
                <a:effectLst/>
                <a:latin typeface="Times New Roman" panose="02020603050405020304" pitchFamily="18" charset="0"/>
                <a:cs typeface="Times New Roman" panose="02020603050405020304" pitchFamily="18" charset="0"/>
              </a:rPr>
              <a:t>Ef</a:t>
            </a:r>
            <a:r>
              <a:rPr lang="it-IT" b="1" dirty="0">
                <a:solidFill>
                  <a:srgbClr val="222222"/>
                </a:solidFill>
                <a:effectLst/>
                <a:latin typeface="Times New Roman" panose="02020603050405020304" pitchFamily="18" charset="0"/>
                <a:cs typeface="Times New Roman" panose="02020603050405020304" pitchFamily="18" charset="0"/>
              </a:rPr>
              <a:t> 5, 21-24</a:t>
            </a:r>
            <a:r>
              <a:rPr lang="it-IT" b="0" dirty="0">
                <a:solidFill>
                  <a:srgbClr val="222222"/>
                </a:solidFill>
                <a:effectLst/>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pic>
        <p:nvPicPr>
          <p:cNvPr id="2049" name="Picture 1">
            <a:extLst>
              <a:ext uri="{FF2B5EF4-FFF2-40B4-BE49-F238E27FC236}">
                <a16:creationId xmlns:a16="http://schemas.microsoft.com/office/drawing/2014/main" id="{D8CF51E7-681B-D86E-4CCB-253DD6D79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30DBF8A-718A-EF66-E393-A0EC5A8A9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0A98DC2-F9BA-8DE7-BB19-A839C2DC3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D8B5E96B-EF52-5EF2-5219-9D6CE1660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LUB Dresden: Codex Boernerianus - Joint Research on the Pauline Epistles">
            <a:extLst>
              <a:ext uri="{FF2B5EF4-FFF2-40B4-BE49-F238E27FC236}">
                <a16:creationId xmlns:a16="http://schemas.microsoft.com/office/drawing/2014/main" id="{9594F1A8-7BBC-6A84-30A9-CD269374313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808687" y="2778138"/>
            <a:ext cx="3964166" cy="22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2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71568-BEDC-8394-284E-E6164B026F64}"/>
              </a:ext>
            </a:extLst>
          </p:cNvPr>
          <p:cNvSpPr>
            <a:spLocks noGrp="1"/>
          </p:cNvSpPr>
          <p:nvPr>
            <p:ph type="title"/>
          </p:nvPr>
        </p:nvSpPr>
        <p:spPr>
          <a:xfrm>
            <a:off x="762000" y="125974"/>
            <a:ext cx="10515600" cy="1325563"/>
          </a:xfrm>
        </p:spPr>
        <p:txBody>
          <a:bodyPr>
            <a:normAutofit/>
          </a:bodyPr>
          <a:lstStyle/>
          <a:p>
            <a:pPr algn="ctr"/>
            <a:r>
              <a:rPr lang="it-IT" sz="6000" dirty="0">
                <a:latin typeface="Times New Roman" panose="02020603050405020304" pitchFamily="18" charset="0"/>
                <a:cs typeface="Times New Roman" panose="02020603050405020304" pitchFamily="18" charset="0"/>
              </a:rPr>
              <a:t>Come lavoreremo</a:t>
            </a:r>
          </a:p>
        </p:txBody>
      </p:sp>
      <p:sp>
        <p:nvSpPr>
          <p:cNvPr id="3" name="Segnaposto contenuto 2">
            <a:extLst>
              <a:ext uri="{FF2B5EF4-FFF2-40B4-BE49-F238E27FC236}">
                <a16:creationId xmlns:a16="http://schemas.microsoft.com/office/drawing/2014/main" id="{BB608DF4-02C0-E9A7-0A96-EFCEFC7968F4}"/>
              </a:ext>
            </a:extLst>
          </p:cNvPr>
          <p:cNvSpPr>
            <a:spLocks noGrp="1"/>
          </p:cNvSpPr>
          <p:nvPr>
            <p:ph sz="half" idx="1"/>
          </p:nvPr>
        </p:nvSpPr>
        <p:spPr>
          <a:xfrm>
            <a:off x="762000" y="1702191"/>
            <a:ext cx="5581356" cy="4573246"/>
          </a:xfrm>
        </p:spPr>
        <p:txBody>
          <a:bodyPr>
            <a:normAutofit/>
          </a:bodyPr>
          <a:lstStyle/>
          <a:p>
            <a:pPr marL="0" indent="0" algn="just" rtl="0">
              <a:buNone/>
            </a:pPr>
            <a:r>
              <a:rPr lang="it-IT" b="1" dirty="0">
                <a:effectLst/>
                <a:latin typeface="Times New Roman, serif"/>
              </a:rPr>
              <a:t>a) Prima parte del corso</a:t>
            </a:r>
          </a:p>
          <a:p>
            <a:pPr marL="0" indent="0" algn="just" rtl="0">
              <a:buNone/>
            </a:pPr>
            <a:r>
              <a:rPr lang="it-IT" dirty="0">
                <a:effectLst/>
                <a:latin typeface="Times New Roman, serif"/>
              </a:rPr>
              <a:t>1) Introduzione al corso </a:t>
            </a:r>
            <a:endParaRPr lang="it-IT" dirty="0">
              <a:effectLst/>
            </a:endParaRPr>
          </a:p>
          <a:p>
            <a:pPr marL="0" indent="0" algn="just" rtl="0">
              <a:buNone/>
            </a:pPr>
            <a:r>
              <a:rPr lang="it-IT" dirty="0">
                <a:effectLst/>
                <a:latin typeface="Times New Roman, serif"/>
              </a:rPr>
              <a:t>2) Quadro storico e teorico. </a:t>
            </a:r>
            <a:r>
              <a:rPr lang="it-IT" dirty="0">
                <a:latin typeface="Times New Roman, serif"/>
              </a:rPr>
              <a:t>P</a:t>
            </a:r>
            <a:r>
              <a:rPr lang="it-IT" dirty="0">
                <a:effectLst/>
                <a:latin typeface="Times New Roman, serif"/>
              </a:rPr>
              <a:t>roposta di testi da approfondire</a:t>
            </a:r>
            <a:endParaRPr lang="it-IT" dirty="0">
              <a:effectLst/>
            </a:endParaRPr>
          </a:p>
          <a:p>
            <a:pPr marL="0" indent="0" algn="just" rtl="0">
              <a:buNone/>
            </a:pPr>
            <a:r>
              <a:rPr lang="it-IT" dirty="0">
                <a:effectLst/>
                <a:latin typeface="Times New Roman, serif"/>
              </a:rPr>
              <a:t> 3)</a:t>
            </a:r>
            <a:r>
              <a:rPr lang="it-IT" dirty="0">
                <a:latin typeface="Times New Roman, serif"/>
              </a:rPr>
              <a:t> </a:t>
            </a:r>
            <a:r>
              <a:rPr lang="it-IT" dirty="0">
                <a:effectLst/>
                <a:latin typeface="Times New Roman, serif"/>
              </a:rPr>
              <a:t>Analisi di alcuni testi guidata dal docente</a:t>
            </a:r>
            <a:endParaRPr lang="it-IT" dirty="0">
              <a:effectLst/>
            </a:endParaRPr>
          </a:p>
          <a:p>
            <a:pPr marL="0" indent="0" algn="just" rtl="0">
              <a:buNone/>
            </a:pPr>
            <a:r>
              <a:rPr lang="it-IT" b="1" dirty="0">
                <a:effectLst/>
                <a:latin typeface="Times New Roman, serif"/>
              </a:rPr>
              <a:t> b) Seconda parte del corso</a:t>
            </a:r>
          </a:p>
          <a:p>
            <a:pPr marL="0" indent="0" algn="just" rtl="0">
              <a:buNone/>
            </a:pPr>
            <a:r>
              <a:rPr lang="it-IT" dirty="0">
                <a:latin typeface="Times New Roman, serif"/>
              </a:rPr>
              <a:t>1</a:t>
            </a:r>
            <a:r>
              <a:rPr lang="it-IT" dirty="0">
                <a:effectLst/>
                <a:latin typeface="Times New Roman, serif"/>
              </a:rPr>
              <a:t>) Analisi di testi guidata dagli studenti/dalle studentesse </a:t>
            </a:r>
            <a:endParaRPr lang="it-IT" dirty="0">
              <a:effectLst/>
            </a:endParaRPr>
          </a:p>
          <a:p>
            <a:endParaRPr lang="it-IT" dirty="0"/>
          </a:p>
        </p:txBody>
      </p:sp>
      <p:pic>
        <p:nvPicPr>
          <p:cNvPr id="3074" name="Picture 2" descr="Università nel Medioevo - Wikipedia">
            <a:extLst>
              <a:ext uri="{FF2B5EF4-FFF2-40B4-BE49-F238E27FC236}">
                <a16:creationId xmlns:a16="http://schemas.microsoft.com/office/drawing/2014/main" id="{91B4CD9F-2079-281F-D43F-732CE8DA69C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600489" y="4370314"/>
            <a:ext cx="1814339" cy="2412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e Medieval University Monopoly | History Today">
            <a:extLst>
              <a:ext uri="{FF2B5EF4-FFF2-40B4-BE49-F238E27FC236}">
                <a16:creationId xmlns:a16="http://schemas.microsoft.com/office/drawing/2014/main" id="{A1367746-6EC5-9351-D05D-D5B63EACC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953" y="1612814"/>
            <a:ext cx="3161961" cy="23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31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8A05DF-4237-FC3C-3D5F-6FA29AFE92D4}"/>
              </a:ext>
            </a:extLst>
          </p:cNvPr>
          <p:cNvSpPr>
            <a:spLocks noGrp="1"/>
          </p:cNvSpPr>
          <p:nvPr>
            <p:ph type="title"/>
          </p:nvPr>
        </p:nvSpPr>
        <p:spPr>
          <a:xfrm>
            <a:off x="838199" y="189208"/>
            <a:ext cx="11068633" cy="1325563"/>
          </a:xfrm>
        </p:spPr>
        <p:txBody>
          <a:bodyPr>
            <a:normAutofit/>
          </a:bodyPr>
          <a:lstStyle/>
          <a:p>
            <a:pPr algn="ctr"/>
            <a:r>
              <a:rPr lang="it-IT" dirty="0">
                <a:effectLst/>
                <a:latin typeface="Times New Roman, serif"/>
              </a:rPr>
              <a:t>Parte svolta dal docente. </a:t>
            </a:r>
            <a:br>
              <a:rPr lang="it-IT" dirty="0">
                <a:effectLst/>
                <a:latin typeface="Times New Roman, serif"/>
              </a:rPr>
            </a:br>
            <a:r>
              <a:rPr lang="it-IT" dirty="0">
                <a:effectLst/>
                <a:latin typeface="Times New Roman, serif"/>
              </a:rPr>
              <a:t>I temi: </a:t>
            </a:r>
            <a:r>
              <a:rPr lang="it-IT" dirty="0">
                <a:latin typeface="Times New Roman, serif"/>
              </a:rPr>
              <a:t>q</a:t>
            </a:r>
            <a:r>
              <a:rPr lang="it-IT" dirty="0">
                <a:effectLst/>
                <a:latin typeface="Times New Roman, serif"/>
              </a:rPr>
              <a:t>uadro storico e teorico</a:t>
            </a:r>
            <a:endParaRPr lang="it-IT" dirty="0"/>
          </a:p>
        </p:txBody>
      </p:sp>
      <p:sp>
        <p:nvSpPr>
          <p:cNvPr id="3" name="Segnaposto contenuto 2">
            <a:extLst>
              <a:ext uri="{FF2B5EF4-FFF2-40B4-BE49-F238E27FC236}">
                <a16:creationId xmlns:a16="http://schemas.microsoft.com/office/drawing/2014/main" id="{9C12ECBC-F907-78A4-0276-DBA002E983EB}"/>
              </a:ext>
            </a:extLst>
          </p:cNvPr>
          <p:cNvSpPr>
            <a:spLocks noGrp="1"/>
          </p:cNvSpPr>
          <p:nvPr>
            <p:ph sz="half" idx="1"/>
          </p:nvPr>
        </p:nvSpPr>
        <p:spPr/>
        <p:txBody>
          <a:bodyPr>
            <a:normAutofit fontScale="92500"/>
          </a:bodyPr>
          <a:lstStyle/>
          <a:p>
            <a:pPr marL="0" indent="0" algn="just">
              <a:buNone/>
            </a:pPr>
            <a:r>
              <a:rPr lang="it-IT" dirty="0">
                <a:latin typeface="Times New Roman" panose="02020603050405020304" pitchFamily="18" charset="0"/>
                <a:cs typeface="Times New Roman" panose="02020603050405020304" pitchFamily="18" charset="0"/>
              </a:rPr>
              <a:t>- Maschile e femminile nel pensiero antico. </a:t>
            </a:r>
          </a:p>
          <a:p>
            <a:pPr marL="0" indent="0" algn="just">
              <a:buNone/>
            </a:pPr>
            <a:r>
              <a:rPr lang="it-IT" dirty="0">
                <a:latin typeface="Times New Roman" panose="02020603050405020304" pitchFamily="18" charset="0"/>
                <a:cs typeface="Times New Roman" panose="02020603050405020304" pitchFamily="18" charset="0"/>
              </a:rPr>
              <a:t>- Dall’età patristica al Medioevo.</a:t>
            </a:r>
          </a:p>
          <a:p>
            <a:pPr marL="0" indent="0" algn="just">
              <a:buNone/>
            </a:pPr>
            <a:r>
              <a:rPr lang="it-IT" dirty="0">
                <a:latin typeface="Times New Roman" panose="02020603050405020304" pitchFamily="18" charset="0"/>
                <a:cs typeface="Times New Roman" panose="02020603050405020304" pitchFamily="18" charset="0"/>
              </a:rPr>
              <a:t>- La svolta illuministica; femminismo liberale e marxista (secoli XVIII e XIX).</a:t>
            </a:r>
          </a:p>
          <a:p>
            <a:pPr marL="0" indent="0" algn="just">
              <a:buNone/>
            </a:pPr>
            <a:r>
              <a:rPr lang="it-IT" dirty="0">
                <a:latin typeface="Times New Roman" panose="02020603050405020304" pitchFamily="18" charset="0"/>
                <a:cs typeface="Times New Roman" panose="02020603050405020304" pitchFamily="18" charset="0"/>
              </a:rPr>
              <a:t>- I femminismi dal XX al XXI secolo: «differenza» e </a:t>
            </a:r>
            <a:r>
              <a:rPr lang="it-IT" i="1" dirty="0">
                <a:latin typeface="Times New Roman" panose="02020603050405020304" pitchFamily="18" charset="0"/>
                <a:cs typeface="Times New Roman" panose="02020603050405020304" pitchFamily="18" charset="0"/>
              </a:rPr>
              <a:t>gender studies</a:t>
            </a:r>
          </a:p>
          <a:p>
            <a:pPr marL="0" indent="0" algn="just">
              <a:buNone/>
            </a:pPr>
            <a:r>
              <a:rPr lang="it-IT" dirty="0">
                <a:latin typeface="Times New Roman" panose="02020603050405020304" pitchFamily="18" charset="0"/>
                <a:cs typeface="Times New Roman" panose="02020603050405020304" pitchFamily="18" charset="0"/>
              </a:rPr>
              <a:t>- Uno sguardo all’impatto delle differenti antropologie sulla teologia. </a:t>
            </a:r>
          </a:p>
        </p:txBody>
      </p:sp>
      <p:pic>
        <p:nvPicPr>
          <p:cNvPr id="6" name="Segnaposto contenuto 5">
            <a:extLst>
              <a:ext uri="{FF2B5EF4-FFF2-40B4-BE49-F238E27FC236}">
                <a16:creationId xmlns:a16="http://schemas.microsoft.com/office/drawing/2014/main" id="{D32C9F56-19FE-8228-EDB0-080C83C31609}"/>
              </a:ext>
            </a:extLst>
          </p:cNvPr>
          <p:cNvPicPr>
            <a:picLocks noGrp="1" noChangeAspect="1"/>
          </p:cNvPicPr>
          <p:nvPr>
            <p:ph sz="half" idx="2"/>
          </p:nvPr>
        </p:nvPicPr>
        <p:blipFill>
          <a:blip r:embed="rId2"/>
          <a:stretch>
            <a:fillRect/>
          </a:stretch>
        </p:blipFill>
        <p:spPr>
          <a:xfrm>
            <a:off x="6340537" y="1575699"/>
            <a:ext cx="1694087" cy="2376000"/>
          </a:xfrm>
          <a:prstGeom prst="rect">
            <a:avLst/>
          </a:prstGeom>
        </p:spPr>
      </p:pic>
      <p:pic>
        <p:nvPicPr>
          <p:cNvPr id="1028" name="Picture 4">
            <a:extLst>
              <a:ext uri="{FF2B5EF4-FFF2-40B4-BE49-F238E27FC236}">
                <a16:creationId xmlns:a16="http://schemas.microsoft.com/office/drawing/2014/main" id="{3158A034-9ADD-E644-F72C-C0172BDFF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9824" y="1575699"/>
            <a:ext cx="1748231"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ULIERIS DIGNITATEM">
            <a:extLst>
              <a:ext uri="{FF2B5EF4-FFF2-40B4-BE49-F238E27FC236}">
                <a16:creationId xmlns:a16="http://schemas.microsoft.com/office/drawing/2014/main" id="{36B35605-8996-D38E-5CB4-18E5DC70A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547" y="4137229"/>
            <a:ext cx="1929812" cy="2628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maschilizzare la Chiesa»? Confronto critico sui «Principi» di H.U. Von  Balthasar - Luca Castiglioni - Lucia Vantini - - Libro - Paoline Editoriale  Libri - Saggistica Paoline | IBS">
            <a:extLst>
              <a:ext uri="{FF2B5EF4-FFF2-40B4-BE49-F238E27FC236}">
                <a16:creationId xmlns:a16="http://schemas.microsoft.com/office/drawing/2014/main" id="{73AD7DCD-D69D-1302-B5AC-7628606BAE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0243" y="4155229"/>
            <a:ext cx="1626590" cy="2592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Questione di genere - Judith Butler">
            <a:extLst>
              <a:ext uri="{FF2B5EF4-FFF2-40B4-BE49-F238E27FC236}">
                <a16:creationId xmlns:a16="http://schemas.microsoft.com/office/drawing/2014/main" id="{A67ACBEF-07D2-CB27-920F-3C736C6291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8663" y="4137229"/>
            <a:ext cx="1728000" cy="2592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l secondo sesso - Simone de Beauvoir - Libro - Il Saggiatore - La cultura  | IBS">
            <a:extLst>
              <a:ext uri="{FF2B5EF4-FFF2-40B4-BE49-F238E27FC236}">
                <a16:creationId xmlns:a16="http://schemas.microsoft.com/office/drawing/2014/main" id="{2D2617B1-688E-6FFA-2A5B-19C8366F9A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2138" y="1514771"/>
            <a:ext cx="1702800" cy="23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13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72F1DE-66EB-1CB0-1CE0-242DCADF0605}"/>
              </a:ext>
            </a:extLst>
          </p:cNvPr>
          <p:cNvSpPr>
            <a:spLocks noGrp="1"/>
          </p:cNvSpPr>
          <p:nvPr>
            <p:ph type="title"/>
          </p:nvPr>
        </p:nvSpPr>
        <p:spPr>
          <a:xfrm>
            <a:off x="471055" y="42136"/>
            <a:ext cx="10515600" cy="1325563"/>
          </a:xfrm>
        </p:spPr>
        <p:txBody>
          <a:bodyPr/>
          <a:lstStyle/>
          <a:p>
            <a:pPr algn="ctr"/>
            <a:r>
              <a:rPr lang="it-IT" dirty="0">
                <a:latin typeface="Times New Roman" panose="02020603050405020304" pitchFamily="18" charset="0"/>
                <a:cs typeface="Times New Roman" panose="02020603050405020304" pitchFamily="18" charset="0"/>
              </a:rPr>
              <a:t>Laboratorio sui testi</a:t>
            </a:r>
          </a:p>
        </p:txBody>
      </p:sp>
      <p:sp>
        <p:nvSpPr>
          <p:cNvPr id="3" name="Segnaposto contenuto 2">
            <a:extLst>
              <a:ext uri="{FF2B5EF4-FFF2-40B4-BE49-F238E27FC236}">
                <a16:creationId xmlns:a16="http://schemas.microsoft.com/office/drawing/2014/main" id="{EA5110F3-C343-5CC2-C015-90A2B57AE79E}"/>
              </a:ext>
            </a:extLst>
          </p:cNvPr>
          <p:cNvSpPr>
            <a:spLocks noGrp="1"/>
          </p:cNvSpPr>
          <p:nvPr>
            <p:ph sz="half" idx="1"/>
          </p:nvPr>
        </p:nvSpPr>
        <p:spPr>
          <a:xfrm>
            <a:off x="471055" y="1825625"/>
            <a:ext cx="6208041" cy="4351338"/>
          </a:xfrm>
        </p:spPr>
        <p:txBody>
          <a:bodyPr>
            <a:normAutofit fontScale="92500" lnSpcReduction="10000"/>
          </a:bodyPr>
          <a:lstStyle/>
          <a:p>
            <a:pPr marL="0" indent="0" algn="just">
              <a:buNone/>
            </a:pPr>
            <a:r>
              <a:rPr lang="it-IT" sz="3000" dirty="0">
                <a:latin typeface="Times New Roman" panose="02020603050405020304" pitchFamily="18" charset="0"/>
                <a:cs typeface="Times New Roman" panose="02020603050405020304" pitchFamily="18" charset="0"/>
              </a:rPr>
              <a:t>Oltre la lezione frontale, leggeremo e analizzeremo alcuni testi filosofici con metodo laboratoriale e ‘‘maieutico’’.</a:t>
            </a:r>
          </a:p>
          <a:p>
            <a:pPr marL="0" indent="0" algn="just">
              <a:buNone/>
            </a:pPr>
            <a:endParaRPr lang="it-IT" sz="3000" dirty="0">
              <a:latin typeface="Times New Roman" panose="02020603050405020304" pitchFamily="18" charset="0"/>
              <a:cs typeface="Times New Roman" panose="02020603050405020304" pitchFamily="18" charset="0"/>
            </a:endParaRPr>
          </a:p>
          <a:p>
            <a:pPr marL="0" indent="0" algn="just">
              <a:buNone/>
            </a:pPr>
            <a:r>
              <a:rPr lang="it-IT" sz="3000" b="1" dirty="0">
                <a:latin typeface="Times New Roman" panose="02020603050405020304" pitchFamily="18" charset="0"/>
                <a:cs typeface="Times New Roman" panose="02020603050405020304" pitchFamily="18" charset="0"/>
              </a:rPr>
              <a:t>Le radici antiche </a:t>
            </a:r>
            <a:r>
              <a:rPr lang="it-IT" sz="3000" dirty="0">
                <a:latin typeface="Times New Roman" panose="02020603050405020304" pitchFamily="18" charset="0"/>
                <a:cs typeface="Times New Roman" panose="02020603050405020304" pitchFamily="18" charset="0"/>
              </a:rPr>
              <a:t>di questo metodo: dalla </a:t>
            </a:r>
            <a:r>
              <a:rPr lang="it-IT" sz="3000" i="1" dirty="0">
                <a:latin typeface="Times New Roman" panose="02020603050405020304" pitchFamily="18" charset="0"/>
                <a:cs typeface="Times New Roman" panose="02020603050405020304" pitchFamily="18" charset="0"/>
              </a:rPr>
              <a:t>lectio </a:t>
            </a:r>
            <a:r>
              <a:rPr lang="it-IT" sz="3000" dirty="0">
                <a:latin typeface="Times New Roman" panose="02020603050405020304" pitchFamily="18" charset="0"/>
                <a:cs typeface="Times New Roman" panose="02020603050405020304" pitchFamily="18" charset="0"/>
              </a:rPr>
              <a:t>(lettura) nascono la </a:t>
            </a:r>
            <a:r>
              <a:rPr lang="it-IT" sz="3000" i="1" dirty="0">
                <a:latin typeface="Times New Roman" panose="02020603050405020304" pitchFamily="18" charset="0"/>
                <a:cs typeface="Times New Roman" panose="02020603050405020304" pitchFamily="18" charset="0"/>
              </a:rPr>
              <a:t>quaestio </a:t>
            </a:r>
            <a:r>
              <a:rPr lang="it-IT" sz="3000" dirty="0">
                <a:latin typeface="Times New Roman" panose="02020603050405020304" pitchFamily="18" charset="0"/>
                <a:cs typeface="Times New Roman" panose="02020603050405020304" pitchFamily="18" charset="0"/>
              </a:rPr>
              <a:t>e la </a:t>
            </a:r>
            <a:r>
              <a:rPr lang="it-IT" sz="3000" i="1" dirty="0" err="1">
                <a:latin typeface="Times New Roman" panose="02020603050405020304" pitchFamily="18" charset="0"/>
                <a:cs typeface="Times New Roman" panose="02020603050405020304" pitchFamily="18" charset="0"/>
              </a:rPr>
              <a:t>disputatio</a:t>
            </a:r>
            <a:r>
              <a:rPr lang="it-IT" sz="3000" dirty="0">
                <a:latin typeface="Times New Roman" panose="02020603050405020304" pitchFamily="18" charset="0"/>
                <a:cs typeface="Times New Roman" panose="02020603050405020304" pitchFamily="18" charset="0"/>
              </a:rPr>
              <a:t> (confronto dialettico) nella tensione comune alla </a:t>
            </a:r>
            <a:r>
              <a:rPr lang="it-IT" sz="3000" i="1" dirty="0" err="1">
                <a:latin typeface="Times New Roman" panose="02020603050405020304" pitchFamily="18" charset="0"/>
                <a:cs typeface="Times New Roman" panose="02020603050405020304" pitchFamily="18" charset="0"/>
              </a:rPr>
              <a:t>sapientia</a:t>
            </a:r>
            <a:r>
              <a:rPr lang="it-IT" sz="3000" i="1" dirty="0">
                <a:latin typeface="Times New Roman" panose="02020603050405020304" pitchFamily="18" charset="0"/>
                <a:cs typeface="Times New Roman" panose="02020603050405020304" pitchFamily="18" charset="0"/>
              </a:rPr>
              <a:t> – </a:t>
            </a:r>
            <a:r>
              <a:rPr lang="it-IT" sz="3000" dirty="0">
                <a:latin typeface="Times New Roman" panose="02020603050405020304" pitchFamily="18" charset="0"/>
                <a:cs typeface="Times New Roman" panose="02020603050405020304" pitchFamily="18" charset="0"/>
              </a:rPr>
              <a:t>non solo conoscenza intellettuale, ma anche ‘‘apprezzamento’’, ‘‘degustazione’’ di quanto il testo ha da offrirci.</a:t>
            </a:r>
            <a:endParaRPr lang="it-IT" dirty="0"/>
          </a:p>
          <a:p>
            <a:pPr marL="0" indent="0">
              <a:buNone/>
            </a:pPr>
            <a:endParaRPr lang="it-IT" dirty="0"/>
          </a:p>
        </p:txBody>
      </p:sp>
      <p:pic>
        <p:nvPicPr>
          <p:cNvPr id="2050" name="Picture 2" descr="Dominus Illuminatio Mea (The Lord is my light&quot;, Oxford Uni… | Flickr">
            <a:extLst>
              <a:ext uri="{FF2B5EF4-FFF2-40B4-BE49-F238E27FC236}">
                <a16:creationId xmlns:a16="http://schemas.microsoft.com/office/drawing/2014/main" id="{7D008FAD-0E02-028E-F9B2-FE1DA24A36E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976146" y="1524434"/>
            <a:ext cx="2448000" cy="183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esù figlio di Miriam, profeta della sofia. Questioni critiche di  cristologia femminista di Elisabeth Schüssler Fiorenza, Claudiana, Altri -  Anobii">
            <a:extLst>
              <a:ext uri="{FF2B5EF4-FFF2-40B4-BE49-F238E27FC236}">
                <a16:creationId xmlns:a16="http://schemas.microsoft.com/office/drawing/2014/main" id="{4AC2BC22-F114-CE8C-5F60-C6790786F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146" y="3497567"/>
            <a:ext cx="2295882" cy="31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295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99CDF-5EFE-BF4F-6261-47D47889BF80}"/>
              </a:ext>
            </a:extLst>
          </p:cNvPr>
          <p:cNvSpPr>
            <a:spLocks noGrp="1"/>
          </p:cNvSpPr>
          <p:nvPr>
            <p:ph type="title"/>
          </p:nvPr>
        </p:nvSpPr>
        <p:spPr>
          <a:xfrm>
            <a:off x="838200" y="153090"/>
            <a:ext cx="10515600" cy="1325563"/>
          </a:xfrm>
        </p:spPr>
        <p:txBody>
          <a:bodyPr/>
          <a:lstStyle/>
          <a:p>
            <a:pPr algn="ctr"/>
            <a:r>
              <a:rPr lang="it-IT" dirty="0">
                <a:latin typeface="Times New Roman" panose="02020603050405020304" pitchFamily="18" charset="0"/>
                <a:cs typeface="Times New Roman" panose="02020603050405020304" pitchFamily="18" charset="0"/>
              </a:rPr>
              <a:t>Parte del seminario condotta (a turno) </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da studenti/studentesse</a:t>
            </a:r>
          </a:p>
        </p:txBody>
      </p:sp>
      <p:sp>
        <p:nvSpPr>
          <p:cNvPr id="3" name="Segnaposto contenuto 2">
            <a:extLst>
              <a:ext uri="{FF2B5EF4-FFF2-40B4-BE49-F238E27FC236}">
                <a16:creationId xmlns:a16="http://schemas.microsoft.com/office/drawing/2014/main" id="{84B1852B-D274-407B-5E72-6C77CEFF0F46}"/>
              </a:ext>
            </a:extLst>
          </p:cNvPr>
          <p:cNvSpPr>
            <a:spLocks noGrp="1"/>
          </p:cNvSpPr>
          <p:nvPr>
            <p:ph sz="half" idx="1"/>
          </p:nvPr>
        </p:nvSpPr>
        <p:spPr>
          <a:xfrm>
            <a:off x="645942" y="2506662"/>
            <a:ext cx="5450058" cy="4351338"/>
          </a:xfrm>
        </p:spPr>
        <p:txBody>
          <a:bodyPr/>
          <a:lstStyle/>
          <a:p>
            <a:pPr marL="0" indent="0">
              <a:buNone/>
            </a:pPr>
            <a:r>
              <a:rPr lang="it-IT" dirty="0">
                <a:latin typeface="Times New Roman" panose="02020603050405020304" pitchFamily="18" charset="0"/>
                <a:cs typeface="Times New Roman" panose="02020603050405020304" pitchFamily="18" charset="0"/>
              </a:rPr>
              <a:t>1) Concordare i temi e un calendario degli interventi</a:t>
            </a:r>
          </a:p>
          <a:p>
            <a:pPr marL="0" indent="0">
              <a:buNone/>
            </a:pPr>
            <a:r>
              <a:rPr lang="it-IT" dirty="0">
                <a:latin typeface="Times New Roman" panose="02020603050405020304" pitchFamily="18" charset="0"/>
                <a:cs typeface="Times New Roman" panose="02020603050405020304" pitchFamily="18" charset="0"/>
              </a:rPr>
              <a:t>2) Contributi individuali (breve introduzione storica/teorica; analisi di testi)</a:t>
            </a:r>
          </a:p>
          <a:p>
            <a:pPr marL="0" indent="0">
              <a:buNone/>
            </a:pPr>
            <a:r>
              <a:rPr lang="it-IT" dirty="0">
                <a:latin typeface="Times New Roman" panose="02020603050405020304" pitchFamily="18" charset="0"/>
                <a:cs typeface="Times New Roman" panose="02020603050405020304" pitchFamily="18" charset="0"/>
              </a:rPr>
              <a:t>3) Discussione e  approfondimento </a:t>
            </a:r>
          </a:p>
        </p:txBody>
      </p:sp>
      <p:pic>
        <p:nvPicPr>
          <p:cNvPr id="2050" name="Picture 2" descr="Filosofo in meditazione - Wikipedia">
            <a:extLst>
              <a:ext uri="{FF2B5EF4-FFF2-40B4-BE49-F238E27FC236}">
                <a16:creationId xmlns:a16="http://schemas.microsoft.com/office/drawing/2014/main" id="{A02A7135-5E10-125C-FF9F-FB49B4C8B97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891462" y="1478653"/>
            <a:ext cx="2615292"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avid Fideler: A Short History of Plato's Academy – Plato's Academy Centre">
            <a:extLst>
              <a:ext uri="{FF2B5EF4-FFF2-40B4-BE49-F238E27FC236}">
                <a16:creationId xmlns:a16="http://schemas.microsoft.com/office/drawing/2014/main" id="{9F273F2B-CB21-7365-2ED1-E28ED31DF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455" y="3820599"/>
            <a:ext cx="5296798" cy="27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59914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TotalTime>
  <Words>1541</Words>
  <Application>Microsoft Office PowerPoint</Application>
  <PresentationFormat>Widescreen</PresentationFormat>
  <Paragraphs>60</Paragraphs>
  <Slides>13</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Calibri</vt:lpstr>
      <vt:lpstr>Calibri Light</vt:lpstr>
      <vt:lpstr>Times New Roman</vt:lpstr>
      <vt:lpstr>Times New Roman, serif</vt:lpstr>
      <vt:lpstr>Tema di Office</vt:lpstr>
      <vt:lpstr>Seminario filosofico Femminile, maschile e natura  nella storia della filosofia</vt:lpstr>
      <vt:lpstr>Un tema troppo a lungo trascurato, ma di grande rilevanza  antropologica. Filosofia al femminile?</vt:lpstr>
      <vt:lpstr>Le ragioni di questo corso. Dall’Instrumentum laboris del Sinodo dei vescovi (ottobre 2023) </vt:lpstr>
      <vt:lpstr>Alla ricerca di una motivazione più profonda: l’uomo Gesù e le donne</vt:lpstr>
      <vt:lpstr>‘‘Questione femminile’’ campo di tensioni  già all’interno del nuovo  Testamento</vt:lpstr>
      <vt:lpstr>Come lavoreremo</vt:lpstr>
      <vt:lpstr>Parte svolta dal docente.  I temi: quadro storico e teorico</vt:lpstr>
      <vt:lpstr>Laboratorio sui testi</vt:lpstr>
      <vt:lpstr>Parte del seminario condotta (a turno)  da studenti/studentesse</vt:lpstr>
      <vt:lpstr>Un tema delicato: un invito  all’apertura e al senso critico</vt:lpstr>
      <vt:lpstr>Come ouverture metodologica, esaminiamo il Messaggio alle donne di Paolo VI, alla fine del Concilio Vaticano II.  Breve analisi linguistica e storico-filosofica </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Ferrari</dc:creator>
  <cp:lastModifiedBy>Giuseppe Ferrari</cp:lastModifiedBy>
  <cp:revision>22</cp:revision>
  <dcterms:created xsi:type="dcterms:W3CDTF">2024-02-03T22:51:49Z</dcterms:created>
  <dcterms:modified xsi:type="dcterms:W3CDTF">2024-02-10T23:41:16Z</dcterms:modified>
</cp:coreProperties>
</file>