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 id="277" r:id="rId23"/>
    <p:sldId id="279" r:id="rId24"/>
    <p:sldId id="281" r:id="rId25"/>
    <p:sldId id="286" r:id="rId26"/>
    <p:sldId id="282" r:id="rId27"/>
    <p:sldId id="284" r:id="rId28"/>
    <p:sldId id="280" r:id="rId29"/>
    <p:sldId id="283" r:id="rId30"/>
    <p:sldId id="285" r:id="rId31"/>
    <p:sldId id="276"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7"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89BE3A-AEAD-4BF9-8667-8205B4C95ED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EFC8E8B-DCF8-437F-8E6E-384264078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F364306-C186-4F91-826E-C1B0BB9D0473}"/>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5" name="Segnaposto piè di pagina 4">
            <a:extLst>
              <a:ext uri="{FF2B5EF4-FFF2-40B4-BE49-F238E27FC236}">
                <a16:creationId xmlns:a16="http://schemas.microsoft.com/office/drawing/2014/main" id="{D1906B33-BD16-4D11-86EE-E95B254CB4B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635B5A-CBE9-490E-A015-7EF154039EFB}"/>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379982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BAF31A-4E82-4898-A7DF-45AADC7469C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02FD2FD-FECD-42A1-B880-90B3A783F98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930CE0F-FC38-453E-99F0-62BC9C51D9E0}"/>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5" name="Segnaposto piè di pagina 4">
            <a:extLst>
              <a:ext uri="{FF2B5EF4-FFF2-40B4-BE49-F238E27FC236}">
                <a16:creationId xmlns:a16="http://schemas.microsoft.com/office/drawing/2014/main" id="{7AD3CDFD-F4D1-4FDD-A11D-5206D23CFDE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085B286-4343-4770-8EE5-F9379FDCAE45}"/>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159785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FA42D3E-BD4F-41C6-9EE6-E594B0AAD79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EB833D3-C1E1-46E5-99BF-CF0AAF9C852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5F3D5D-63FE-4554-A5BB-D40B70EA6AA6}"/>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5" name="Segnaposto piè di pagina 4">
            <a:extLst>
              <a:ext uri="{FF2B5EF4-FFF2-40B4-BE49-F238E27FC236}">
                <a16:creationId xmlns:a16="http://schemas.microsoft.com/office/drawing/2014/main" id="{3E99D300-ED63-4D9A-B834-95B0CAADBE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BDC3E69-5401-43F8-84D6-D2075C2B7C26}"/>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3715974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DFCF6-D63D-4E7B-9CD7-375D48E2CD8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838078C-FD18-4D97-B027-A05B554FFCE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697FBED-CCC5-41AC-ACDB-07CEDB8D1F83}"/>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5" name="Segnaposto piè di pagina 4">
            <a:extLst>
              <a:ext uri="{FF2B5EF4-FFF2-40B4-BE49-F238E27FC236}">
                <a16:creationId xmlns:a16="http://schemas.microsoft.com/office/drawing/2014/main" id="{C0B353CA-CAF1-4F45-90D2-26562CEACE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C374CE-9A10-477B-877D-B569D1FE3CE6}"/>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4245003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6152F4-7885-4B6A-ADB7-D668CEFC2B4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1EC9DBB-C738-4A89-BFF2-DE60CB3522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77D208B-8731-499D-9C3E-C9208BF7A7EF}"/>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5" name="Segnaposto piè di pagina 4">
            <a:extLst>
              <a:ext uri="{FF2B5EF4-FFF2-40B4-BE49-F238E27FC236}">
                <a16:creationId xmlns:a16="http://schemas.microsoft.com/office/drawing/2014/main" id="{36D92C66-7879-4748-9EF9-999E72E43FA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5F4291-35D3-4373-95E9-355DC85EC75F}"/>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270418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4B991F-C11F-45BE-A13A-46A1EF5B0B8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9F58C61-C093-4CE8-8294-6E559B7905A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4B47428-EF87-41EB-B268-0C8473063F6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28566B6-7320-4D4A-B691-D2131AEAB66C}"/>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6" name="Segnaposto piè di pagina 5">
            <a:extLst>
              <a:ext uri="{FF2B5EF4-FFF2-40B4-BE49-F238E27FC236}">
                <a16:creationId xmlns:a16="http://schemas.microsoft.com/office/drawing/2014/main" id="{E6F4744A-7716-47C4-8975-1E41F6CFA53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7A037B7-57EA-472D-A7AD-99D9B78AAB2F}"/>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167614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488791-BC1C-4ED4-B908-91760771B44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3E8F968-5542-4A33-8204-DAA99C5D8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B9A8557-8E69-4922-904A-995C447C328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0A7E927-F8CC-4699-A9EA-697D357D93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2701FDA-EF53-49F9-B0B6-1FEBA88D8C7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DF2C2C4-2997-486D-A5C0-76C7E5E0CB86}"/>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8" name="Segnaposto piè di pagina 7">
            <a:extLst>
              <a:ext uri="{FF2B5EF4-FFF2-40B4-BE49-F238E27FC236}">
                <a16:creationId xmlns:a16="http://schemas.microsoft.com/office/drawing/2014/main" id="{3D4ED38A-9C4E-4723-8A08-620F9E07FBC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E03F5A4-A643-4F62-A925-EE5ADE8324CC}"/>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999571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2C4E6A-440E-450C-B2F4-1A5037B4DF4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8AE7A7D-4D67-445B-B3B2-F711715DC70B}"/>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4" name="Segnaposto piè di pagina 3">
            <a:extLst>
              <a:ext uri="{FF2B5EF4-FFF2-40B4-BE49-F238E27FC236}">
                <a16:creationId xmlns:a16="http://schemas.microsoft.com/office/drawing/2014/main" id="{C91C155E-495C-482E-B173-B20AA2C95C5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C6D7B31-EB06-4743-97C2-EBAC5CC16A96}"/>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401389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1797D18-C348-445F-B9DD-3C7357D249DF}"/>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3" name="Segnaposto piè di pagina 2">
            <a:extLst>
              <a:ext uri="{FF2B5EF4-FFF2-40B4-BE49-F238E27FC236}">
                <a16:creationId xmlns:a16="http://schemas.microsoft.com/office/drawing/2014/main" id="{439FA4B0-1538-4FF9-A74D-8038A784F47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9A1E3D1-5A06-490E-A8D0-143D7BF2EB5F}"/>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1095784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718B-4371-4F6C-B84E-18CA42B12BE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1BCDC44-B9F2-4832-A2B8-8E0FC2F665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FAE6AD2-F391-431B-9658-D06AD64808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C2E9A5D-B5D9-4B56-AEDC-77236BBA2EEF}"/>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6" name="Segnaposto piè di pagina 5">
            <a:extLst>
              <a:ext uri="{FF2B5EF4-FFF2-40B4-BE49-F238E27FC236}">
                <a16:creationId xmlns:a16="http://schemas.microsoft.com/office/drawing/2014/main" id="{BB8C8C7F-B6F1-4639-A2E7-F684169F6FB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B1B2448-7884-4F79-8E24-92FF740501C8}"/>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78048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D345A0-6953-4764-B060-93B9165212A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9EF902F-D7BA-4E13-9B5E-C554F4AE58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1092A7C-D992-4B7F-8795-ADA91E4F2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837AFAE-F0DD-4089-9C5C-63A3B0CF0C2A}"/>
              </a:ext>
            </a:extLst>
          </p:cNvPr>
          <p:cNvSpPr>
            <a:spLocks noGrp="1"/>
          </p:cNvSpPr>
          <p:nvPr>
            <p:ph type="dt" sz="half" idx="10"/>
          </p:nvPr>
        </p:nvSpPr>
        <p:spPr/>
        <p:txBody>
          <a:bodyPr/>
          <a:lstStyle/>
          <a:p>
            <a:fld id="{0235FB5D-B84A-4F9E-BC88-EA8A2E5DE36C}" type="datetimeFigureOut">
              <a:rPr lang="it-IT" smtClean="0"/>
              <a:t>08/03/2022</a:t>
            </a:fld>
            <a:endParaRPr lang="it-IT"/>
          </a:p>
        </p:txBody>
      </p:sp>
      <p:sp>
        <p:nvSpPr>
          <p:cNvPr id="6" name="Segnaposto piè di pagina 5">
            <a:extLst>
              <a:ext uri="{FF2B5EF4-FFF2-40B4-BE49-F238E27FC236}">
                <a16:creationId xmlns:a16="http://schemas.microsoft.com/office/drawing/2014/main" id="{23363AF3-82D3-4697-866A-7E246E68A61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2F0D61B-2609-4E31-8892-CA528079BBC6}"/>
              </a:ext>
            </a:extLst>
          </p:cNvPr>
          <p:cNvSpPr>
            <a:spLocks noGrp="1"/>
          </p:cNvSpPr>
          <p:nvPr>
            <p:ph type="sldNum" sz="quarter" idx="12"/>
          </p:nvPr>
        </p:nvSpPr>
        <p:spPr/>
        <p:txBody>
          <a:bodyPr/>
          <a:lstStyle/>
          <a:p>
            <a:fld id="{4C3436F0-DB49-4470-84A2-A9812423118B}" type="slidenum">
              <a:rPr lang="it-IT" smtClean="0"/>
              <a:t>‹N›</a:t>
            </a:fld>
            <a:endParaRPr lang="it-IT"/>
          </a:p>
        </p:txBody>
      </p:sp>
    </p:spTree>
    <p:extLst>
      <p:ext uri="{BB962C8B-B14F-4D97-AF65-F5344CB8AC3E}">
        <p14:creationId xmlns:p14="http://schemas.microsoft.com/office/powerpoint/2010/main" val="99553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2D6226D-9339-4893-AF9F-6435FF2BB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199864D-9EA2-452A-9E41-18E13CF16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108259F-B2CD-4E4F-8384-4B7C84956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5FB5D-B84A-4F9E-BC88-EA8A2E5DE36C}" type="datetimeFigureOut">
              <a:rPr lang="it-IT" smtClean="0"/>
              <a:t>08/03/2022</a:t>
            </a:fld>
            <a:endParaRPr lang="it-IT"/>
          </a:p>
        </p:txBody>
      </p:sp>
      <p:sp>
        <p:nvSpPr>
          <p:cNvPr id="5" name="Segnaposto piè di pagina 4">
            <a:extLst>
              <a:ext uri="{FF2B5EF4-FFF2-40B4-BE49-F238E27FC236}">
                <a16:creationId xmlns:a16="http://schemas.microsoft.com/office/drawing/2014/main" id="{81387EB7-F6F7-4859-AE0E-3753B2483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64E50A9-6DB6-4199-8C8E-4A5559EA4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3436F0-DB49-4470-84A2-A9812423118B}" type="slidenum">
              <a:rPr lang="it-IT" smtClean="0"/>
              <a:t>‹N›</a:t>
            </a:fld>
            <a:endParaRPr lang="it-IT"/>
          </a:p>
        </p:txBody>
      </p:sp>
    </p:spTree>
    <p:extLst>
      <p:ext uri="{BB962C8B-B14F-4D97-AF65-F5344CB8AC3E}">
        <p14:creationId xmlns:p14="http://schemas.microsoft.com/office/powerpoint/2010/main" val="2209095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E5D1C81-379D-41C4-A761-FE62FCACEED9}"/>
              </a:ext>
            </a:extLst>
          </p:cNvPr>
          <p:cNvSpPr>
            <a:spLocks noGrp="1"/>
          </p:cNvSpPr>
          <p:nvPr>
            <p:ph type="title"/>
          </p:nvPr>
        </p:nvSpPr>
        <p:spPr/>
        <p:txBody>
          <a:bodyPr/>
          <a:lstStyle/>
          <a:p>
            <a:pPr algn="ctr"/>
            <a:r>
              <a:rPr lang="it-IT" b="1" dirty="0">
                <a:latin typeface="Times New Roman" panose="02020603050405020304" pitchFamily="18" charset="0"/>
                <a:cs typeface="Times New Roman" panose="02020603050405020304" pitchFamily="18" charset="0"/>
              </a:rPr>
              <a:t>Hans Jonas</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Il principio responsabilità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a:t>
            </a:r>
            <a:r>
              <a:rPr lang="it-IT" i="1" dirty="0" err="1">
                <a:latin typeface="Times New Roman" panose="02020603050405020304" pitchFamily="18" charset="0"/>
                <a:cs typeface="Times New Roman" panose="02020603050405020304" pitchFamily="18" charset="0"/>
              </a:rPr>
              <a:t>Das</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Prinzip</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Verantwortung</a:t>
            </a:r>
            <a:r>
              <a:rPr lang="it-IT" dirty="0">
                <a:latin typeface="Times New Roman" panose="02020603050405020304" pitchFamily="18" charset="0"/>
                <a:cs typeface="Times New Roman" panose="02020603050405020304" pitchFamily="18" charset="0"/>
              </a:rPr>
              <a:t>, 1979)</a:t>
            </a:r>
          </a:p>
        </p:txBody>
      </p:sp>
      <p:pic>
        <p:nvPicPr>
          <p:cNvPr id="6" name="Segnaposto contenuto 5">
            <a:extLst>
              <a:ext uri="{FF2B5EF4-FFF2-40B4-BE49-F238E27FC236}">
                <a16:creationId xmlns:a16="http://schemas.microsoft.com/office/drawing/2014/main" id="{026CBB2D-91A6-4B41-B059-73D4EA999BFB}"/>
              </a:ext>
            </a:extLst>
          </p:cNvPr>
          <p:cNvPicPr>
            <a:picLocks noGrp="1" noChangeAspect="1"/>
          </p:cNvPicPr>
          <p:nvPr>
            <p:ph idx="1"/>
          </p:nvPr>
        </p:nvPicPr>
        <p:blipFill>
          <a:blip r:embed="rId2"/>
          <a:stretch>
            <a:fillRect/>
          </a:stretch>
        </p:blipFill>
        <p:spPr>
          <a:xfrm>
            <a:off x="1697497" y="1956875"/>
            <a:ext cx="3153984" cy="4536000"/>
          </a:xfrm>
          <a:prstGeom prst="rect">
            <a:avLst/>
          </a:prstGeom>
        </p:spPr>
      </p:pic>
      <p:pic>
        <p:nvPicPr>
          <p:cNvPr id="7" name="Immagine 6">
            <a:extLst>
              <a:ext uri="{FF2B5EF4-FFF2-40B4-BE49-F238E27FC236}">
                <a16:creationId xmlns:a16="http://schemas.microsoft.com/office/drawing/2014/main" id="{364C9EB7-F42F-42D3-A31B-41E1FFC3B40D}"/>
              </a:ext>
            </a:extLst>
          </p:cNvPr>
          <p:cNvPicPr>
            <a:picLocks noChangeAspect="1"/>
          </p:cNvPicPr>
          <p:nvPr/>
        </p:nvPicPr>
        <p:blipFill>
          <a:blip r:embed="rId3"/>
          <a:stretch>
            <a:fillRect/>
          </a:stretch>
        </p:blipFill>
        <p:spPr>
          <a:xfrm>
            <a:off x="7075028" y="1884875"/>
            <a:ext cx="3000021" cy="4608000"/>
          </a:xfrm>
          <a:prstGeom prst="rect">
            <a:avLst/>
          </a:prstGeom>
        </p:spPr>
      </p:pic>
    </p:spTree>
    <p:extLst>
      <p:ext uri="{BB962C8B-B14F-4D97-AF65-F5344CB8AC3E}">
        <p14:creationId xmlns:p14="http://schemas.microsoft.com/office/powerpoint/2010/main" val="138216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075C4A4-9782-41A6-8033-68F69348FA3D}"/>
              </a:ext>
            </a:extLst>
          </p:cNvPr>
          <p:cNvSpPr>
            <a:spLocks noGrp="1"/>
          </p:cNvSpPr>
          <p:nvPr>
            <p:ph type="title"/>
          </p:nvPr>
        </p:nvSpPr>
        <p:spPr>
          <a:xfrm>
            <a:off x="838200" y="261270"/>
            <a:ext cx="10515600" cy="1325563"/>
          </a:xfrm>
        </p:spPr>
        <p:txBody>
          <a:bodyPr/>
          <a:lstStyle/>
          <a:p>
            <a:pPr algn="ctr"/>
            <a:r>
              <a:rPr lang="it-IT" dirty="0">
                <a:latin typeface="Times New Roman" panose="02020603050405020304" pitchFamily="18" charset="0"/>
                <a:cs typeface="Times New Roman" panose="02020603050405020304" pitchFamily="18" charset="0"/>
              </a:rPr>
              <a:t>Limiti tradizionali dell’orizzonte della tecnica (e conseguentemente dell’etica) </a:t>
            </a:r>
          </a:p>
        </p:txBody>
      </p:sp>
      <p:sp>
        <p:nvSpPr>
          <p:cNvPr id="5" name="Segnaposto contenuto 4">
            <a:extLst>
              <a:ext uri="{FF2B5EF4-FFF2-40B4-BE49-F238E27FC236}">
                <a16:creationId xmlns:a16="http://schemas.microsoft.com/office/drawing/2014/main" id="{A7201C63-55BD-4342-B58A-426346D6CD83}"/>
              </a:ext>
            </a:extLst>
          </p:cNvPr>
          <p:cNvSpPr>
            <a:spLocks noGrp="1"/>
          </p:cNvSpPr>
          <p:nvPr>
            <p:ph sz="half" idx="1"/>
          </p:nvPr>
        </p:nvSpPr>
        <p:spPr>
          <a:xfrm>
            <a:off x="596706" y="1825625"/>
            <a:ext cx="5335172" cy="4667250"/>
          </a:xfrm>
        </p:spPr>
        <p:txBody>
          <a:bodyPr>
            <a:normAutofit fontScale="92500" lnSpcReduction="10000"/>
          </a:bodyPr>
          <a:lstStyle/>
          <a:p>
            <a:pPr marL="0" indent="0" algn="just">
              <a:buNone/>
            </a:pPr>
            <a:r>
              <a:rPr lang="it-IT" dirty="0">
                <a:latin typeface="Times New Roman" panose="02020603050405020304" pitchFamily="18" charset="0"/>
                <a:cs typeface="Times New Roman" panose="02020603050405020304" pitchFamily="18" charset="0"/>
              </a:rPr>
              <a:t>La </a:t>
            </a:r>
            <a:r>
              <a:rPr lang="it-IT" i="1" dirty="0" err="1">
                <a:latin typeface="Times New Roman" panose="02020603050405020304" pitchFamily="18" charset="0"/>
                <a:cs typeface="Times New Roman" panose="02020603050405020304" pitchFamily="18" charset="0"/>
              </a:rPr>
              <a:t>techne</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che opera sulla natura è eticamente neutrale.</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 </a:t>
            </a:r>
            <a:r>
              <a:rPr lang="it-IT" i="1" dirty="0" err="1">
                <a:latin typeface="Times New Roman" panose="02020603050405020304" pitchFamily="18" charset="0"/>
                <a:cs typeface="Times New Roman" panose="02020603050405020304" pitchFamily="18" charset="0"/>
              </a:rPr>
              <a:t>techne</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non modifica l'essenza immutabile dell’essere umano</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 fini e il termine dell'agire (il bene e il male) sono prossimi nello spazio e nel tempo. Non è necessario occuparsi delle conseguenze a lungo termine delle azioni. Etica della sincronicità (</a:t>
            </a:r>
            <a:r>
              <a:rPr lang="it-IT" i="1" dirty="0" err="1">
                <a:latin typeface="Times New Roman" panose="02020603050405020304" pitchFamily="18" charset="0"/>
                <a:cs typeface="Times New Roman" panose="02020603050405020304" pitchFamily="18" charset="0"/>
              </a:rPr>
              <a:t>Gleichzeitigkeit</a:t>
            </a:r>
            <a:r>
              <a:rPr lang="it-IT" dirty="0">
                <a:latin typeface="Times New Roman" panose="02020603050405020304" pitchFamily="18" charset="0"/>
                <a:cs typeface="Times New Roman" panose="02020603050405020304" pitchFamily="18" charset="0"/>
              </a:rPr>
              <a:t>)</a:t>
            </a:r>
          </a:p>
          <a:p>
            <a:endParaRPr lang="it-IT" dirty="0"/>
          </a:p>
        </p:txBody>
      </p:sp>
      <p:pic>
        <p:nvPicPr>
          <p:cNvPr id="7" name="Segnaposto contenuto 6">
            <a:extLst>
              <a:ext uri="{FF2B5EF4-FFF2-40B4-BE49-F238E27FC236}">
                <a16:creationId xmlns:a16="http://schemas.microsoft.com/office/drawing/2014/main" id="{240DCD84-9A7E-4259-BC96-9232AE9DD5DA}"/>
              </a:ext>
            </a:extLst>
          </p:cNvPr>
          <p:cNvPicPr>
            <a:picLocks noGrp="1" noChangeAspect="1"/>
          </p:cNvPicPr>
          <p:nvPr>
            <p:ph sz="half" idx="2"/>
          </p:nvPr>
        </p:nvPicPr>
        <p:blipFill>
          <a:blip r:embed="rId2"/>
          <a:stretch>
            <a:fillRect/>
          </a:stretch>
        </p:blipFill>
        <p:spPr>
          <a:xfrm>
            <a:off x="6589565" y="2129794"/>
            <a:ext cx="2592000" cy="3708756"/>
          </a:xfrm>
          <a:prstGeom prst="rect">
            <a:avLst/>
          </a:prstGeom>
        </p:spPr>
      </p:pic>
      <p:pic>
        <p:nvPicPr>
          <p:cNvPr id="8" name="Immagine 7">
            <a:extLst>
              <a:ext uri="{FF2B5EF4-FFF2-40B4-BE49-F238E27FC236}">
                <a16:creationId xmlns:a16="http://schemas.microsoft.com/office/drawing/2014/main" id="{06693A5F-7470-4C78-9187-B2518CA2E379}"/>
              </a:ext>
            </a:extLst>
          </p:cNvPr>
          <p:cNvPicPr>
            <a:picLocks noChangeAspect="1"/>
          </p:cNvPicPr>
          <p:nvPr/>
        </p:nvPicPr>
        <p:blipFill>
          <a:blip r:embed="rId3"/>
          <a:stretch>
            <a:fillRect/>
          </a:stretch>
        </p:blipFill>
        <p:spPr>
          <a:xfrm>
            <a:off x="9378534" y="1690688"/>
            <a:ext cx="2585349" cy="4896000"/>
          </a:xfrm>
          <a:prstGeom prst="rect">
            <a:avLst/>
          </a:prstGeom>
        </p:spPr>
      </p:pic>
    </p:spTree>
    <p:extLst>
      <p:ext uri="{BB962C8B-B14F-4D97-AF65-F5344CB8AC3E}">
        <p14:creationId xmlns:p14="http://schemas.microsoft.com/office/powerpoint/2010/main" val="1605917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17AE6D-C060-45AD-BBE1-04EA8867AD80}"/>
              </a:ext>
            </a:extLst>
          </p:cNvPr>
          <p:cNvSpPr>
            <a:spLocks noGrp="1"/>
          </p:cNvSpPr>
          <p:nvPr>
            <p:ph type="title"/>
          </p:nvPr>
        </p:nvSpPr>
        <p:spPr>
          <a:xfrm>
            <a:off x="725658" y="-229577"/>
            <a:ext cx="10515600" cy="1690688"/>
          </a:xfrm>
        </p:spPr>
        <p:txBody>
          <a:bodyPr/>
          <a:lstStyle/>
          <a:p>
            <a:pPr algn="ctr"/>
            <a:r>
              <a:rPr lang="it-IT" dirty="0">
                <a:latin typeface="Times New Roman" panose="02020603050405020304" pitchFamily="18" charset="0"/>
                <a:cs typeface="Times New Roman" panose="02020603050405020304" pitchFamily="18" charset="0"/>
              </a:rPr>
              <a:t>L’«escatologia» (immanente)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della tecnica moderna e le sue sfide</a:t>
            </a:r>
          </a:p>
        </p:txBody>
      </p:sp>
      <p:sp>
        <p:nvSpPr>
          <p:cNvPr id="3" name="Segnaposto contenuto 2">
            <a:extLst>
              <a:ext uri="{FF2B5EF4-FFF2-40B4-BE49-F238E27FC236}">
                <a16:creationId xmlns:a16="http://schemas.microsoft.com/office/drawing/2014/main" id="{99B382C8-9E73-4AD8-BF4E-F6C009A23BDC}"/>
              </a:ext>
            </a:extLst>
          </p:cNvPr>
          <p:cNvSpPr>
            <a:spLocks noGrp="1"/>
          </p:cNvSpPr>
          <p:nvPr>
            <p:ph sz="half" idx="1"/>
          </p:nvPr>
        </p:nvSpPr>
        <p:spPr>
          <a:xfrm>
            <a:off x="196947" y="1461111"/>
            <a:ext cx="6189786" cy="5277314"/>
          </a:xfrm>
        </p:spPr>
        <p:txBody>
          <a:bodyPr>
            <a:noAutofit/>
          </a:bodyPr>
          <a:lstStyle/>
          <a:p>
            <a:pPr marL="0" indent="0" algn="just">
              <a:buNone/>
            </a:pPr>
            <a:r>
              <a:rPr lang="it-IT" sz="2400" dirty="0">
                <a:latin typeface="Times New Roman" panose="02020603050405020304" pitchFamily="18" charset="0"/>
                <a:cs typeface="Times New Roman" panose="02020603050405020304" pitchFamily="18" charset="0"/>
              </a:rPr>
              <a:t>Ma la </a:t>
            </a:r>
            <a:r>
              <a:rPr lang="it-IT" sz="2400" b="1" dirty="0">
                <a:latin typeface="Times New Roman" panose="02020603050405020304" pitchFamily="18" charset="0"/>
                <a:cs typeface="Times New Roman" panose="02020603050405020304" pitchFamily="18" charset="0"/>
              </a:rPr>
              <a:t>tecnica </a:t>
            </a:r>
            <a:r>
              <a:rPr lang="it-IT" sz="2400" dirty="0">
                <a:latin typeface="Times New Roman" panose="02020603050405020304" pitchFamily="18" charset="0"/>
                <a:cs typeface="Times New Roman" panose="02020603050405020304" pitchFamily="18" charset="0"/>
              </a:rPr>
              <a:t>odierna mette a rischio sia la </a:t>
            </a:r>
            <a:r>
              <a:rPr lang="it-IT" sz="2400" b="1" dirty="0">
                <a:latin typeface="Times New Roman" panose="02020603050405020304" pitchFamily="18" charset="0"/>
                <a:cs typeface="Times New Roman" panose="02020603050405020304" pitchFamily="18" charset="0"/>
              </a:rPr>
              <a:t>stabilità della natura </a:t>
            </a:r>
            <a:r>
              <a:rPr lang="it-IT" sz="2400" dirty="0">
                <a:latin typeface="Times New Roman" panose="02020603050405020304" pitchFamily="18" charset="0"/>
                <a:cs typeface="Times New Roman" panose="02020603050405020304" pitchFamily="18" charset="0"/>
              </a:rPr>
              <a:t>(che si rivela </a:t>
            </a:r>
            <a:r>
              <a:rPr lang="it-IT" sz="2400" i="1" dirty="0">
                <a:latin typeface="Times New Roman" panose="02020603050405020304" pitchFamily="18" charset="0"/>
                <a:cs typeface="Times New Roman" panose="02020603050405020304" pitchFamily="18" charset="0"/>
              </a:rPr>
              <a:t>vulnerabile</a:t>
            </a:r>
            <a:r>
              <a:rPr lang="it-IT" sz="2400" dirty="0">
                <a:latin typeface="Times New Roman" panose="02020603050405020304" pitchFamily="18" charset="0"/>
                <a:cs typeface="Times New Roman" panose="02020603050405020304" pitchFamily="18" charset="0"/>
              </a:rPr>
              <a:t>), sia la stessa </a:t>
            </a:r>
            <a:r>
              <a:rPr lang="it-IT" sz="2400" b="1" dirty="0">
                <a:latin typeface="Times New Roman" panose="02020603050405020304" pitchFamily="18" charset="0"/>
                <a:cs typeface="Times New Roman" panose="02020603050405020304" pitchFamily="18" charset="0"/>
              </a:rPr>
              <a:t>natura umana</a:t>
            </a:r>
            <a:r>
              <a:rPr lang="it-IT" sz="2400" dirty="0">
                <a:latin typeface="Times New Roman" panose="02020603050405020304" pitchFamily="18" charset="0"/>
                <a:cs typeface="Times New Roman" panose="02020603050405020304" pitchFamily="18" charset="0"/>
              </a:rPr>
              <a:t>, che risulta </a:t>
            </a:r>
            <a:r>
              <a:rPr lang="it-IT" sz="2400" i="1" dirty="0">
                <a:latin typeface="Times New Roman" panose="02020603050405020304" pitchFamily="18" charset="0"/>
                <a:cs typeface="Times New Roman" panose="02020603050405020304" pitchFamily="18" charset="0"/>
              </a:rPr>
              <a:t>manipolabile</a:t>
            </a:r>
            <a:r>
              <a:rPr lang="it-IT" sz="2400" dirty="0">
                <a:latin typeface="Times New Roman" panose="02020603050405020304" pitchFamily="18" charset="0"/>
                <a:cs typeface="Times New Roman" panose="02020603050405020304" pitchFamily="18" charset="0"/>
              </a:rPr>
              <a:t>.  </a:t>
            </a:r>
          </a:p>
          <a:p>
            <a:pPr marL="0" indent="0" algn="just">
              <a:buNone/>
            </a:pPr>
            <a:r>
              <a:rPr lang="it-IT" sz="2400" dirty="0">
                <a:latin typeface="Times New Roman" panose="02020603050405020304" pitchFamily="18" charset="0"/>
                <a:cs typeface="Times New Roman" panose="02020603050405020304" pitchFamily="18" charset="0"/>
              </a:rPr>
              <a:t>Sorgono </a:t>
            </a:r>
            <a:r>
              <a:rPr lang="it-IT" sz="2400" b="1" dirty="0">
                <a:latin typeface="Times New Roman" panose="02020603050405020304" pitchFamily="18" charset="0"/>
                <a:cs typeface="Times New Roman" panose="02020603050405020304" pitchFamily="18" charset="0"/>
              </a:rPr>
              <a:t>domande e problemi nuovi</a:t>
            </a:r>
            <a:r>
              <a:rPr lang="it-IT" sz="2400" dirty="0">
                <a:latin typeface="Times New Roman" panose="02020603050405020304" pitchFamily="18" charset="0"/>
                <a:cs typeface="Times New Roman" panose="02020603050405020304" pitchFamily="18" charset="0"/>
              </a:rPr>
              <a:t>: </a:t>
            </a:r>
          </a:p>
          <a:p>
            <a:pPr marL="0" indent="0" algn="just">
              <a:buNone/>
            </a:pPr>
            <a:r>
              <a:rPr lang="it-IT" sz="2400" dirty="0">
                <a:latin typeface="Times New Roman" panose="02020603050405020304" pitchFamily="18" charset="0"/>
                <a:cs typeface="Times New Roman" panose="02020603050405020304" pitchFamily="18" charset="0"/>
              </a:rPr>
              <a:t>- La natura, non più “immortale” è forse data </a:t>
            </a:r>
            <a:r>
              <a:rPr lang="it-IT" sz="2400" i="1" dirty="0">
                <a:latin typeface="Times New Roman" panose="02020603050405020304" pitchFamily="18" charset="0"/>
                <a:cs typeface="Times New Roman" panose="02020603050405020304" pitchFamily="18" charset="0"/>
              </a:rPr>
              <a:t>in</a:t>
            </a:r>
            <a:r>
              <a:rPr lang="it-IT" sz="2400" dirty="0">
                <a:latin typeface="Times New Roman" panose="02020603050405020304" pitchFamily="18" charset="0"/>
                <a:cs typeface="Times New Roman" panose="02020603050405020304" pitchFamily="18" charset="0"/>
              </a:rPr>
              <a:t> </a:t>
            </a:r>
            <a:r>
              <a:rPr lang="it-IT" sz="2400" i="1" dirty="0">
                <a:latin typeface="Times New Roman" panose="02020603050405020304" pitchFamily="18" charset="0"/>
                <a:cs typeface="Times New Roman" panose="02020603050405020304" pitchFamily="18" charset="0"/>
              </a:rPr>
              <a:t>custodia </a:t>
            </a:r>
            <a:r>
              <a:rPr lang="it-IT" sz="2400" dirty="0">
                <a:latin typeface="Times New Roman" panose="02020603050405020304" pitchFamily="18" charset="0"/>
                <a:cs typeface="Times New Roman" panose="02020603050405020304" pitchFamily="18" charset="0"/>
              </a:rPr>
              <a:t>all'essere umano? </a:t>
            </a:r>
          </a:p>
          <a:p>
            <a:pPr marL="0" indent="0" algn="just">
              <a:buNone/>
            </a:pPr>
            <a:r>
              <a:rPr lang="it-IT" sz="2400" dirty="0">
                <a:latin typeface="Times New Roman" panose="02020603050405020304" pitchFamily="18" charset="0"/>
                <a:cs typeface="Times New Roman" panose="02020603050405020304" pitchFamily="18" charset="0"/>
              </a:rPr>
              <a:t>- Dobbiamo estendere il riconoscimento di “fini in sé” al mondo naturale? </a:t>
            </a:r>
          </a:p>
          <a:p>
            <a:pPr marL="0" indent="0" algn="just">
              <a:buNone/>
            </a:pPr>
            <a:r>
              <a:rPr lang="it-IT" sz="2400" dirty="0">
                <a:latin typeface="Times New Roman" panose="02020603050405020304" pitchFamily="18" charset="0"/>
                <a:cs typeface="Times New Roman" panose="02020603050405020304" pitchFamily="18" charset="0"/>
              </a:rPr>
              <a:t>- Come gestire lo scarto tra il nostro potere tecnico di agire e la nostra limitata capacità predittiva? </a:t>
            </a:r>
          </a:p>
          <a:p>
            <a:pPr marL="0" indent="0" algn="just">
              <a:buNone/>
            </a:pPr>
            <a:r>
              <a:rPr lang="it-IT" sz="2400" dirty="0">
                <a:latin typeface="Times New Roman" panose="02020603050405020304" pitchFamily="18" charset="0"/>
                <a:cs typeface="Times New Roman" panose="02020603050405020304" pitchFamily="18" charset="0"/>
              </a:rPr>
              <a:t>- Come preservare una natura umana “autentica”? </a:t>
            </a:r>
          </a:p>
          <a:p>
            <a:endParaRPr lang="it-IT" sz="1800"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ADA0B44C-F6E7-469E-AFD7-7A5E95D61EDC}"/>
              </a:ext>
            </a:extLst>
          </p:cNvPr>
          <p:cNvPicPr>
            <a:picLocks noGrp="1" noChangeAspect="1"/>
          </p:cNvPicPr>
          <p:nvPr>
            <p:ph sz="half" idx="2"/>
          </p:nvPr>
        </p:nvPicPr>
        <p:blipFill>
          <a:blip r:embed="rId2"/>
          <a:stretch>
            <a:fillRect/>
          </a:stretch>
        </p:blipFill>
        <p:spPr>
          <a:xfrm>
            <a:off x="6545260" y="1957717"/>
            <a:ext cx="2808000" cy="4047568"/>
          </a:xfrm>
          <a:prstGeom prst="rect">
            <a:avLst/>
          </a:prstGeom>
        </p:spPr>
      </p:pic>
      <p:pic>
        <p:nvPicPr>
          <p:cNvPr id="6" name="Immagine 5">
            <a:extLst>
              <a:ext uri="{FF2B5EF4-FFF2-40B4-BE49-F238E27FC236}">
                <a16:creationId xmlns:a16="http://schemas.microsoft.com/office/drawing/2014/main" id="{9BC12C63-9F94-4D37-8D60-013C79D9613A}"/>
              </a:ext>
            </a:extLst>
          </p:cNvPr>
          <p:cNvPicPr>
            <a:picLocks noChangeAspect="1"/>
          </p:cNvPicPr>
          <p:nvPr/>
        </p:nvPicPr>
        <p:blipFill>
          <a:blip r:embed="rId3"/>
          <a:stretch>
            <a:fillRect/>
          </a:stretch>
        </p:blipFill>
        <p:spPr>
          <a:xfrm>
            <a:off x="9655053" y="2261688"/>
            <a:ext cx="2340000" cy="2894580"/>
          </a:xfrm>
          <a:prstGeom prst="rect">
            <a:avLst/>
          </a:prstGeom>
        </p:spPr>
      </p:pic>
    </p:spTree>
    <p:extLst>
      <p:ext uri="{BB962C8B-B14F-4D97-AF65-F5344CB8AC3E}">
        <p14:creationId xmlns:p14="http://schemas.microsoft.com/office/powerpoint/2010/main" val="3537263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8BEF1A-8BCD-463F-9322-054560CC1095}"/>
              </a:ext>
            </a:extLst>
          </p:cNvPr>
          <p:cNvSpPr>
            <a:spLocks noGrp="1"/>
          </p:cNvSpPr>
          <p:nvPr>
            <p:ph type="title"/>
          </p:nvPr>
        </p:nvSpPr>
        <p:spPr>
          <a:xfrm>
            <a:off x="295422" y="18255"/>
            <a:ext cx="11058378" cy="1325563"/>
          </a:xfrm>
        </p:spPr>
        <p:txBody>
          <a:bodyPr>
            <a:normAutofit/>
          </a:bodyPr>
          <a:lstStyle/>
          <a:p>
            <a:pPr algn="ctr"/>
            <a:r>
              <a:rPr lang="it-IT" dirty="0">
                <a:latin typeface="Times New Roman" panose="02020603050405020304" pitchFamily="18" charset="0"/>
                <a:cs typeface="Times New Roman" panose="02020603050405020304" pitchFamily="18" charset="0"/>
              </a:rPr>
              <a:t>I limiti di scienza e tecnica.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La risposta ‘‘inattuale’’ di Jonas</a:t>
            </a:r>
          </a:p>
        </p:txBody>
      </p:sp>
      <p:sp>
        <p:nvSpPr>
          <p:cNvPr id="3" name="Segnaposto contenuto 2">
            <a:extLst>
              <a:ext uri="{FF2B5EF4-FFF2-40B4-BE49-F238E27FC236}">
                <a16:creationId xmlns:a16="http://schemas.microsoft.com/office/drawing/2014/main" id="{81395C28-72E7-4637-A6EE-0F2D7181E3EA}"/>
              </a:ext>
            </a:extLst>
          </p:cNvPr>
          <p:cNvSpPr>
            <a:spLocks noGrp="1"/>
          </p:cNvSpPr>
          <p:nvPr>
            <p:ph sz="half" idx="1"/>
          </p:nvPr>
        </p:nvSpPr>
        <p:spPr>
          <a:xfrm>
            <a:off x="295421" y="1470427"/>
            <a:ext cx="6260123" cy="512732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 «La visione scientifica dominante della natura […] ci preclude con risolutezza anche la possibilità stessa di pensare la natura come qualcosa che va rispettato, riducendola all'indifferenza della necessità e del caso e privandola di ogni dignità teleologica» (p.22)</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Dobbiamo risalire «al di là della dottrina dell'agire, ossia dell'etica, fino alla </a:t>
            </a:r>
            <a:r>
              <a:rPr lang="it-IT" b="1" dirty="0">
                <a:latin typeface="Times New Roman" panose="02020603050405020304" pitchFamily="18" charset="0"/>
                <a:cs typeface="Times New Roman" panose="02020603050405020304" pitchFamily="18" charset="0"/>
              </a:rPr>
              <a:t>dottrina dell'essere</a:t>
            </a:r>
            <a:r>
              <a:rPr lang="it-IT" dirty="0">
                <a:latin typeface="Times New Roman" panose="02020603050405020304" pitchFamily="18" charset="0"/>
                <a:cs typeface="Times New Roman" panose="02020603050405020304" pitchFamily="18" charset="0"/>
              </a:rPr>
              <a:t>, ossia alla </a:t>
            </a:r>
            <a:r>
              <a:rPr lang="it-IT" b="1" dirty="0">
                <a:latin typeface="Times New Roman" panose="02020603050405020304" pitchFamily="18" charset="0"/>
                <a:cs typeface="Times New Roman" panose="02020603050405020304" pitchFamily="18" charset="0"/>
              </a:rPr>
              <a:t>metafisica</a:t>
            </a:r>
            <a:r>
              <a:rPr lang="it-IT" dirty="0">
                <a:latin typeface="Times New Roman" panose="02020603050405020304" pitchFamily="18" charset="0"/>
                <a:cs typeface="Times New Roman" panose="02020603050405020304" pitchFamily="18" charset="0"/>
              </a:rPr>
              <a:t>, che in ultima analisi deve costituire il </a:t>
            </a:r>
            <a:r>
              <a:rPr lang="it-IT" b="1" dirty="0">
                <a:latin typeface="Times New Roman" panose="02020603050405020304" pitchFamily="18" charset="0"/>
                <a:cs typeface="Times New Roman" panose="02020603050405020304" pitchFamily="18" charset="0"/>
              </a:rPr>
              <a:t>fondamento di ogni etica</a:t>
            </a:r>
            <a:r>
              <a:rPr lang="it-IT" dirty="0">
                <a:latin typeface="Times New Roman" panose="02020603050405020304" pitchFamily="18" charset="0"/>
                <a:cs typeface="Times New Roman" panose="02020603050405020304" pitchFamily="18" charset="0"/>
              </a:rPr>
              <a:t>» (p.13)</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Riformulare </a:t>
            </a:r>
            <a:r>
              <a:rPr lang="it-IT" b="1" dirty="0">
                <a:latin typeface="Times New Roman" panose="02020603050405020304" pitchFamily="18" charset="0"/>
                <a:cs typeface="Times New Roman" panose="02020603050405020304" pitchFamily="18" charset="0"/>
              </a:rPr>
              <a:t>l'imperativo categorico</a:t>
            </a:r>
            <a:r>
              <a:rPr lang="it-IT" dirty="0">
                <a:latin typeface="Times New Roman" panose="02020603050405020304" pitchFamily="18" charset="0"/>
                <a:cs typeface="Times New Roman" panose="02020603050405020304" pitchFamily="18" charset="0"/>
              </a:rPr>
              <a:t> kantiano: «Agisci in modo che le conseguenze della tua azione siano compatibili con la </a:t>
            </a:r>
            <a:r>
              <a:rPr lang="it-IT" b="1" dirty="0">
                <a:latin typeface="Times New Roman" panose="02020603050405020304" pitchFamily="18" charset="0"/>
                <a:cs typeface="Times New Roman" panose="02020603050405020304" pitchFamily="18" charset="0"/>
              </a:rPr>
              <a:t>permanenza di un'autentica vita umana sulla terra</a:t>
            </a:r>
            <a:r>
              <a:rPr lang="it-IT" dirty="0">
                <a:latin typeface="Times New Roman" panose="02020603050405020304" pitchFamily="18" charset="0"/>
                <a:cs typeface="Times New Roman" panose="02020603050405020304" pitchFamily="18" charset="0"/>
              </a:rPr>
              <a:t>» (p.13) </a:t>
            </a:r>
          </a:p>
        </p:txBody>
      </p:sp>
      <p:pic>
        <p:nvPicPr>
          <p:cNvPr id="5" name="Segnaposto contenuto 4">
            <a:extLst>
              <a:ext uri="{FF2B5EF4-FFF2-40B4-BE49-F238E27FC236}">
                <a16:creationId xmlns:a16="http://schemas.microsoft.com/office/drawing/2014/main" id="{93FC765B-E2EC-4453-A72F-18D0C2B86AA3}"/>
              </a:ext>
            </a:extLst>
          </p:cNvPr>
          <p:cNvPicPr>
            <a:picLocks noGrp="1" noChangeAspect="1"/>
          </p:cNvPicPr>
          <p:nvPr>
            <p:ph sz="half" idx="2"/>
          </p:nvPr>
        </p:nvPicPr>
        <p:blipFill>
          <a:blip r:embed="rId2"/>
          <a:stretch>
            <a:fillRect/>
          </a:stretch>
        </p:blipFill>
        <p:spPr>
          <a:xfrm>
            <a:off x="9579992" y="1747361"/>
            <a:ext cx="2589840" cy="3924000"/>
          </a:xfrm>
          <a:prstGeom prst="rect">
            <a:avLst/>
          </a:prstGeom>
        </p:spPr>
      </p:pic>
      <p:pic>
        <p:nvPicPr>
          <p:cNvPr id="6" name="Immagine 5">
            <a:extLst>
              <a:ext uri="{FF2B5EF4-FFF2-40B4-BE49-F238E27FC236}">
                <a16:creationId xmlns:a16="http://schemas.microsoft.com/office/drawing/2014/main" id="{437F9EEC-222F-4325-A9F2-096E4641E418}"/>
              </a:ext>
            </a:extLst>
          </p:cNvPr>
          <p:cNvPicPr>
            <a:picLocks noChangeAspect="1"/>
          </p:cNvPicPr>
          <p:nvPr/>
        </p:nvPicPr>
        <p:blipFill>
          <a:blip r:embed="rId3"/>
          <a:stretch>
            <a:fillRect/>
          </a:stretch>
        </p:blipFill>
        <p:spPr>
          <a:xfrm>
            <a:off x="6990455" y="1783361"/>
            <a:ext cx="2378522" cy="3888000"/>
          </a:xfrm>
          <a:prstGeom prst="rect">
            <a:avLst/>
          </a:prstGeom>
        </p:spPr>
      </p:pic>
    </p:spTree>
    <p:extLst>
      <p:ext uri="{BB962C8B-B14F-4D97-AF65-F5344CB8AC3E}">
        <p14:creationId xmlns:p14="http://schemas.microsoft.com/office/powerpoint/2010/main" val="310720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6CDA61-F6B9-4137-8AE7-D04E379C6821}"/>
              </a:ext>
            </a:extLst>
          </p:cNvPr>
          <p:cNvSpPr>
            <a:spLocks noGrp="1"/>
          </p:cNvSpPr>
          <p:nvPr>
            <p:ph type="title"/>
          </p:nvPr>
        </p:nvSpPr>
        <p:spPr>
          <a:xfrm>
            <a:off x="652669" y="0"/>
            <a:ext cx="10515600" cy="1325563"/>
          </a:xfrm>
        </p:spPr>
        <p:txBody>
          <a:bodyPr/>
          <a:lstStyle/>
          <a:p>
            <a:pPr algn="ctr"/>
            <a:r>
              <a:rPr lang="it-IT" dirty="0">
                <a:latin typeface="Times New Roman" panose="02020603050405020304" pitchFamily="18" charset="0"/>
                <a:cs typeface="Times New Roman" panose="02020603050405020304" pitchFamily="18" charset="0"/>
              </a:rPr>
              <a:t>I rischi di una tecnica «apocalittica»</a:t>
            </a:r>
          </a:p>
        </p:txBody>
      </p:sp>
      <p:sp>
        <p:nvSpPr>
          <p:cNvPr id="3" name="Segnaposto contenuto 2">
            <a:extLst>
              <a:ext uri="{FF2B5EF4-FFF2-40B4-BE49-F238E27FC236}">
                <a16:creationId xmlns:a16="http://schemas.microsoft.com/office/drawing/2014/main" id="{0A1CC069-FEAF-457F-9DA1-CFA49423199A}"/>
              </a:ext>
            </a:extLst>
          </p:cNvPr>
          <p:cNvSpPr>
            <a:spLocks noGrp="1"/>
          </p:cNvSpPr>
          <p:nvPr>
            <p:ph sz="half" idx="1"/>
          </p:nvPr>
        </p:nvSpPr>
        <p:spPr>
          <a:xfrm>
            <a:off x="251791" y="1420987"/>
            <a:ext cx="6308035" cy="4760705"/>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 La tecnica ha sopravanzato i tempi lenti dell'evoluzione (viviamo oggi nell’ </a:t>
            </a:r>
            <a:r>
              <a:rPr lang="it-IT" i="1" dirty="0">
                <a:latin typeface="Times New Roman" panose="02020603050405020304" pitchFamily="18" charset="0"/>
                <a:cs typeface="Times New Roman" panose="02020603050405020304" pitchFamily="18" charset="0"/>
              </a:rPr>
              <a:t>Antropocene</a:t>
            </a:r>
            <a:r>
              <a:rPr lang="it-IT" dirty="0">
                <a:latin typeface="Times New Roman" panose="02020603050405020304" pitchFamily="18" charset="0"/>
                <a:cs typeface="Times New Roman" panose="02020603050405020304" pitchFamily="18" charset="0"/>
              </a:rPr>
              <a:t>), rendendo possibili </a:t>
            </a:r>
            <a:r>
              <a:rPr lang="it-IT" i="1" dirty="0">
                <a:latin typeface="Times New Roman" panose="02020603050405020304" pitchFamily="18" charset="0"/>
                <a:cs typeface="Times New Roman" panose="02020603050405020304" pitchFamily="18" charset="0"/>
              </a:rPr>
              <a:t>errori irreversibili</a:t>
            </a:r>
            <a:r>
              <a:rPr lang="it-IT" dirty="0">
                <a:latin typeface="Times New Roman" panose="02020603050405020304" pitchFamily="18" charset="0"/>
                <a:cs typeface="Times New Roman" panose="02020603050405020304" pitchFamily="18" charset="0"/>
              </a:rPr>
              <a:t>, senza possibilità di correzione. Il rischio è soprattutto quello di una «deformazione, minaccia o “trasformazione” (</a:t>
            </a:r>
            <a:r>
              <a:rPr lang="it-IT" i="1" dirty="0" err="1">
                <a:latin typeface="Times New Roman" panose="02020603050405020304" pitchFamily="18" charset="0"/>
                <a:cs typeface="Times New Roman" panose="02020603050405020304" pitchFamily="18" charset="0"/>
              </a:rPr>
              <a:t>Umschaffung</a:t>
            </a:r>
            <a:r>
              <a:rPr lang="it-IT" dirty="0">
                <a:latin typeface="Times New Roman" panose="02020603050405020304" pitchFamily="18" charset="0"/>
                <a:cs typeface="Times New Roman" panose="02020603050405020304" pitchFamily="18" charset="0"/>
              </a:rPr>
              <a:t>) [dell'umano]» (p. 42)  </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Per questo è saggio dare «un peso maggiore alla minaccia che non alla promessa, evitando le prospettive apocalittiche persino al prezzo di lasciarsi sfuggire le realizzazioni escatologiche» (p. 40).</a:t>
            </a:r>
          </a:p>
          <a:p>
            <a:pPr marL="0" indent="0" algn="just">
              <a:buNone/>
            </a:pPr>
            <a:r>
              <a:rPr lang="it-IT" dirty="0">
                <a:latin typeface="Times New Roman" panose="02020603050405020304" pitchFamily="18" charset="0"/>
                <a:cs typeface="Times New Roman" panose="02020603050405020304" pitchFamily="18" charset="0"/>
              </a:rPr>
              <a:t> In questo quadro «la cautela, altrimenti oggetto marginale della nostra saggezza, diventa il nucleo dell'agire morale» (p.48) </a:t>
            </a:r>
          </a:p>
        </p:txBody>
      </p:sp>
      <p:pic>
        <p:nvPicPr>
          <p:cNvPr id="5" name="Segnaposto contenuto 4">
            <a:extLst>
              <a:ext uri="{FF2B5EF4-FFF2-40B4-BE49-F238E27FC236}">
                <a16:creationId xmlns:a16="http://schemas.microsoft.com/office/drawing/2014/main" id="{0DE20799-EE2F-4C0F-8BF2-72F8089CE239}"/>
              </a:ext>
            </a:extLst>
          </p:cNvPr>
          <p:cNvPicPr>
            <a:picLocks noGrp="1" noChangeAspect="1"/>
          </p:cNvPicPr>
          <p:nvPr>
            <p:ph sz="half" idx="2"/>
          </p:nvPr>
        </p:nvPicPr>
        <p:blipFill>
          <a:blip r:embed="rId2"/>
          <a:stretch>
            <a:fillRect/>
          </a:stretch>
        </p:blipFill>
        <p:spPr>
          <a:xfrm>
            <a:off x="6719043" y="1227720"/>
            <a:ext cx="2664000" cy="1945867"/>
          </a:xfrm>
          <a:prstGeom prst="rect">
            <a:avLst/>
          </a:prstGeom>
        </p:spPr>
      </p:pic>
      <p:pic>
        <p:nvPicPr>
          <p:cNvPr id="7" name="Immagine 6">
            <a:extLst>
              <a:ext uri="{FF2B5EF4-FFF2-40B4-BE49-F238E27FC236}">
                <a16:creationId xmlns:a16="http://schemas.microsoft.com/office/drawing/2014/main" id="{48F1680D-A74D-4315-B98E-B2B6FFAAB5EF}"/>
              </a:ext>
            </a:extLst>
          </p:cNvPr>
          <p:cNvPicPr>
            <a:picLocks noChangeAspect="1"/>
          </p:cNvPicPr>
          <p:nvPr/>
        </p:nvPicPr>
        <p:blipFill>
          <a:blip r:embed="rId3"/>
          <a:stretch>
            <a:fillRect/>
          </a:stretch>
        </p:blipFill>
        <p:spPr>
          <a:xfrm>
            <a:off x="9542260" y="1420987"/>
            <a:ext cx="2609850" cy="1752600"/>
          </a:xfrm>
          <a:prstGeom prst="rect">
            <a:avLst/>
          </a:prstGeom>
        </p:spPr>
      </p:pic>
      <p:pic>
        <p:nvPicPr>
          <p:cNvPr id="8" name="Immagine 7">
            <a:extLst>
              <a:ext uri="{FF2B5EF4-FFF2-40B4-BE49-F238E27FC236}">
                <a16:creationId xmlns:a16="http://schemas.microsoft.com/office/drawing/2014/main" id="{587BC3F3-9267-452E-B555-37E1443F11F2}"/>
              </a:ext>
            </a:extLst>
          </p:cNvPr>
          <p:cNvPicPr>
            <a:picLocks noChangeAspect="1"/>
          </p:cNvPicPr>
          <p:nvPr/>
        </p:nvPicPr>
        <p:blipFill>
          <a:blip r:embed="rId4"/>
          <a:stretch>
            <a:fillRect/>
          </a:stretch>
        </p:blipFill>
        <p:spPr>
          <a:xfrm>
            <a:off x="7187043" y="3499074"/>
            <a:ext cx="4392000" cy="2928000"/>
          </a:xfrm>
          <a:prstGeom prst="rect">
            <a:avLst/>
          </a:prstGeom>
        </p:spPr>
      </p:pic>
    </p:spTree>
    <p:extLst>
      <p:ext uri="{BB962C8B-B14F-4D97-AF65-F5344CB8AC3E}">
        <p14:creationId xmlns:p14="http://schemas.microsoft.com/office/powerpoint/2010/main" val="3936853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093502-FA8A-4A06-B0D9-10A9CED86848}"/>
              </a:ext>
            </a:extLst>
          </p:cNvPr>
          <p:cNvSpPr>
            <a:spLocks noGrp="1"/>
          </p:cNvSpPr>
          <p:nvPr>
            <p:ph type="title"/>
          </p:nvPr>
        </p:nvSpPr>
        <p:spPr>
          <a:xfrm>
            <a:off x="612913" y="-46762"/>
            <a:ext cx="10515600" cy="1325563"/>
          </a:xfrm>
        </p:spPr>
        <p:txBody>
          <a:bodyPr/>
          <a:lstStyle/>
          <a:p>
            <a:pPr algn="ctr"/>
            <a:r>
              <a:rPr lang="it-IT" dirty="0">
                <a:latin typeface="Times New Roman" panose="02020603050405020304" pitchFamily="18" charset="0"/>
                <a:cs typeface="Times New Roman" panose="02020603050405020304" pitchFamily="18" charset="0"/>
              </a:rPr>
              <a:t>Intermezzo metodologico (I)</a:t>
            </a:r>
          </a:p>
        </p:txBody>
      </p:sp>
      <p:sp>
        <p:nvSpPr>
          <p:cNvPr id="3" name="Segnaposto contenuto 2">
            <a:extLst>
              <a:ext uri="{FF2B5EF4-FFF2-40B4-BE49-F238E27FC236}">
                <a16:creationId xmlns:a16="http://schemas.microsoft.com/office/drawing/2014/main" id="{885576CF-A4A3-4212-A468-BF7314DAC79C}"/>
              </a:ext>
            </a:extLst>
          </p:cNvPr>
          <p:cNvSpPr>
            <a:spLocks noGrp="1"/>
          </p:cNvSpPr>
          <p:nvPr>
            <p:ph sz="half" idx="1"/>
          </p:nvPr>
        </p:nvSpPr>
        <p:spPr>
          <a:xfrm>
            <a:off x="331303" y="1495391"/>
            <a:ext cx="6228523" cy="5011806"/>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 Jonas considera un “dogma” assunto acriticamente l'idea che «non esista nessuna verità metafisica e che dall'essere non sia deducibile nessun dover essere» (p. 55). Tenta dunque di ancorare nell'</a:t>
            </a:r>
            <a:r>
              <a:rPr lang="it-IT" i="1" dirty="0">
                <a:latin typeface="Times New Roman" panose="02020603050405020304" pitchFamily="18" charset="0"/>
                <a:cs typeface="Times New Roman" panose="02020603050405020304" pitchFamily="18" charset="0"/>
              </a:rPr>
              <a:t>essere</a:t>
            </a:r>
            <a:r>
              <a:rPr lang="it-IT" dirty="0">
                <a:latin typeface="Times New Roman" panose="02020603050405020304" pitchFamily="18" charset="0"/>
                <a:cs typeface="Times New Roman" panose="02020603050405020304" pitchFamily="18" charset="0"/>
              </a:rPr>
              <a:t> e in un'adeguata comprensione  della natura il </a:t>
            </a:r>
            <a:r>
              <a:rPr lang="it-IT" i="1" dirty="0">
                <a:latin typeface="Times New Roman" panose="02020603050405020304" pitchFamily="18" charset="0"/>
                <a:cs typeface="Times New Roman" panose="02020603050405020304" pitchFamily="18" charset="0"/>
              </a:rPr>
              <a:t>dover essere</a:t>
            </a:r>
            <a:r>
              <a:rPr lang="it-IT" dirty="0">
                <a:latin typeface="Times New Roman" panose="02020603050405020304" pitchFamily="18" charset="0"/>
                <a:cs typeface="Times New Roman" panose="02020603050405020304" pitchFamily="18" charset="0"/>
              </a:rPr>
              <a:t> di tipo nuovo di cui abbiamo bisogno. </a:t>
            </a:r>
          </a:p>
          <a:p>
            <a:pPr marL="0" indent="0" algn="just">
              <a:buNone/>
            </a:pPr>
            <a:r>
              <a:rPr lang="it-IT" dirty="0">
                <a:latin typeface="Times New Roman" panose="02020603050405020304" pitchFamily="18" charset="0"/>
                <a:cs typeface="Times New Roman" panose="02020603050405020304" pitchFamily="18" charset="0"/>
              </a:rPr>
              <a:t>- Contro lo scientismo che ignora i limiti metodologici della scienza sperimentale, Jonas riconosce </a:t>
            </a:r>
            <a:r>
              <a:rPr lang="it-IT" i="1" dirty="0">
                <a:latin typeface="Times New Roman" panose="02020603050405020304" pitchFamily="18" charset="0"/>
                <a:cs typeface="Times New Roman" panose="02020603050405020304" pitchFamily="18" charset="0"/>
              </a:rPr>
              <a:t>nella natura una finalità </a:t>
            </a:r>
            <a:r>
              <a:rPr lang="it-IT" dirty="0">
                <a:latin typeface="Times New Roman" panose="02020603050405020304" pitchFamily="18" charset="0"/>
                <a:cs typeface="Times New Roman" panose="02020603050405020304" pitchFamily="18" charset="0"/>
              </a:rPr>
              <a:t>di tipo superiore: le cause “meccaniche”, legittimamente indagate dalla scienza, sono incluse in un </a:t>
            </a:r>
            <a:r>
              <a:rPr lang="it-IT" i="1" dirty="0">
                <a:latin typeface="Times New Roman" panose="02020603050405020304" pitchFamily="18" charset="0"/>
                <a:cs typeface="Times New Roman" panose="02020603050405020304" pitchFamily="18" charset="0"/>
              </a:rPr>
              <a:t>orizzonte teleologico</a:t>
            </a:r>
            <a:r>
              <a:rPr lang="it-IT" dirty="0">
                <a:latin typeface="Times New Roman" panose="02020603050405020304" pitchFamily="18" charset="0"/>
                <a:cs typeface="Times New Roman" panose="02020603050405020304" pitchFamily="18" charset="0"/>
              </a:rPr>
              <a:t>. «Non è affatto vero che una concezione “aristotelica” dell'essere contraddica la spiegazione moderna della natura» (p. 90). </a:t>
            </a:r>
          </a:p>
        </p:txBody>
      </p:sp>
      <p:pic>
        <p:nvPicPr>
          <p:cNvPr id="6" name="Immagine 5">
            <a:extLst>
              <a:ext uri="{FF2B5EF4-FFF2-40B4-BE49-F238E27FC236}">
                <a16:creationId xmlns:a16="http://schemas.microsoft.com/office/drawing/2014/main" id="{AC9055F8-7AE0-452C-B334-6D3AA42D8A60}"/>
              </a:ext>
            </a:extLst>
          </p:cNvPr>
          <p:cNvPicPr>
            <a:picLocks noChangeAspect="1"/>
          </p:cNvPicPr>
          <p:nvPr/>
        </p:nvPicPr>
        <p:blipFill>
          <a:blip r:embed="rId2"/>
          <a:stretch>
            <a:fillRect/>
          </a:stretch>
        </p:blipFill>
        <p:spPr>
          <a:xfrm>
            <a:off x="7817023" y="2363294"/>
            <a:ext cx="6239997" cy="3276000"/>
          </a:xfrm>
          <a:prstGeom prst="rect">
            <a:avLst/>
          </a:prstGeom>
        </p:spPr>
      </p:pic>
      <p:pic>
        <p:nvPicPr>
          <p:cNvPr id="13" name="Segnaposto contenuto 12">
            <a:extLst>
              <a:ext uri="{FF2B5EF4-FFF2-40B4-BE49-F238E27FC236}">
                <a16:creationId xmlns:a16="http://schemas.microsoft.com/office/drawing/2014/main" id="{C2905388-4F6C-4452-B1D3-8D0BC3E31F93}"/>
              </a:ext>
            </a:extLst>
          </p:cNvPr>
          <p:cNvPicPr>
            <a:picLocks noGrp="1" noChangeAspect="1"/>
          </p:cNvPicPr>
          <p:nvPr>
            <p:ph sz="half" idx="2"/>
          </p:nvPr>
        </p:nvPicPr>
        <p:blipFill>
          <a:blip r:embed="rId3"/>
          <a:stretch>
            <a:fillRect/>
          </a:stretch>
        </p:blipFill>
        <p:spPr>
          <a:xfrm>
            <a:off x="6924243" y="2308640"/>
            <a:ext cx="2523963" cy="3164098"/>
          </a:xfrm>
          <a:prstGeom prst="rect">
            <a:avLst/>
          </a:prstGeom>
        </p:spPr>
      </p:pic>
    </p:spTree>
    <p:extLst>
      <p:ext uri="{BB962C8B-B14F-4D97-AF65-F5344CB8AC3E}">
        <p14:creationId xmlns:p14="http://schemas.microsoft.com/office/powerpoint/2010/main" val="1530357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5E6BAF-5C24-4018-B28D-E40E6DB84E1D}"/>
              </a:ext>
            </a:extLst>
          </p:cNvPr>
          <p:cNvSpPr>
            <a:spLocks noGrp="1"/>
          </p:cNvSpPr>
          <p:nvPr>
            <p:ph type="title"/>
          </p:nvPr>
        </p:nvSpPr>
        <p:spPr>
          <a:xfrm>
            <a:off x="762000" y="-111953"/>
            <a:ext cx="10515600" cy="1325563"/>
          </a:xfrm>
        </p:spPr>
        <p:txBody>
          <a:bodyPr/>
          <a:lstStyle/>
          <a:p>
            <a:pPr algn="ctr"/>
            <a:r>
              <a:rPr lang="it-IT" dirty="0">
                <a:latin typeface="Times New Roman" panose="02020603050405020304" pitchFamily="18" charset="0"/>
                <a:cs typeface="Times New Roman" panose="02020603050405020304" pitchFamily="18" charset="0"/>
              </a:rPr>
              <a:t>Intermezzo metodologico (II). Un antropocentrismo biocentrico?</a:t>
            </a:r>
          </a:p>
        </p:txBody>
      </p:sp>
      <p:sp>
        <p:nvSpPr>
          <p:cNvPr id="3" name="Segnaposto contenuto 2">
            <a:extLst>
              <a:ext uri="{FF2B5EF4-FFF2-40B4-BE49-F238E27FC236}">
                <a16:creationId xmlns:a16="http://schemas.microsoft.com/office/drawing/2014/main" id="{DC5A83A9-CECB-4B74-91AB-398B46E5E872}"/>
              </a:ext>
            </a:extLst>
          </p:cNvPr>
          <p:cNvSpPr>
            <a:spLocks noGrp="1"/>
          </p:cNvSpPr>
          <p:nvPr>
            <p:ph sz="half" idx="1"/>
          </p:nvPr>
        </p:nvSpPr>
        <p:spPr>
          <a:xfrm>
            <a:off x="642730" y="1931642"/>
            <a:ext cx="5377070" cy="4351338"/>
          </a:xfrm>
        </p:spPr>
        <p:txBody>
          <a:bodyPr>
            <a:normAutofit fontScale="85000" lnSpcReduction="10000"/>
          </a:bodyPr>
          <a:lstStyle/>
          <a:p>
            <a:pPr algn="just">
              <a:buFontTx/>
              <a:buChar char="-"/>
            </a:pPr>
            <a:r>
              <a:rPr lang="it-IT" dirty="0">
                <a:latin typeface="Times New Roman" panose="02020603050405020304" pitchFamily="18" charset="0"/>
                <a:cs typeface="Times New Roman" panose="02020603050405020304" pitchFamily="18" charset="0"/>
              </a:rPr>
              <a:t>Sul senso (“comprendere”, </a:t>
            </a:r>
            <a:r>
              <a:rPr lang="it-IT" i="1" dirty="0" err="1">
                <a:latin typeface="Times New Roman" panose="02020603050405020304" pitchFamily="18" charset="0"/>
                <a:cs typeface="Times New Roman" panose="02020603050405020304" pitchFamily="18" charset="0"/>
              </a:rPr>
              <a:t>verstehen</a:t>
            </a:r>
            <a:r>
              <a:rPr lang="it-IT" dirty="0">
                <a:latin typeface="Times New Roman" panose="02020603050405020304" pitchFamily="18" charset="0"/>
                <a:cs typeface="Times New Roman" panose="02020603050405020304" pitchFamily="18" charset="0"/>
              </a:rPr>
              <a:t>) della realtà </a:t>
            </a:r>
            <a:r>
              <a:rPr lang="it-IT" i="1" dirty="0">
                <a:latin typeface="Times New Roman" panose="02020603050405020304" pitchFamily="18" charset="0"/>
                <a:cs typeface="Times New Roman" panose="02020603050405020304" pitchFamily="18" charset="0"/>
              </a:rPr>
              <a:t>in generale</a:t>
            </a:r>
            <a:r>
              <a:rPr lang="it-IT" dirty="0">
                <a:latin typeface="Times New Roman" panose="02020603050405020304" pitchFamily="18" charset="0"/>
                <a:cs typeface="Times New Roman" panose="02020603050405020304" pitchFamily="18" charset="0"/>
              </a:rPr>
              <a:t> deve illuminarci (contro il riduzionismo) </a:t>
            </a:r>
            <a:r>
              <a:rPr lang="it-IT" i="1" dirty="0">
                <a:latin typeface="Times New Roman" panose="02020603050405020304" pitchFamily="18" charset="0"/>
                <a:cs typeface="Times New Roman" panose="02020603050405020304" pitchFamily="18" charset="0"/>
              </a:rPr>
              <a:t>ciò che in essa vi è di più alto</a:t>
            </a:r>
            <a:r>
              <a:rPr lang="it-IT" dirty="0">
                <a:latin typeface="Times New Roman" panose="02020603050405020304" pitchFamily="18" charset="0"/>
                <a:cs typeface="Times New Roman" panose="02020603050405020304" pitchFamily="18" charset="0"/>
              </a:rPr>
              <a:t>,  «in modo da consentire che ciò che è superiore e più ricco ci ammaestri su tutto ciò che è inferiore» (p. 87).</a:t>
            </a:r>
          </a:p>
          <a:p>
            <a:pPr algn="just">
              <a:buFontTx/>
              <a:buChar char="-"/>
            </a:pPr>
            <a:r>
              <a:rPr lang="it-IT" dirty="0">
                <a:latin typeface="Times New Roman" panose="02020603050405020304" pitchFamily="18" charset="0"/>
                <a:cs typeface="Times New Roman" panose="02020603050405020304" pitchFamily="18" charset="0"/>
              </a:rPr>
              <a:t> «Lo “scopo”, al di là di ogni coscienza, sia umana sia animale, è stato così esteso al mondo fisico in quanto suo principio originario» (p. 94) e la soggettività (contro Cartesio) non è esclusiva dell'essere umano, ma presente nella natura in varie gradazioni. </a:t>
            </a:r>
          </a:p>
        </p:txBody>
      </p:sp>
      <p:pic>
        <p:nvPicPr>
          <p:cNvPr id="5" name="Segnaposto contenuto 4">
            <a:extLst>
              <a:ext uri="{FF2B5EF4-FFF2-40B4-BE49-F238E27FC236}">
                <a16:creationId xmlns:a16="http://schemas.microsoft.com/office/drawing/2014/main" id="{C724B14F-64AC-413A-B16C-0351D682E943}"/>
              </a:ext>
            </a:extLst>
          </p:cNvPr>
          <p:cNvPicPr>
            <a:picLocks noGrp="1" noChangeAspect="1"/>
          </p:cNvPicPr>
          <p:nvPr>
            <p:ph sz="half" idx="2"/>
          </p:nvPr>
        </p:nvPicPr>
        <p:blipFill>
          <a:blip r:embed="rId2"/>
          <a:stretch>
            <a:fillRect/>
          </a:stretch>
        </p:blipFill>
        <p:spPr>
          <a:xfrm>
            <a:off x="9599582" y="1442919"/>
            <a:ext cx="2466975" cy="1847850"/>
          </a:xfrm>
          <a:prstGeom prst="rect">
            <a:avLst/>
          </a:prstGeom>
        </p:spPr>
      </p:pic>
      <p:pic>
        <p:nvPicPr>
          <p:cNvPr id="6" name="Immagine 5">
            <a:extLst>
              <a:ext uri="{FF2B5EF4-FFF2-40B4-BE49-F238E27FC236}">
                <a16:creationId xmlns:a16="http://schemas.microsoft.com/office/drawing/2014/main" id="{6EDE6F89-A74E-4756-A521-AC3AA8DCF85C}"/>
              </a:ext>
            </a:extLst>
          </p:cNvPr>
          <p:cNvPicPr>
            <a:picLocks noChangeAspect="1"/>
          </p:cNvPicPr>
          <p:nvPr/>
        </p:nvPicPr>
        <p:blipFill>
          <a:blip r:embed="rId3"/>
          <a:stretch>
            <a:fillRect/>
          </a:stretch>
        </p:blipFill>
        <p:spPr>
          <a:xfrm>
            <a:off x="6369691" y="1442919"/>
            <a:ext cx="2880000" cy="1804523"/>
          </a:xfrm>
          <a:prstGeom prst="rect">
            <a:avLst/>
          </a:prstGeom>
        </p:spPr>
      </p:pic>
      <p:pic>
        <p:nvPicPr>
          <p:cNvPr id="7" name="Immagine 6">
            <a:extLst>
              <a:ext uri="{FF2B5EF4-FFF2-40B4-BE49-F238E27FC236}">
                <a16:creationId xmlns:a16="http://schemas.microsoft.com/office/drawing/2014/main" id="{216E0AF8-8220-45E3-8C7A-B2266F6F077D}"/>
              </a:ext>
            </a:extLst>
          </p:cNvPr>
          <p:cNvPicPr>
            <a:picLocks noChangeAspect="1"/>
          </p:cNvPicPr>
          <p:nvPr/>
        </p:nvPicPr>
        <p:blipFill>
          <a:blip r:embed="rId4"/>
          <a:stretch>
            <a:fillRect/>
          </a:stretch>
        </p:blipFill>
        <p:spPr>
          <a:xfrm>
            <a:off x="7182534" y="3476751"/>
            <a:ext cx="3480978" cy="3204000"/>
          </a:xfrm>
          <a:prstGeom prst="rect">
            <a:avLst/>
          </a:prstGeom>
        </p:spPr>
      </p:pic>
    </p:spTree>
    <p:extLst>
      <p:ext uri="{BB962C8B-B14F-4D97-AF65-F5344CB8AC3E}">
        <p14:creationId xmlns:p14="http://schemas.microsoft.com/office/powerpoint/2010/main" val="1082185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B6D984-2539-4523-8D54-AF0082FB0EC7}"/>
              </a:ext>
            </a:extLst>
          </p:cNvPr>
          <p:cNvSpPr>
            <a:spLocks noGrp="1"/>
          </p:cNvSpPr>
          <p:nvPr>
            <p:ph type="title"/>
          </p:nvPr>
        </p:nvSpPr>
        <p:spPr>
          <a:xfrm>
            <a:off x="679174" y="-19188"/>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Alla ricerca di un fondamento del dover essere nell’</a:t>
            </a:r>
            <a:r>
              <a:rPr lang="it-IT" i="1" dirty="0">
                <a:latin typeface="Times New Roman" panose="02020603050405020304" pitchFamily="18" charset="0"/>
                <a:cs typeface="Times New Roman" panose="02020603050405020304" pitchFamily="18" charset="0"/>
              </a:rPr>
              <a:t>essere</a:t>
            </a:r>
            <a:r>
              <a:rPr lang="it-IT" dirty="0">
                <a:latin typeface="Times New Roman" panose="02020603050405020304" pitchFamily="18" charset="0"/>
                <a:cs typeface="Times New Roman" panose="02020603050405020304" pitchFamily="18" charset="0"/>
              </a:rPr>
              <a:t>. Oltre i limiti della tradizione platonica </a:t>
            </a:r>
          </a:p>
        </p:txBody>
      </p:sp>
      <p:sp>
        <p:nvSpPr>
          <p:cNvPr id="3" name="Segnaposto contenuto 2">
            <a:extLst>
              <a:ext uri="{FF2B5EF4-FFF2-40B4-BE49-F238E27FC236}">
                <a16:creationId xmlns:a16="http://schemas.microsoft.com/office/drawing/2014/main" id="{0DC8D627-0BF1-463F-87DC-DF9BA682BD3F}"/>
              </a:ext>
            </a:extLst>
          </p:cNvPr>
          <p:cNvSpPr>
            <a:spLocks noGrp="1"/>
          </p:cNvSpPr>
          <p:nvPr>
            <p:ph sz="half" idx="1"/>
          </p:nvPr>
        </p:nvSpPr>
        <p:spPr>
          <a:xfrm>
            <a:off x="371060" y="1590261"/>
            <a:ext cx="7262191" cy="4902614"/>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Contro il mero volontarismo etico</a:t>
            </a:r>
            <a:r>
              <a:rPr lang="it-IT" dirty="0">
                <a:latin typeface="Times New Roman" panose="02020603050405020304" pitchFamily="18" charset="0"/>
                <a:cs typeface="Times New Roman" panose="02020603050405020304" pitchFamily="18" charset="0"/>
              </a:rPr>
              <a:t>: «In quanto creatura pura e semplice della volontà, il bene è privo dell'autorità che vincola la volontà. […] Soltanto la sua fondazione nell'essere lo contrappone alla volontà» (p. 107).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Il primato dell'essere sul nulla </a:t>
            </a:r>
            <a:r>
              <a:rPr lang="it-IT" dirty="0">
                <a:latin typeface="Times New Roman" panose="02020603050405020304" pitchFamily="18" charset="0"/>
                <a:cs typeface="Times New Roman" panose="02020603050405020304" pitchFamily="18" charset="0"/>
              </a:rPr>
              <a:t>(che è totale indifferenza a qualunque valore). Nel «tendere  verso uno scopo […] possiamo scorgere un'autoaffermazione sostanziale dell'essere, che si pone in senso assoluto come migliore rispetto al non essere» (p. 103)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 Ma in </a:t>
            </a:r>
            <a:r>
              <a:rPr lang="it-IT" b="1" i="1" dirty="0">
                <a:latin typeface="Times New Roman" panose="02020603050405020304" pitchFamily="18" charset="0"/>
                <a:cs typeface="Times New Roman" panose="02020603050405020304" pitchFamily="18" charset="0"/>
              </a:rPr>
              <a:t>quale tipo </a:t>
            </a:r>
            <a:r>
              <a:rPr lang="it-IT" b="1" dirty="0">
                <a:latin typeface="Times New Roman" panose="02020603050405020304" pitchFamily="18" charset="0"/>
                <a:cs typeface="Times New Roman" panose="02020603050405020304" pitchFamily="18" charset="0"/>
              </a:rPr>
              <a:t>di essere si può fondare il dovere? </a:t>
            </a:r>
            <a:r>
              <a:rPr lang="it-IT" dirty="0">
                <a:latin typeface="Times New Roman" panose="02020603050405020304" pitchFamily="18" charset="0"/>
                <a:cs typeface="Times New Roman" panose="02020603050405020304" pitchFamily="18" charset="0"/>
              </a:rPr>
              <a:t>Nella tradizione platonica, in un essere/ bene in sé, trascendente e perfetto: «La “causa” dell'eros è il bene in sé che non è di questo mondo, ossia del mondo del divenire e del tempo...[...] ma una cosa simile, a cui il tempo non può nuocere, a cui non accade nulla, non può essere oggetto di responsabilità. L'eterno, l' </a:t>
            </a:r>
            <a:r>
              <a:rPr lang="it-IT" dirty="0" err="1">
                <a:latin typeface="Times New Roman" panose="02020603050405020304" pitchFamily="18" charset="0"/>
                <a:cs typeface="Times New Roman" panose="02020603050405020304" pitchFamily="18" charset="0"/>
              </a:rPr>
              <a:t>ἀεὶ</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ὄν</a:t>
            </a:r>
            <a:r>
              <a:rPr lang="it-IT" dirty="0">
                <a:latin typeface="Times New Roman" panose="02020603050405020304" pitchFamily="18" charset="0"/>
                <a:cs typeface="Times New Roman" panose="02020603050405020304" pitchFamily="18" charset="0"/>
              </a:rPr>
              <a:t>, non ne  ha bisogno» (p. 156) </a:t>
            </a:r>
          </a:p>
        </p:txBody>
      </p:sp>
      <p:pic>
        <p:nvPicPr>
          <p:cNvPr id="5" name="Segnaposto contenuto 4">
            <a:extLst>
              <a:ext uri="{FF2B5EF4-FFF2-40B4-BE49-F238E27FC236}">
                <a16:creationId xmlns:a16="http://schemas.microsoft.com/office/drawing/2014/main" id="{61AAAD99-0A4F-40F7-956B-932C83547759}"/>
              </a:ext>
            </a:extLst>
          </p:cNvPr>
          <p:cNvPicPr>
            <a:picLocks noGrp="1" noChangeAspect="1"/>
          </p:cNvPicPr>
          <p:nvPr>
            <p:ph sz="half" idx="2"/>
          </p:nvPr>
        </p:nvPicPr>
        <p:blipFill>
          <a:blip r:embed="rId2"/>
          <a:stretch>
            <a:fillRect/>
          </a:stretch>
        </p:blipFill>
        <p:spPr>
          <a:xfrm>
            <a:off x="10128233" y="3772452"/>
            <a:ext cx="1908000" cy="2862000"/>
          </a:xfrm>
          <a:prstGeom prst="rect">
            <a:avLst/>
          </a:prstGeom>
        </p:spPr>
      </p:pic>
      <p:pic>
        <p:nvPicPr>
          <p:cNvPr id="6" name="Immagine 5">
            <a:extLst>
              <a:ext uri="{FF2B5EF4-FFF2-40B4-BE49-F238E27FC236}">
                <a16:creationId xmlns:a16="http://schemas.microsoft.com/office/drawing/2014/main" id="{8EF6CAA7-C19B-4A8A-827B-006BCE1F2E58}"/>
              </a:ext>
            </a:extLst>
          </p:cNvPr>
          <p:cNvPicPr>
            <a:picLocks noChangeAspect="1"/>
          </p:cNvPicPr>
          <p:nvPr/>
        </p:nvPicPr>
        <p:blipFill>
          <a:blip r:embed="rId3"/>
          <a:stretch>
            <a:fillRect/>
          </a:stretch>
        </p:blipFill>
        <p:spPr>
          <a:xfrm>
            <a:off x="7937004" y="1590261"/>
            <a:ext cx="2000017" cy="3096000"/>
          </a:xfrm>
          <a:prstGeom prst="rect">
            <a:avLst/>
          </a:prstGeom>
        </p:spPr>
      </p:pic>
    </p:spTree>
    <p:extLst>
      <p:ext uri="{BB962C8B-B14F-4D97-AF65-F5344CB8AC3E}">
        <p14:creationId xmlns:p14="http://schemas.microsoft.com/office/powerpoint/2010/main" val="272024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84A0A-DCE8-4611-A852-DF6E748EFBE1}"/>
              </a:ext>
            </a:extLst>
          </p:cNvPr>
          <p:cNvSpPr>
            <a:spLocks noGrp="1"/>
          </p:cNvSpPr>
          <p:nvPr>
            <p:ph type="title"/>
          </p:nvPr>
        </p:nvSpPr>
        <p:spPr>
          <a:xfrm>
            <a:off x="762000" y="0"/>
            <a:ext cx="10515600" cy="1325563"/>
          </a:xfrm>
        </p:spPr>
        <p:txBody>
          <a:bodyPr/>
          <a:lstStyle/>
          <a:p>
            <a:pPr algn="ctr"/>
            <a:r>
              <a:rPr lang="it-IT" dirty="0">
                <a:latin typeface="Times New Roman" panose="02020603050405020304" pitchFamily="18" charset="0"/>
                <a:cs typeface="Times New Roman" panose="02020603050405020304" pitchFamily="18" charset="0"/>
              </a:rPr>
              <a:t>L’essere oggetto di responsabilità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è il </a:t>
            </a:r>
            <a:r>
              <a:rPr lang="it-IT" i="1" dirty="0">
                <a:latin typeface="Times New Roman" panose="02020603050405020304" pitchFamily="18" charset="0"/>
                <a:cs typeface="Times New Roman" panose="02020603050405020304" pitchFamily="18" charset="0"/>
              </a:rPr>
              <a:t>vivente</a:t>
            </a:r>
            <a:r>
              <a:rPr lang="it-IT" dirty="0">
                <a:latin typeface="Times New Roman" panose="02020603050405020304" pitchFamily="18" charset="0"/>
                <a:cs typeface="Times New Roman" panose="02020603050405020304" pitchFamily="18" charset="0"/>
              </a:rPr>
              <a:t> esposto alla vulnerabilità</a:t>
            </a:r>
          </a:p>
        </p:txBody>
      </p:sp>
      <p:sp>
        <p:nvSpPr>
          <p:cNvPr id="3" name="Segnaposto contenuto 2">
            <a:extLst>
              <a:ext uri="{FF2B5EF4-FFF2-40B4-BE49-F238E27FC236}">
                <a16:creationId xmlns:a16="http://schemas.microsoft.com/office/drawing/2014/main" id="{30EC94F3-0D75-4DFD-8DA5-CBA092D95A6D}"/>
              </a:ext>
            </a:extLst>
          </p:cNvPr>
          <p:cNvSpPr>
            <a:spLocks noGrp="1"/>
          </p:cNvSpPr>
          <p:nvPr>
            <p:ph sz="half" idx="1"/>
          </p:nvPr>
        </p:nvSpPr>
        <p:spPr>
          <a:xfrm>
            <a:off x="212036" y="1518599"/>
            <a:ext cx="6851373" cy="4965389"/>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«In totale opposizione a ciò, l'oggetto della responsabilità è il transeunte per definizione […] Eppure questo oggetto ben lontano dalla “perfezione”, del tutto contingente nella sua fattualità, percepito proprio nella sua transitorietà, indigenza e insicurezza, deve avere la forza di indurmi, grazie alla sua semplice esistenza (e non con le sue qualità particolari), a mettere a disposizione la mia persona, libero da ogni desiderio di appropriazione». (p. 111)</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 nostra responsabilità si rivolge dunque al vivente, e in modo particolare l'essere umano: «Esso presenta la precarietà, la vulnerabilità, la revocabilità […] proprie di ogni essere vivente, che ne fanno un oggetto esclusivo di cura (</a:t>
            </a:r>
            <a:r>
              <a:rPr lang="it-IT" i="1" dirty="0" err="1">
                <a:latin typeface="Times New Roman" panose="02020603050405020304" pitchFamily="18" charset="0"/>
                <a:cs typeface="Times New Roman" panose="02020603050405020304" pitchFamily="18" charset="0"/>
              </a:rPr>
              <a:t>Obhut</a:t>
            </a:r>
            <a:r>
              <a:rPr lang="it-IT" dirty="0">
                <a:latin typeface="Times New Roman" panose="02020603050405020304" pitchFamily="18" charset="0"/>
                <a:cs typeface="Times New Roman" panose="02020603050405020304" pitchFamily="18" charset="0"/>
              </a:rPr>
              <a:t>); ma oltre a ciò la comunanza dell'</a:t>
            </a:r>
            <a:r>
              <a:rPr lang="it-IT" i="1" dirty="0" err="1">
                <a:latin typeface="Times New Roman" panose="02020603050405020304" pitchFamily="18" charset="0"/>
                <a:cs typeface="Times New Roman" panose="02020603050405020304" pitchFamily="18" charset="0"/>
              </a:rPr>
              <a:t>humanum</a:t>
            </a:r>
            <a:r>
              <a:rPr lang="it-IT" dirty="0">
                <a:latin typeface="Times New Roman" panose="02020603050405020304" pitchFamily="18" charset="0"/>
                <a:cs typeface="Times New Roman" panose="02020603050405020304" pitchFamily="18" charset="0"/>
              </a:rPr>
              <a:t> con la sfera della responsabilità, che ha su quello la pretesa più originaria» (p. 124).</a:t>
            </a:r>
          </a:p>
        </p:txBody>
      </p:sp>
      <p:pic>
        <p:nvPicPr>
          <p:cNvPr id="5" name="Segnaposto contenuto 4">
            <a:extLst>
              <a:ext uri="{FF2B5EF4-FFF2-40B4-BE49-F238E27FC236}">
                <a16:creationId xmlns:a16="http://schemas.microsoft.com/office/drawing/2014/main" id="{B712811F-498D-4E5A-B9B4-5D673E5D1952}"/>
              </a:ext>
            </a:extLst>
          </p:cNvPr>
          <p:cNvPicPr>
            <a:picLocks noGrp="1" noChangeAspect="1"/>
          </p:cNvPicPr>
          <p:nvPr>
            <p:ph sz="half" idx="2"/>
          </p:nvPr>
        </p:nvPicPr>
        <p:blipFill>
          <a:blip r:embed="rId2"/>
          <a:stretch>
            <a:fillRect/>
          </a:stretch>
        </p:blipFill>
        <p:spPr>
          <a:xfrm>
            <a:off x="8219176" y="4432187"/>
            <a:ext cx="3240000" cy="2159150"/>
          </a:xfrm>
          <a:prstGeom prst="rect">
            <a:avLst/>
          </a:prstGeom>
        </p:spPr>
      </p:pic>
      <p:pic>
        <p:nvPicPr>
          <p:cNvPr id="6" name="Immagine 5">
            <a:extLst>
              <a:ext uri="{FF2B5EF4-FFF2-40B4-BE49-F238E27FC236}">
                <a16:creationId xmlns:a16="http://schemas.microsoft.com/office/drawing/2014/main" id="{F365F0B4-DD6F-4764-8E47-C31483CD49B0}"/>
              </a:ext>
            </a:extLst>
          </p:cNvPr>
          <p:cNvPicPr>
            <a:picLocks noChangeAspect="1"/>
          </p:cNvPicPr>
          <p:nvPr/>
        </p:nvPicPr>
        <p:blipFill>
          <a:blip r:embed="rId3"/>
          <a:stretch>
            <a:fillRect/>
          </a:stretch>
        </p:blipFill>
        <p:spPr>
          <a:xfrm>
            <a:off x="8291176" y="1518599"/>
            <a:ext cx="3096000" cy="2570669"/>
          </a:xfrm>
          <a:prstGeom prst="rect">
            <a:avLst/>
          </a:prstGeom>
        </p:spPr>
      </p:pic>
    </p:spTree>
    <p:extLst>
      <p:ext uri="{BB962C8B-B14F-4D97-AF65-F5344CB8AC3E}">
        <p14:creationId xmlns:p14="http://schemas.microsoft.com/office/powerpoint/2010/main" val="271731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9F58FA-B45A-49DA-B08C-669BF1F20BEB}"/>
              </a:ext>
            </a:extLst>
          </p:cNvPr>
          <p:cNvSpPr>
            <a:spLocks noGrp="1"/>
          </p:cNvSpPr>
          <p:nvPr>
            <p:ph type="title"/>
          </p:nvPr>
        </p:nvSpPr>
        <p:spPr>
          <a:xfrm>
            <a:off x="762000" y="126586"/>
            <a:ext cx="10515600" cy="1325563"/>
          </a:xfrm>
        </p:spPr>
        <p:txBody>
          <a:bodyPr/>
          <a:lstStyle/>
          <a:p>
            <a:pPr algn="ctr"/>
            <a:r>
              <a:rPr lang="it-IT" dirty="0">
                <a:latin typeface="Times New Roman" panose="02020603050405020304" pitchFamily="18" charset="0"/>
                <a:cs typeface="Times New Roman" panose="02020603050405020304" pitchFamily="18" charset="0"/>
              </a:rPr>
              <a:t>La responsabilità dell’uomo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per la natura non umana</a:t>
            </a:r>
          </a:p>
        </p:txBody>
      </p:sp>
      <p:sp>
        <p:nvSpPr>
          <p:cNvPr id="3" name="Segnaposto contenuto 2">
            <a:extLst>
              <a:ext uri="{FF2B5EF4-FFF2-40B4-BE49-F238E27FC236}">
                <a16:creationId xmlns:a16="http://schemas.microsoft.com/office/drawing/2014/main" id="{E9D8B236-E661-49B8-BFEA-FD39ACD4F07C}"/>
              </a:ext>
            </a:extLst>
          </p:cNvPr>
          <p:cNvSpPr>
            <a:spLocks noGrp="1"/>
          </p:cNvSpPr>
          <p:nvPr>
            <p:ph sz="half" idx="1"/>
          </p:nvPr>
        </p:nvSpPr>
        <p:spPr>
          <a:xfrm>
            <a:off x="622852" y="1825625"/>
            <a:ext cx="5473148" cy="4561923"/>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«In questo paradigma fondamentale diventa chiaro […] l'intreccio della responsabilità con tutto ciò che è animato. Soltanto ciò che è vivente, nella sua costitutiva indigenza e vulnerabilità, può essere oggetto di responsabilità» (p. 125)  </a:t>
            </a:r>
          </a:p>
          <a:p>
            <a:pPr marL="0" indent="0" algn="just">
              <a:buNone/>
            </a:pPr>
            <a:r>
              <a:rPr lang="it-IT" dirty="0">
                <a:latin typeface="Times New Roman" panose="02020603050405020304" pitchFamily="18" charset="0"/>
                <a:cs typeface="Times New Roman" panose="02020603050405020304" pitchFamily="18" charset="0"/>
              </a:rPr>
              <a:t> C'è una «responsabilità cosmica», un «comandamento ontologico per cui l'umanità deve continuare ad esistere» (p.126). </a:t>
            </a:r>
          </a:p>
          <a:p>
            <a:pPr marL="0" indent="0" algn="just">
              <a:buNone/>
            </a:pPr>
            <a:r>
              <a:rPr lang="it-IT" dirty="0">
                <a:latin typeface="Times New Roman" panose="02020603050405020304" pitchFamily="18" charset="0"/>
                <a:cs typeface="Times New Roman" panose="02020603050405020304" pitchFamily="18" charset="0"/>
              </a:rPr>
              <a:t>«Inoltre l'uomo diventa il tutore di tutti gli altri fini autonomi che vengono a trovarsi in qualche modo sotto la legge del suo potere» (p. 161) </a:t>
            </a:r>
          </a:p>
        </p:txBody>
      </p:sp>
      <p:pic>
        <p:nvPicPr>
          <p:cNvPr id="5" name="Segnaposto contenuto 4">
            <a:extLst>
              <a:ext uri="{FF2B5EF4-FFF2-40B4-BE49-F238E27FC236}">
                <a16:creationId xmlns:a16="http://schemas.microsoft.com/office/drawing/2014/main" id="{3A712FCC-A707-42B6-BB5D-6A39EA0B72A6}"/>
              </a:ext>
            </a:extLst>
          </p:cNvPr>
          <p:cNvPicPr>
            <a:picLocks noGrp="1" noChangeAspect="1"/>
          </p:cNvPicPr>
          <p:nvPr>
            <p:ph sz="half" idx="2"/>
          </p:nvPr>
        </p:nvPicPr>
        <p:blipFill>
          <a:blip r:embed="rId2"/>
          <a:stretch>
            <a:fillRect/>
          </a:stretch>
        </p:blipFill>
        <p:spPr>
          <a:xfrm>
            <a:off x="6807664" y="2411645"/>
            <a:ext cx="4867275" cy="3657600"/>
          </a:xfrm>
          <a:prstGeom prst="rect">
            <a:avLst/>
          </a:prstGeom>
        </p:spPr>
      </p:pic>
    </p:spTree>
    <p:extLst>
      <p:ext uri="{BB962C8B-B14F-4D97-AF65-F5344CB8AC3E}">
        <p14:creationId xmlns:p14="http://schemas.microsoft.com/office/powerpoint/2010/main" val="768610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CED559-BD9E-492B-9806-E5B15DAA21F7}"/>
              </a:ext>
            </a:extLst>
          </p:cNvPr>
          <p:cNvSpPr>
            <a:spLocks noGrp="1"/>
          </p:cNvSpPr>
          <p:nvPr>
            <p:ph type="title"/>
          </p:nvPr>
        </p:nvSpPr>
        <p:spPr>
          <a:xfrm>
            <a:off x="268355" y="0"/>
            <a:ext cx="11926957" cy="1325563"/>
          </a:xfrm>
        </p:spPr>
        <p:txBody>
          <a:bodyPr/>
          <a:lstStyle/>
          <a:p>
            <a:r>
              <a:rPr lang="it-IT" dirty="0">
                <a:latin typeface="Times New Roman" panose="02020603050405020304" pitchFamily="18" charset="0"/>
                <a:cs typeface="Times New Roman" panose="02020603050405020304" pitchFamily="18" charset="0"/>
              </a:rPr>
              <a:t>L'oggetto originario della responsabilità: il </a:t>
            </a:r>
            <a:r>
              <a:rPr lang="it-IT" i="1" dirty="0">
                <a:latin typeface="Times New Roman" panose="02020603050405020304" pitchFamily="18" charset="0"/>
                <a:cs typeface="Times New Roman" panose="02020603050405020304" pitchFamily="18" charset="0"/>
              </a:rPr>
              <a:t>neonato</a:t>
            </a:r>
          </a:p>
        </p:txBody>
      </p:sp>
      <p:sp>
        <p:nvSpPr>
          <p:cNvPr id="3" name="Segnaposto contenuto 2">
            <a:extLst>
              <a:ext uri="{FF2B5EF4-FFF2-40B4-BE49-F238E27FC236}">
                <a16:creationId xmlns:a16="http://schemas.microsoft.com/office/drawing/2014/main" id="{85E68A62-27E7-43B8-8A7D-C5FC099D857A}"/>
              </a:ext>
            </a:extLst>
          </p:cNvPr>
          <p:cNvSpPr>
            <a:spLocks noGrp="1"/>
          </p:cNvSpPr>
          <p:nvPr>
            <p:ph sz="half" idx="1"/>
          </p:nvPr>
        </p:nvSpPr>
        <p:spPr>
          <a:xfrm>
            <a:off x="410817" y="1456877"/>
            <a:ext cx="7036905" cy="5088834"/>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«È necessario un paradigma ontico nel quale l'“è” semplice, fattuale, coincida immediatamente con un “dover essere”» (p. 162) Questo paradigma è il </a:t>
            </a:r>
            <a:r>
              <a:rPr lang="it-IT" b="1" dirty="0">
                <a:latin typeface="Times New Roman" panose="02020603050405020304" pitchFamily="18" charset="0"/>
                <a:cs typeface="Times New Roman" panose="02020603050405020304" pitchFamily="18" charset="0"/>
              </a:rPr>
              <a:t>neonato</a:t>
            </a:r>
            <a:r>
              <a:rPr lang="it-IT" dirty="0">
                <a:latin typeface="Times New Roman" panose="02020603050405020304" pitchFamily="18" charset="0"/>
                <a:cs typeface="Times New Roman" panose="02020603050405020304" pitchFamily="18" charset="0"/>
              </a:rPr>
              <a:t>, sospeso tra essere e non essere (in assenza di cure).  </a:t>
            </a:r>
          </a:p>
          <a:p>
            <a:pPr marL="0" indent="0" algn="just">
              <a:buNone/>
            </a:pPr>
            <a:r>
              <a:rPr lang="it-IT" dirty="0">
                <a:latin typeface="Times New Roman" panose="02020603050405020304" pitchFamily="18" charset="0"/>
                <a:cs typeface="Times New Roman" panose="02020603050405020304" pitchFamily="18" charset="0"/>
              </a:rPr>
              <a:t>«In questo caso si mostra esemplarmente come la sede della responsabilità sia l'essere immerso nel divenire, in balia della transitorietà, minacciato dalla corruzione. La responsabilità deve considerare le cose non </a:t>
            </a:r>
            <a:r>
              <a:rPr lang="it-IT" i="1" dirty="0">
                <a:latin typeface="Times New Roman" panose="02020603050405020304" pitchFamily="18" charset="0"/>
                <a:cs typeface="Times New Roman" panose="02020603050405020304" pitchFamily="18" charset="0"/>
              </a:rPr>
              <a:t>sub specie </a:t>
            </a:r>
            <a:r>
              <a:rPr lang="it-IT" i="1" dirty="0" err="1">
                <a:latin typeface="Times New Roman" panose="02020603050405020304" pitchFamily="18" charset="0"/>
                <a:cs typeface="Times New Roman" panose="02020603050405020304" pitchFamily="18" charset="0"/>
              </a:rPr>
              <a:t>aeternitatis</a:t>
            </a:r>
            <a:r>
              <a:rPr lang="it-IT" dirty="0">
                <a:latin typeface="Times New Roman" panose="02020603050405020304" pitchFamily="18" charset="0"/>
                <a:cs typeface="Times New Roman" panose="02020603050405020304" pitchFamily="18" charset="0"/>
              </a:rPr>
              <a:t>, ma piuttosto </a:t>
            </a:r>
            <a:r>
              <a:rPr lang="it-IT" i="1" dirty="0">
                <a:latin typeface="Times New Roman" panose="02020603050405020304" pitchFamily="18" charset="0"/>
                <a:cs typeface="Times New Roman" panose="02020603050405020304" pitchFamily="18" charset="0"/>
              </a:rPr>
              <a:t>sub specie temporis</a:t>
            </a:r>
            <a:r>
              <a:rPr lang="it-IT" dirty="0">
                <a:latin typeface="Times New Roman" panose="02020603050405020304" pitchFamily="18" charset="0"/>
                <a:cs typeface="Times New Roman" panose="02020603050405020304" pitchFamily="18" charset="0"/>
              </a:rPr>
              <a:t>» (p. 168)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Del dovere di cura nei suoi confronti, oltre i genitori,   «sono partecipi tutti coloro che aderiscono all'ordine della procreazione […] quindi tutti coloro che si concedono la vita; in breve, la famiglia umana di volta in volta esistente». Per questo «un bambino che muore di fame […] è una colpa contro la prima e più fondamentale fra tutte le responsabilità» (p. 167)  </a:t>
            </a: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C34F52DA-EE3D-4C0E-9284-040C7A17AEDC}"/>
              </a:ext>
            </a:extLst>
          </p:cNvPr>
          <p:cNvPicPr>
            <a:picLocks noGrp="1" noChangeAspect="1"/>
          </p:cNvPicPr>
          <p:nvPr>
            <p:ph sz="half" idx="2"/>
          </p:nvPr>
        </p:nvPicPr>
        <p:blipFill>
          <a:blip r:embed="rId2"/>
          <a:stretch>
            <a:fillRect/>
          </a:stretch>
        </p:blipFill>
        <p:spPr>
          <a:xfrm>
            <a:off x="8109183" y="1127602"/>
            <a:ext cx="3587750" cy="2690812"/>
          </a:xfrm>
          <a:prstGeom prst="rect">
            <a:avLst/>
          </a:prstGeom>
        </p:spPr>
      </p:pic>
      <p:pic>
        <p:nvPicPr>
          <p:cNvPr id="6" name="Immagine 5">
            <a:extLst>
              <a:ext uri="{FF2B5EF4-FFF2-40B4-BE49-F238E27FC236}">
                <a16:creationId xmlns:a16="http://schemas.microsoft.com/office/drawing/2014/main" id="{93DEB667-E9D0-4842-801A-BBA0FC792C64}"/>
              </a:ext>
            </a:extLst>
          </p:cNvPr>
          <p:cNvPicPr>
            <a:picLocks noChangeAspect="1"/>
          </p:cNvPicPr>
          <p:nvPr/>
        </p:nvPicPr>
        <p:blipFill>
          <a:blip r:embed="rId3"/>
          <a:stretch>
            <a:fillRect/>
          </a:stretch>
        </p:blipFill>
        <p:spPr>
          <a:xfrm>
            <a:off x="8109183" y="4001294"/>
            <a:ext cx="3672000" cy="2593350"/>
          </a:xfrm>
          <a:prstGeom prst="rect">
            <a:avLst/>
          </a:prstGeom>
        </p:spPr>
      </p:pic>
    </p:spTree>
    <p:extLst>
      <p:ext uri="{BB962C8B-B14F-4D97-AF65-F5344CB8AC3E}">
        <p14:creationId xmlns:p14="http://schemas.microsoft.com/office/powerpoint/2010/main" val="268439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39D2D5-64CF-4CD2-8CCA-023D4B664DB6}"/>
              </a:ext>
            </a:extLst>
          </p:cNvPr>
          <p:cNvSpPr>
            <a:spLocks noGrp="1"/>
          </p:cNvSpPr>
          <p:nvPr>
            <p:ph type="title"/>
          </p:nvPr>
        </p:nvSpPr>
        <p:spPr>
          <a:xfrm>
            <a:off x="251792" y="170194"/>
            <a:ext cx="11940208" cy="1520494"/>
          </a:xfrm>
        </p:spPr>
        <p:txBody>
          <a:bodyPr>
            <a:normAutofit fontScale="90000"/>
          </a:bodyPr>
          <a:lstStyle/>
          <a:p>
            <a:pPr algn="ctr"/>
            <a:r>
              <a:rPr lang="it-IT" b="1" dirty="0">
                <a:latin typeface="Times New Roman" panose="02020603050405020304" pitchFamily="18" charset="0"/>
                <a:cs typeface="Times New Roman" panose="02020603050405020304" pitchFamily="18" charset="0"/>
              </a:rPr>
              <a:t>Hans Jonas </a:t>
            </a:r>
            <a:r>
              <a:rPr lang="it-IT" dirty="0">
                <a:latin typeface="Times New Roman" panose="02020603050405020304" pitchFamily="18" charset="0"/>
                <a:cs typeface="Times New Roman" panose="02020603050405020304" pitchFamily="18" charset="0"/>
              </a:rPr>
              <a:t>(Mönchengladbach 1903 - New York 1993). Nella cerchia di Heidegger.  Rapporto col sionismo</a:t>
            </a:r>
          </a:p>
        </p:txBody>
      </p:sp>
      <p:pic>
        <p:nvPicPr>
          <p:cNvPr id="4" name="Segnaposto contenuto 3">
            <a:extLst>
              <a:ext uri="{FF2B5EF4-FFF2-40B4-BE49-F238E27FC236}">
                <a16:creationId xmlns:a16="http://schemas.microsoft.com/office/drawing/2014/main" id="{A0106FCE-7970-4955-9ADC-809C0DDBEC91}"/>
              </a:ext>
            </a:extLst>
          </p:cNvPr>
          <p:cNvPicPr>
            <a:picLocks noGrp="1" noChangeAspect="1"/>
          </p:cNvPicPr>
          <p:nvPr>
            <p:ph idx="1"/>
          </p:nvPr>
        </p:nvPicPr>
        <p:blipFill>
          <a:blip r:embed="rId2"/>
          <a:stretch>
            <a:fillRect/>
          </a:stretch>
        </p:blipFill>
        <p:spPr>
          <a:xfrm>
            <a:off x="262888" y="2098675"/>
            <a:ext cx="3085809" cy="4351338"/>
          </a:xfrm>
          <a:prstGeom prst="rect">
            <a:avLst/>
          </a:prstGeom>
        </p:spPr>
      </p:pic>
      <p:pic>
        <p:nvPicPr>
          <p:cNvPr id="5" name="Immagine 4">
            <a:extLst>
              <a:ext uri="{FF2B5EF4-FFF2-40B4-BE49-F238E27FC236}">
                <a16:creationId xmlns:a16="http://schemas.microsoft.com/office/drawing/2014/main" id="{CF95B63E-2760-4938-990E-71360424FADF}"/>
              </a:ext>
            </a:extLst>
          </p:cNvPr>
          <p:cNvPicPr>
            <a:picLocks noChangeAspect="1"/>
          </p:cNvPicPr>
          <p:nvPr/>
        </p:nvPicPr>
        <p:blipFill>
          <a:blip r:embed="rId3"/>
          <a:stretch>
            <a:fillRect/>
          </a:stretch>
        </p:blipFill>
        <p:spPr>
          <a:xfrm>
            <a:off x="3632684" y="1934831"/>
            <a:ext cx="3238500" cy="4752975"/>
          </a:xfrm>
          <a:prstGeom prst="rect">
            <a:avLst/>
          </a:prstGeom>
        </p:spPr>
      </p:pic>
      <p:pic>
        <p:nvPicPr>
          <p:cNvPr id="6" name="Immagine 5">
            <a:extLst>
              <a:ext uri="{FF2B5EF4-FFF2-40B4-BE49-F238E27FC236}">
                <a16:creationId xmlns:a16="http://schemas.microsoft.com/office/drawing/2014/main" id="{34043146-78BD-4BE7-8831-FE02AAF0682B}"/>
              </a:ext>
            </a:extLst>
          </p:cNvPr>
          <p:cNvPicPr>
            <a:picLocks noChangeAspect="1"/>
          </p:cNvPicPr>
          <p:nvPr/>
        </p:nvPicPr>
        <p:blipFill>
          <a:blip r:embed="rId4"/>
          <a:stretch>
            <a:fillRect/>
          </a:stretch>
        </p:blipFill>
        <p:spPr>
          <a:xfrm>
            <a:off x="7155171" y="1934831"/>
            <a:ext cx="3231944" cy="4716000"/>
          </a:xfrm>
          <a:prstGeom prst="rect">
            <a:avLst/>
          </a:prstGeom>
        </p:spPr>
      </p:pic>
    </p:spTree>
    <p:extLst>
      <p:ext uri="{BB962C8B-B14F-4D97-AF65-F5344CB8AC3E}">
        <p14:creationId xmlns:p14="http://schemas.microsoft.com/office/powerpoint/2010/main" val="2944398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C152CD-E7C1-4D99-8490-83EE1895293C}"/>
              </a:ext>
            </a:extLst>
          </p:cNvPr>
          <p:cNvSpPr>
            <a:spLocks noGrp="1"/>
          </p:cNvSpPr>
          <p:nvPr>
            <p:ph type="title"/>
          </p:nvPr>
        </p:nvSpPr>
        <p:spPr>
          <a:xfrm>
            <a:off x="838200" y="139838"/>
            <a:ext cx="10515600" cy="1325563"/>
          </a:xfrm>
        </p:spPr>
        <p:txBody>
          <a:bodyPr/>
          <a:lstStyle/>
          <a:p>
            <a:pPr algn="ctr"/>
            <a:r>
              <a:rPr lang="it-IT" dirty="0">
                <a:latin typeface="Times New Roman" panose="02020603050405020304" pitchFamily="18" charset="0"/>
                <a:cs typeface="Times New Roman" panose="02020603050405020304" pitchFamily="18" charset="0"/>
              </a:rPr>
              <a:t>La responsabilità verso l’essere umano </a:t>
            </a:r>
            <a:r>
              <a:rPr lang="it-IT" i="1" dirty="0">
                <a:latin typeface="Times New Roman" panose="02020603050405020304" pitchFamily="18" charset="0"/>
                <a:cs typeface="Times New Roman" panose="02020603050405020304" pitchFamily="18" charset="0"/>
              </a:rPr>
              <a:t>include</a:t>
            </a:r>
            <a:r>
              <a:rPr lang="it-IT" dirty="0">
                <a:latin typeface="Times New Roman" panose="02020603050405020304" pitchFamily="18" charset="0"/>
                <a:cs typeface="Times New Roman" panose="02020603050405020304" pitchFamily="18" charset="0"/>
              </a:rPr>
              <a:t> la natura non umana. </a:t>
            </a:r>
          </a:p>
        </p:txBody>
      </p:sp>
      <p:sp>
        <p:nvSpPr>
          <p:cNvPr id="3" name="Segnaposto contenuto 2">
            <a:extLst>
              <a:ext uri="{FF2B5EF4-FFF2-40B4-BE49-F238E27FC236}">
                <a16:creationId xmlns:a16="http://schemas.microsoft.com/office/drawing/2014/main" id="{C4427BD0-2BE7-4DE5-8B23-DC664721A703}"/>
              </a:ext>
            </a:extLst>
          </p:cNvPr>
          <p:cNvSpPr>
            <a:spLocks noGrp="1"/>
          </p:cNvSpPr>
          <p:nvPr>
            <p:ph sz="half" idx="1"/>
          </p:nvPr>
        </p:nvSpPr>
        <p:spPr>
          <a:xfrm>
            <a:off x="503583" y="1825625"/>
            <a:ext cx="6109251" cy="4667250"/>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«[Nel futuro dell'umanità] è incluso il futuro della natura in quanto condizione sine-qua-non; ma anche indipendentemente da ciò, si tratta di una responsabilità metafisica in sé e per sé […] per l'intera biosfera». «L'interesse dell'uomo coincide nel senso più sublime con quello del resto della vita in quanto sua dimora cosmica, - possiamo trattare entrambi i doveri come se fossero uno solo, ricorrendo al concetto di dovere verso l'uomo, senza  per questo cadere in una visione riduttiva antropocentrica.  […]  In un'ottica veramente umana rimane alla natura la sua dignità propria, che si contrappone all'arbitrio del nostro potere» (p. 175)</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«Noi ci spingiamo oltre fino ad affermare che la comunanza dei destini dell'uomo e della natura, riscoperta nel pericolo, ci fa riscoprire anche la dignità della propria della natura» (p. 175)</a:t>
            </a:r>
          </a:p>
        </p:txBody>
      </p:sp>
      <p:pic>
        <p:nvPicPr>
          <p:cNvPr id="5" name="Segnaposto contenuto 4">
            <a:extLst>
              <a:ext uri="{FF2B5EF4-FFF2-40B4-BE49-F238E27FC236}">
                <a16:creationId xmlns:a16="http://schemas.microsoft.com/office/drawing/2014/main" id="{1B88E5D7-A431-4B2E-B316-33BE5C35F128}"/>
              </a:ext>
            </a:extLst>
          </p:cNvPr>
          <p:cNvPicPr>
            <a:picLocks noGrp="1" noChangeAspect="1"/>
          </p:cNvPicPr>
          <p:nvPr>
            <p:ph sz="half" idx="2"/>
          </p:nvPr>
        </p:nvPicPr>
        <p:blipFill>
          <a:blip r:embed="rId2"/>
          <a:stretch>
            <a:fillRect/>
          </a:stretch>
        </p:blipFill>
        <p:spPr>
          <a:xfrm>
            <a:off x="6848061" y="2426146"/>
            <a:ext cx="5181600" cy="3466207"/>
          </a:xfrm>
          <a:prstGeom prst="rect">
            <a:avLst/>
          </a:prstGeom>
        </p:spPr>
      </p:pic>
    </p:spTree>
    <p:extLst>
      <p:ext uri="{BB962C8B-B14F-4D97-AF65-F5344CB8AC3E}">
        <p14:creationId xmlns:p14="http://schemas.microsoft.com/office/powerpoint/2010/main" val="1998892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A60860-0CAC-4200-A00A-9F9F6C025E0B}"/>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  Le sfide della crescita demografica</a:t>
            </a:r>
          </a:p>
        </p:txBody>
      </p:sp>
      <p:sp>
        <p:nvSpPr>
          <p:cNvPr id="3" name="Segnaposto contenuto 2">
            <a:extLst>
              <a:ext uri="{FF2B5EF4-FFF2-40B4-BE49-F238E27FC236}">
                <a16:creationId xmlns:a16="http://schemas.microsoft.com/office/drawing/2014/main" id="{F4E9D8F5-4956-402B-BF1D-CE0B32336BA4}"/>
              </a:ext>
            </a:extLst>
          </p:cNvPr>
          <p:cNvSpPr>
            <a:spLocks noGrp="1"/>
          </p:cNvSpPr>
          <p:nvPr>
            <p:ph sz="half" idx="1"/>
          </p:nvPr>
        </p:nvSpPr>
        <p:spPr>
          <a:xfrm>
            <a:off x="546652" y="1457739"/>
            <a:ext cx="5181600" cy="4768920"/>
          </a:xfrm>
        </p:spPr>
        <p:txBody>
          <a:bodyPr>
            <a:normAutofit fontScale="77500" lnSpcReduction="20000"/>
          </a:bodyPr>
          <a:lstStyle/>
          <a:p>
            <a:endParaRPr lang="it-IT" dirty="0"/>
          </a:p>
          <a:p>
            <a:pPr marL="0" indent="0" algn="just">
              <a:buNone/>
            </a:pPr>
            <a:r>
              <a:rPr lang="it-IT" dirty="0">
                <a:latin typeface="Times New Roman" panose="02020603050405020304" pitchFamily="18" charset="0"/>
                <a:cs typeface="Times New Roman" panose="02020603050405020304" pitchFamily="18" charset="0"/>
              </a:rPr>
              <a:t>Jonas mette in guardia dall' « esplosione demografica», che a suo avviso finirà per ridimensionare «l'aspirazione al benessere, costringendo l'umanità in via di </a:t>
            </a:r>
            <a:r>
              <a:rPr lang="it-IT" dirty="0" err="1">
                <a:latin typeface="Times New Roman" panose="02020603050405020304" pitchFamily="18" charset="0"/>
                <a:cs typeface="Times New Roman" panose="02020603050405020304" pitchFamily="18" charset="0"/>
              </a:rPr>
              <a:t>impauperimento</a:t>
            </a:r>
            <a:r>
              <a:rPr lang="it-IT" dirty="0">
                <a:latin typeface="Times New Roman" panose="02020603050405020304" pitchFamily="18" charset="0"/>
                <a:cs typeface="Times New Roman" panose="02020603050405020304" pitchFamily="18" charset="0"/>
              </a:rPr>
              <a:t> a fare, per sopravvivere, ciò che un tempo era libero oggetto di scelta in vista della felicità: saccheggiare cioè in un modo sempre più indiscriminato il pianeta, finché quest'ultimo avrà l'ultima parola e si negherà all'insostenibile domanda. […] Come in seguito un residuo di umanità potrà ricominciare da capo su una terra devastata, non riesce possibile neppure ipotizzare» (p. 180) Da qui la necessità di procedere, entro le prossime due o tre generazione  a stabilizzare su scala mondiale la popolazione «con mezzi pacifici».  (p. 244)</a:t>
            </a:r>
          </a:p>
          <a:p>
            <a:pPr marL="0" indent="0">
              <a:buNone/>
            </a:pPr>
            <a:endParaRPr lang="it-IT" dirty="0"/>
          </a:p>
        </p:txBody>
      </p:sp>
      <p:pic>
        <p:nvPicPr>
          <p:cNvPr id="5" name="Segnaposto contenuto 4">
            <a:extLst>
              <a:ext uri="{FF2B5EF4-FFF2-40B4-BE49-F238E27FC236}">
                <a16:creationId xmlns:a16="http://schemas.microsoft.com/office/drawing/2014/main" id="{FB3B2025-FE5A-45F5-94B7-31E98D5915CF}"/>
              </a:ext>
            </a:extLst>
          </p:cNvPr>
          <p:cNvPicPr>
            <a:picLocks noGrp="1" noChangeAspect="1"/>
          </p:cNvPicPr>
          <p:nvPr>
            <p:ph sz="half" idx="2"/>
          </p:nvPr>
        </p:nvPicPr>
        <p:blipFill>
          <a:blip r:embed="rId2"/>
          <a:stretch>
            <a:fillRect/>
          </a:stretch>
        </p:blipFill>
        <p:spPr>
          <a:xfrm>
            <a:off x="6627798" y="1875321"/>
            <a:ext cx="2547621" cy="4351338"/>
          </a:xfrm>
          <a:prstGeom prst="rect">
            <a:avLst/>
          </a:prstGeom>
        </p:spPr>
      </p:pic>
      <p:pic>
        <p:nvPicPr>
          <p:cNvPr id="6" name="Immagine 5">
            <a:extLst>
              <a:ext uri="{FF2B5EF4-FFF2-40B4-BE49-F238E27FC236}">
                <a16:creationId xmlns:a16="http://schemas.microsoft.com/office/drawing/2014/main" id="{97379024-CFAA-415E-9D1E-EF90863F4F5F}"/>
              </a:ext>
            </a:extLst>
          </p:cNvPr>
          <p:cNvPicPr>
            <a:picLocks noChangeAspect="1"/>
          </p:cNvPicPr>
          <p:nvPr/>
        </p:nvPicPr>
        <p:blipFill>
          <a:blip r:embed="rId3"/>
          <a:stretch>
            <a:fillRect/>
          </a:stretch>
        </p:blipFill>
        <p:spPr>
          <a:xfrm>
            <a:off x="9712205" y="2006199"/>
            <a:ext cx="2273684" cy="3672000"/>
          </a:xfrm>
          <a:prstGeom prst="rect">
            <a:avLst/>
          </a:prstGeom>
        </p:spPr>
      </p:pic>
    </p:spTree>
    <p:extLst>
      <p:ext uri="{BB962C8B-B14F-4D97-AF65-F5344CB8AC3E}">
        <p14:creationId xmlns:p14="http://schemas.microsoft.com/office/powerpoint/2010/main" val="221612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7AA8BD-2133-4784-89C0-50C2C1813408}"/>
              </a:ext>
            </a:extLst>
          </p:cNvPr>
          <p:cNvSpPr>
            <a:spLocks noGrp="1"/>
          </p:cNvSpPr>
          <p:nvPr>
            <p:ph type="title"/>
          </p:nvPr>
        </p:nvSpPr>
        <p:spPr>
          <a:xfrm>
            <a:off x="838200" y="-14126"/>
            <a:ext cx="10515600" cy="1325563"/>
          </a:xfrm>
        </p:spPr>
        <p:txBody>
          <a:bodyPr/>
          <a:lstStyle/>
          <a:p>
            <a:pPr algn="ctr"/>
            <a:r>
              <a:rPr lang="it-IT" dirty="0">
                <a:latin typeface="Times New Roman" panose="02020603050405020304" pitchFamily="18" charset="0"/>
                <a:cs typeface="Times New Roman" panose="02020603050405020304" pitchFamily="18" charset="0"/>
              </a:rPr>
              <a:t>Etica della salvaguardia dell’</a:t>
            </a:r>
            <a:r>
              <a:rPr lang="it-IT" i="1" dirty="0" err="1">
                <a:latin typeface="Times New Roman" panose="02020603050405020304" pitchFamily="18" charset="0"/>
                <a:cs typeface="Times New Roman" panose="02020603050405020304" pitchFamily="18" charset="0"/>
              </a:rPr>
              <a:t>humanum</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vs etica (classica) della «perfezione»</a:t>
            </a:r>
          </a:p>
        </p:txBody>
      </p:sp>
      <p:sp>
        <p:nvSpPr>
          <p:cNvPr id="3" name="Segnaposto contenuto 2">
            <a:extLst>
              <a:ext uri="{FF2B5EF4-FFF2-40B4-BE49-F238E27FC236}">
                <a16:creationId xmlns:a16="http://schemas.microsoft.com/office/drawing/2014/main" id="{1E930E44-5469-477A-B110-FE9BB3AE293C}"/>
              </a:ext>
            </a:extLst>
          </p:cNvPr>
          <p:cNvSpPr>
            <a:spLocks noGrp="1"/>
          </p:cNvSpPr>
          <p:nvPr>
            <p:ph sz="half" idx="1"/>
          </p:nvPr>
        </p:nvSpPr>
        <p:spPr>
          <a:xfrm>
            <a:off x="1091418" y="1835768"/>
            <a:ext cx="5181600" cy="4351338"/>
          </a:xfrm>
        </p:spPr>
        <p:txBody>
          <a:bodyPr>
            <a:normAutofit lnSpcReduction="10000"/>
          </a:bodyPr>
          <a:lstStyle/>
          <a:p>
            <a:pPr marL="0" indent="0" algn="just">
              <a:buNone/>
            </a:pPr>
            <a:r>
              <a:rPr lang="it-IT" dirty="0">
                <a:latin typeface="Times New Roman" panose="02020603050405020304" pitchFamily="18" charset="0"/>
                <a:cs typeface="Times New Roman" panose="02020603050405020304" pitchFamily="18" charset="0"/>
              </a:rPr>
              <a:t>«[Il nuovo dovere] generato dal pericolo, spinge  […] verso un'etica della salvaguardia, della prevenzione e non del progresso e della perfezione». «Il potere negativo della libertà implica che il lecito e il non-lecito vengano prima del dover essere positivo». Si tratta infatti di scongiurare la «minaccia […] che l'esistenza, salvata sul piano ontico, cessi di essere umana» (p. 178) </a:t>
            </a:r>
          </a:p>
        </p:txBody>
      </p:sp>
      <p:pic>
        <p:nvPicPr>
          <p:cNvPr id="5" name="Segnaposto contenuto 4">
            <a:extLst>
              <a:ext uri="{FF2B5EF4-FFF2-40B4-BE49-F238E27FC236}">
                <a16:creationId xmlns:a16="http://schemas.microsoft.com/office/drawing/2014/main" id="{DCC69492-3A56-440D-8550-77EB4CC5DFAA}"/>
              </a:ext>
            </a:extLst>
          </p:cNvPr>
          <p:cNvPicPr>
            <a:picLocks noGrp="1" noChangeAspect="1"/>
          </p:cNvPicPr>
          <p:nvPr>
            <p:ph sz="half" idx="2"/>
          </p:nvPr>
        </p:nvPicPr>
        <p:blipFill>
          <a:blip r:embed="rId2"/>
          <a:stretch>
            <a:fillRect/>
          </a:stretch>
        </p:blipFill>
        <p:spPr>
          <a:xfrm>
            <a:off x="7858103" y="1311437"/>
            <a:ext cx="2705075" cy="2700000"/>
          </a:xfrm>
          <a:prstGeom prst="rect">
            <a:avLst/>
          </a:prstGeom>
        </p:spPr>
      </p:pic>
      <p:pic>
        <p:nvPicPr>
          <p:cNvPr id="6" name="Immagine 5">
            <a:extLst>
              <a:ext uri="{FF2B5EF4-FFF2-40B4-BE49-F238E27FC236}">
                <a16:creationId xmlns:a16="http://schemas.microsoft.com/office/drawing/2014/main" id="{2E16F89A-F4AB-4F6A-88FA-FD1EEAA85B37}"/>
              </a:ext>
            </a:extLst>
          </p:cNvPr>
          <p:cNvPicPr>
            <a:picLocks noChangeAspect="1"/>
          </p:cNvPicPr>
          <p:nvPr/>
        </p:nvPicPr>
        <p:blipFill>
          <a:blip r:embed="rId3"/>
          <a:stretch>
            <a:fillRect/>
          </a:stretch>
        </p:blipFill>
        <p:spPr>
          <a:xfrm>
            <a:off x="7395178" y="4235365"/>
            <a:ext cx="3168000" cy="2376000"/>
          </a:xfrm>
          <a:prstGeom prst="rect">
            <a:avLst/>
          </a:prstGeom>
        </p:spPr>
      </p:pic>
    </p:spTree>
    <p:extLst>
      <p:ext uri="{BB962C8B-B14F-4D97-AF65-F5344CB8AC3E}">
        <p14:creationId xmlns:p14="http://schemas.microsoft.com/office/powerpoint/2010/main" val="189919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037439-0572-49D7-9A5D-4273D34538AE}"/>
              </a:ext>
            </a:extLst>
          </p:cNvPr>
          <p:cNvSpPr>
            <a:spLocks noGrp="1"/>
          </p:cNvSpPr>
          <p:nvPr>
            <p:ph type="title"/>
          </p:nvPr>
        </p:nvSpPr>
        <p:spPr>
          <a:xfrm>
            <a:off x="838200" y="64562"/>
            <a:ext cx="10515600" cy="1325563"/>
          </a:xfrm>
        </p:spPr>
        <p:txBody>
          <a:bodyPr/>
          <a:lstStyle/>
          <a:p>
            <a:pPr algn="ctr"/>
            <a:r>
              <a:rPr lang="it-IT" dirty="0">
                <a:latin typeface="Times New Roman" panose="02020603050405020304" pitchFamily="18" charset="0"/>
                <a:cs typeface="Times New Roman" panose="02020603050405020304" pitchFamily="18" charset="0"/>
              </a:rPr>
              <a:t>La dinamica ormai fuori controllo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della tecnica «baconiana» </a:t>
            </a:r>
          </a:p>
        </p:txBody>
      </p:sp>
      <p:sp>
        <p:nvSpPr>
          <p:cNvPr id="3" name="Segnaposto contenuto 2">
            <a:extLst>
              <a:ext uri="{FF2B5EF4-FFF2-40B4-BE49-F238E27FC236}">
                <a16:creationId xmlns:a16="http://schemas.microsoft.com/office/drawing/2014/main" id="{0488AC02-A3CA-48AC-A33F-A432051DABAE}"/>
              </a:ext>
            </a:extLst>
          </p:cNvPr>
          <p:cNvSpPr>
            <a:spLocks noGrp="1"/>
          </p:cNvSpPr>
          <p:nvPr>
            <p:ph sz="half" idx="1"/>
          </p:nvPr>
        </p:nvSpPr>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Occorre «un potere quindi sul quel potere di secondo grado che non è già più dell'uomo, ma del potere stesso» (p. 181)</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«[Il successo della tecnica] fa sì che nella coscienza generale la stessa impresa prometeica assurga dal ruolo di semplice mezzo […] a quello di fine, mentre la “conquista della natura” assume l'aspetto della vocazione dell'umanità: l</a:t>
            </a:r>
            <a:r>
              <a:rPr lang="it-IT" i="1" dirty="0">
                <a:latin typeface="Times New Roman" panose="02020603050405020304" pitchFamily="18" charset="0"/>
                <a:cs typeface="Times New Roman" panose="02020603050405020304" pitchFamily="18" charset="0"/>
              </a:rPr>
              <a:t>'homo </a:t>
            </a:r>
            <a:r>
              <a:rPr lang="it-IT" i="1" dirty="0" err="1">
                <a:latin typeface="Times New Roman" panose="02020603050405020304" pitchFamily="18" charset="0"/>
                <a:cs typeface="Times New Roman" panose="02020603050405020304" pitchFamily="18" charset="0"/>
              </a:rPr>
              <a:t>faber</a:t>
            </a:r>
            <a:r>
              <a:rPr lang="it-IT" dirty="0">
                <a:latin typeface="Times New Roman" panose="02020603050405020304" pitchFamily="18" charset="0"/>
                <a:cs typeface="Times New Roman" panose="02020603050405020304" pitchFamily="18" charset="0"/>
              </a:rPr>
              <a:t> ha il sopravvento sull'</a:t>
            </a:r>
            <a:r>
              <a:rPr lang="it-IT" i="1" dirty="0">
                <a:latin typeface="Times New Roman" panose="02020603050405020304" pitchFamily="18" charset="0"/>
                <a:cs typeface="Times New Roman" panose="02020603050405020304" pitchFamily="18" charset="0"/>
              </a:rPr>
              <a:t>homo sapiens</a:t>
            </a:r>
            <a:r>
              <a:rPr lang="it-IT" dirty="0">
                <a:latin typeface="Times New Roman" panose="02020603050405020304" pitchFamily="18" charset="0"/>
                <a:cs typeface="Times New Roman" panose="02020603050405020304" pitchFamily="18" charset="0"/>
              </a:rPr>
              <a:t> […] mentre la potenza esteriore si configura come il bene supremo» (p. 212)</a:t>
            </a:r>
          </a:p>
          <a:p>
            <a:endParaRPr lang="it-IT" dirty="0"/>
          </a:p>
        </p:txBody>
      </p:sp>
      <p:pic>
        <p:nvPicPr>
          <p:cNvPr id="5" name="Segnaposto contenuto 4">
            <a:extLst>
              <a:ext uri="{FF2B5EF4-FFF2-40B4-BE49-F238E27FC236}">
                <a16:creationId xmlns:a16="http://schemas.microsoft.com/office/drawing/2014/main" id="{DEB568F0-B71D-4215-9305-0EC3D13E50DD}"/>
              </a:ext>
            </a:extLst>
          </p:cNvPr>
          <p:cNvPicPr>
            <a:picLocks noGrp="1" noChangeAspect="1"/>
          </p:cNvPicPr>
          <p:nvPr>
            <p:ph sz="half" idx="2"/>
          </p:nvPr>
        </p:nvPicPr>
        <p:blipFill>
          <a:blip r:embed="rId2"/>
          <a:stretch>
            <a:fillRect/>
          </a:stretch>
        </p:blipFill>
        <p:spPr>
          <a:xfrm>
            <a:off x="6504256" y="1390125"/>
            <a:ext cx="2857500" cy="3562350"/>
          </a:xfrm>
          <a:prstGeom prst="rect">
            <a:avLst/>
          </a:prstGeom>
        </p:spPr>
      </p:pic>
      <p:pic>
        <p:nvPicPr>
          <p:cNvPr id="6" name="Immagine 5">
            <a:extLst>
              <a:ext uri="{FF2B5EF4-FFF2-40B4-BE49-F238E27FC236}">
                <a16:creationId xmlns:a16="http://schemas.microsoft.com/office/drawing/2014/main" id="{68492934-7203-4E71-9881-295BEEC0E4EE}"/>
              </a:ext>
            </a:extLst>
          </p:cNvPr>
          <p:cNvPicPr>
            <a:picLocks noChangeAspect="1"/>
          </p:cNvPicPr>
          <p:nvPr/>
        </p:nvPicPr>
        <p:blipFill>
          <a:blip r:embed="rId3"/>
          <a:stretch>
            <a:fillRect/>
          </a:stretch>
        </p:blipFill>
        <p:spPr>
          <a:xfrm>
            <a:off x="9482504" y="2425700"/>
            <a:ext cx="2400300" cy="4067175"/>
          </a:xfrm>
          <a:prstGeom prst="rect">
            <a:avLst/>
          </a:prstGeom>
        </p:spPr>
      </p:pic>
    </p:spTree>
    <p:extLst>
      <p:ext uri="{BB962C8B-B14F-4D97-AF65-F5344CB8AC3E}">
        <p14:creationId xmlns:p14="http://schemas.microsoft.com/office/powerpoint/2010/main" val="277842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4ACD31-5AFD-4C26-92E6-B727E9843025}"/>
              </a:ext>
            </a:extLst>
          </p:cNvPr>
          <p:cNvSpPr>
            <a:spLocks noGrp="1"/>
          </p:cNvSpPr>
          <p:nvPr>
            <p:ph type="title"/>
          </p:nvPr>
        </p:nvSpPr>
        <p:spPr/>
        <p:txBody>
          <a:bodyPr>
            <a:normAutofit fontScale="90000"/>
          </a:bodyPr>
          <a:lstStyle/>
          <a:p>
            <a:pPr algn="ctr"/>
            <a:r>
              <a:rPr lang="it-IT" dirty="0">
                <a:latin typeface="Times New Roman" panose="02020603050405020304" pitchFamily="18" charset="0"/>
                <a:cs typeface="Times New Roman" panose="02020603050405020304" pitchFamily="18" charset="0"/>
              </a:rPr>
              <a:t>L’ipotetico vantaggio del marxismo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(e della società socialista)</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0C7F55F-1155-426A-A6F6-FFC494595CC1}"/>
              </a:ext>
            </a:extLst>
          </p:cNvPr>
          <p:cNvSpPr>
            <a:spLocks noGrp="1"/>
          </p:cNvSpPr>
          <p:nvPr>
            <p:ph sz="half" idx="1"/>
          </p:nvPr>
        </p:nvSpPr>
        <p:spPr>
          <a:xfrm>
            <a:off x="601398" y="1658593"/>
            <a:ext cx="5880295" cy="4987632"/>
          </a:xfrm>
        </p:spPr>
        <p:txBody>
          <a:bodyPr>
            <a:normAutofit fontScale="77500" lnSpcReduction="20000"/>
          </a:bodyPr>
          <a:lstStyle/>
          <a:p>
            <a:pPr marL="0" indent="0" algn="just">
              <a:buNone/>
            </a:pPr>
            <a:r>
              <a:rPr lang="it-IT" b="1" dirty="0">
                <a:latin typeface="Times New Roman" panose="02020603050405020304" pitchFamily="18" charset="0"/>
                <a:cs typeface="Times New Roman" panose="02020603050405020304" pitchFamily="18" charset="0"/>
              </a:rPr>
              <a:t>Inadeguatezza</a:t>
            </a:r>
            <a:r>
              <a:rPr lang="it-IT" dirty="0">
                <a:latin typeface="Times New Roman" panose="02020603050405020304" pitchFamily="18" charset="0"/>
                <a:cs typeface="Times New Roman" panose="02020603050405020304" pitchFamily="18" charset="0"/>
              </a:rPr>
              <a:t> della </a:t>
            </a:r>
            <a:r>
              <a:rPr lang="it-IT" b="1" dirty="0">
                <a:latin typeface="Times New Roman" panose="02020603050405020304" pitchFamily="18" charset="0"/>
                <a:cs typeface="Times New Roman" panose="02020603050405020304" pitchFamily="18" charset="0"/>
              </a:rPr>
              <a:t>società aperta liberale </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eticamente superiore</a:t>
            </a:r>
            <a:r>
              <a:rPr lang="it-IT" dirty="0">
                <a:latin typeface="Times New Roman" panose="02020603050405020304" pitchFamily="18" charset="0"/>
                <a:cs typeface="Times New Roman" panose="02020603050405020304" pitchFamily="18" charset="0"/>
              </a:rPr>
              <a:t>, ma vincolata dal consenso a breve termine) ad affrontare </a:t>
            </a:r>
            <a:r>
              <a:rPr lang="it-IT" b="1" dirty="0">
                <a:latin typeface="Times New Roman" panose="02020603050405020304" pitchFamily="18" charset="0"/>
                <a:cs typeface="Times New Roman" panose="02020603050405020304" pitchFamily="18" charset="0"/>
              </a:rPr>
              <a:t>l’emergenza ambientale</a:t>
            </a:r>
            <a:r>
              <a:rPr lang="it-IT" dirty="0">
                <a:latin typeface="Times New Roman" panose="02020603050405020304" pitchFamily="18" charset="0"/>
                <a:cs typeface="Times New Roman" panose="02020603050405020304" pitchFamily="18" charset="0"/>
              </a:rPr>
              <a:t>. </a:t>
            </a:r>
          </a:p>
          <a:p>
            <a:pPr marL="0" indent="0" algn="just">
              <a:buNone/>
            </a:pPr>
            <a:r>
              <a:rPr lang="it-IT" b="1" dirty="0">
                <a:latin typeface="Times New Roman" panose="02020603050405020304" pitchFamily="18" charset="0"/>
                <a:cs typeface="Times New Roman" panose="02020603050405020304" pitchFamily="18" charset="0"/>
              </a:rPr>
              <a:t>Il socialismo in vantaggio?</a:t>
            </a:r>
            <a:r>
              <a:rPr lang="it-IT" dirty="0">
                <a:latin typeface="Times New Roman" panose="02020603050405020304" pitchFamily="18" charset="0"/>
                <a:cs typeface="Times New Roman" panose="02020603050405020304" pitchFamily="18" charset="0"/>
              </a:rPr>
              <a:t>  «La pianificazione centralizzata in conformità con </a:t>
            </a:r>
            <a:r>
              <a:rPr lang="it-IT" i="1" dirty="0">
                <a:latin typeface="Times New Roman" panose="02020603050405020304" pitchFamily="18" charset="0"/>
                <a:cs typeface="Times New Roman" panose="02020603050405020304" pitchFamily="18" charset="0"/>
              </a:rPr>
              <a:t>i bisogni </a:t>
            </a:r>
            <a:r>
              <a:rPr lang="it-IT" dirty="0">
                <a:latin typeface="Times New Roman" panose="02020603050405020304" pitchFamily="18" charset="0"/>
                <a:cs typeface="Times New Roman" panose="02020603050405020304" pitchFamily="18" charset="0"/>
              </a:rPr>
              <a:t>collettivi dovrebbe essere in grado di evitare il forte logoramento dei meccanismi competitivi e la maggior parte delle assurdità dell’economia di mercato orientata alla sollecitazione costante dei consumatori» (p. 185)</a:t>
            </a:r>
          </a:p>
          <a:p>
            <a:pPr marL="0" indent="0" algn="just">
              <a:buNone/>
            </a:pPr>
            <a:r>
              <a:rPr lang="it-IT" dirty="0">
                <a:latin typeface="Times New Roman" panose="02020603050405020304" pitchFamily="18" charset="0"/>
                <a:cs typeface="Times New Roman" panose="02020603050405020304" pitchFamily="18" charset="0"/>
              </a:rPr>
              <a:t>Ma il marxismo potrà «farlo soltanto  se si riconvertirà </a:t>
            </a:r>
            <a:r>
              <a:rPr lang="it-IT" b="1" dirty="0">
                <a:latin typeface="Times New Roman" panose="02020603050405020304" pitchFamily="18" charset="0"/>
                <a:cs typeface="Times New Roman" panose="02020603050405020304" pitchFamily="18" charset="0"/>
              </a:rPr>
              <a:t>dal ruolo di portatore di salvezza </a:t>
            </a:r>
            <a:r>
              <a:rPr lang="it-IT" dirty="0">
                <a:latin typeface="Times New Roman" panose="02020603050405020304" pitchFamily="18" charset="0"/>
                <a:cs typeface="Times New Roman" panose="02020603050405020304" pitchFamily="18" charset="0"/>
              </a:rPr>
              <a:t>a quello di </a:t>
            </a:r>
            <a:r>
              <a:rPr lang="it-IT" b="1" dirty="0">
                <a:latin typeface="Times New Roman" panose="02020603050405020304" pitchFamily="18" charset="0"/>
                <a:cs typeface="Times New Roman" panose="02020603050405020304" pitchFamily="18" charset="0"/>
              </a:rPr>
              <a:t>salvatore dalla sventura</a:t>
            </a:r>
            <a:r>
              <a:rPr lang="it-IT" dirty="0">
                <a:latin typeface="Times New Roman" panose="02020603050405020304" pitchFamily="18" charset="0"/>
                <a:cs typeface="Times New Roman" panose="02020603050405020304" pitchFamily="18" charset="0"/>
              </a:rPr>
              <a:t>, rinunciando quindi alla sua aura vitale, l’utopia» (p. 285).</a:t>
            </a:r>
          </a:p>
          <a:p>
            <a:pPr marL="0" indent="0" algn="just">
              <a:buNone/>
            </a:pPr>
            <a:r>
              <a:rPr lang="it-IT" dirty="0">
                <a:latin typeface="Times New Roman" panose="02020603050405020304" pitchFamily="18" charset="0"/>
                <a:cs typeface="Times New Roman" panose="02020603050405020304" pitchFamily="18" charset="0"/>
              </a:rPr>
              <a:t>La leadership elitaria, la pianificazione centralizzata,  l’ «esplicito  ‘’moralismo’’»  e lo «spirito di frugalità» (p. 188) ‘’ascetico’’ sembrano giocare a suo favore</a:t>
            </a:r>
          </a:p>
          <a:p>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26169688-EDEA-4D37-A5CE-61BB08061825}"/>
              </a:ext>
            </a:extLst>
          </p:cNvPr>
          <p:cNvPicPr>
            <a:picLocks noGrp="1" noChangeAspect="1"/>
          </p:cNvPicPr>
          <p:nvPr>
            <p:ph sz="half" idx="2"/>
          </p:nvPr>
        </p:nvPicPr>
        <p:blipFill>
          <a:blip r:embed="rId2"/>
          <a:stretch>
            <a:fillRect/>
          </a:stretch>
        </p:blipFill>
        <p:spPr>
          <a:xfrm>
            <a:off x="6699155" y="1690688"/>
            <a:ext cx="2268000" cy="3126596"/>
          </a:xfrm>
          <a:prstGeom prst="rect">
            <a:avLst/>
          </a:prstGeom>
        </p:spPr>
      </p:pic>
      <p:pic>
        <p:nvPicPr>
          <p:cNvPr id="6" name="Immagine 5">
            <a:extLst>
              <a:ext uri="{FF2B5EF4-FFF2-40B4-BE49-F238E27FC236}">
                <a16:creationId xmlns:a16="http://schemas.microsoft.com/office/drawing/2014/main" id="{83DC8E83-C360-414A-A2EE-524ADEBC67C4}"/>
              </a:ext>
            </a:extLst>
          </p:cNvPr>
          <p:cNvPicPr>
            <a:picLocks noChangeAspect="1"/>
          </p:cNvPicPr>
          <p:nvPr/>
        </p:nvPicPr>
        <p:blipFill>
          <a:blip r:embed="rId3"/>
          <a:stretch>
            <a:fillRect/>
          </a:stretch>
        </p:blipFill>
        <p:spPr>
          <a:xfrm>
            <a:off x="9184617" y="4368875"/>
            <a:ext cx="2832000" cy="2124000"/>
          </a:xfrm>
          <a:prstGeom prst="rect">
            <a:avLst/>
          </a:prstGeom>
        </p:spPr>
      </p:pic>
    </p:spTree>
    <p:extLst>
      <p:ext uri="{BB962C8B-B14F-4D97-AF65-F5344CB8AC3E}">
        <p14:creationId xmlns:p14="http://schemas.microsoft.com/office/powerpoint/2010/main" val="1292249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CF8F05-73C0-4BCC-A29F-777546A1D1FD}"/>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Aspetti problematici del marxismo «escatologico»</a:t>
            </a:r>
          </a:p>
        </p:txBody>
      </p:sp>
      <p:sp>
        <p:nvSpPr>
          <p:cNvPr id="3" name="Segnaposto contenuto 2">
            <a:extLst>
              <a:ext uri="{FF2B5EF4-FFF2-40B4-BE49-F238E27FC236}">
                <a16:creationId xmlns:a16="http://schemas.microsoft.com/office/drawing/2014/main" id="{DDF03B5B-835A-432F-8EF7-7279373073F6}"/>
              </a:ext>
            </a:extLst>
          </p:cNvPr>
          <p:cNvSpPr>
            <a:spLocks noGrp="1"/>
          </p:cNvSpPr>
          <p:nvPr>
            <p:ph sz="half" idx="1"/>
          </p:nvPr>
        </p:nvSpPr>
        <p:spPr>
          <a:xfrm>
            <a:off x="267287" y="1690688"/>
            <a:ext cx="6443002" cy="4898732"/>
          </a:xfrm>
        </p:spPr>
        <p:txBody>
          <a:bodyPr>
            <a:normAutofit fontScale="77500" lnSpcReduction="20000"/>
          </a:bodyPr>
          <a:lstStyle/>
          <a:p>
            <a:endParaRPr lang="it-IT" dirty="0"/>
          </a:p>
          <a:p>
            <a:pPr marL="0" indent="0" algn="just">
              <a:buNone/>
            </a:pPr>
            <a:r>
              <a:rPr lang="it-IT" dirty="0">
                <a:latin typeface="Times New Roman" panose="02020603050405020304" pitchFamily="18" charset="0"/>
                <a:cs typeface="Times New Roman" panose="02020603050405020304" pitchFamily="18" charset="0"/>
              </a:rPr>
              <a:t>«Da espressione fondamentale dell'ideologia progressista può servire la formula di Ernst Bloch “</a:t>
            </a:r>
            <a:r>
              <a:rPr lang="it-IT" b="1" dirty="0">
                <a:latin typeface="Times New Roman" panose="02020603050405020304" pitchFamily="18" charset="0"/>
                <a:cs typeface="Times New Roman" panose="02020603050405020304" pitchFamily="18" charset="0"/>
              </a:rPr>
              <a:t>S non è ancora P</a:t>
            </a:r>
            <a:r>
              <a:rPr lang="it-IT" dirty="0">
                <a:latin typeface="Times New Roman" panose="02020603050405020304" pitchFamily="18" charset="0"/>
                <a:cs typeface="Times New Roman" panose="02020603050405020304" pitchFamily="18" charset="0"/>
              </a:rPr>
              <a:t>” » (p. 182). Coerentemente, il marxismo intende  la  storia sino al presente come «“preistoria”, mentre la storia autentica dell’umanità ha inizio soltanto con la nuova società» (p. 200). </a:t>
            </a:r>
          </a:p>
          <a:p>
            <a:pPr marL="0" indent="0" algn="just">
              <a:buNone/>
            </a:pPr>
            <a:r>
              <a:rPr lang="it-IT" dirty="0">
                <a:latin typeface="Times New Roman" panose="02020603050405020304" pitchFamily="18" charset="0"/>
                <a:cs typeface="Times New Roman" panose="02020603050405020304" pitchFamily="18" charset="0"/>
              </a:rPr>
              <a:t>«Il marxismo è un'escatologia attiva che si fonda in egual misura sulla previsione e sulla volontà e che, muovendosi interamente nel segno della speranza, prospetta un bene futuro superiore e vincolante» (p. 183).</a:t>
            </a:r>
          </a:p>
          <a:p>
            <a:pPr marL="0" indent="0" algn="just">
              <a:buNone/>
            </a:pPr>
            <a:r>
              <a:rPr lang="it-IT" dirty="0">
                <a:latin typeface="Times New Roman" panose="02020603050405020304" pitchFamily="18" charset="0"/>
                <a:cs typeface="Times New Roman" panose="02020603050405020304" pitchFamily="18" charset="0"/>
              </a:rPr>
              <a:t>Inoltre «resta da chiedersi se il comunismo, che di per sé condivide gli obiettivi materiali di benessere propri del capitalismo, possa resistere alla tentazione del successo là dove comincia a gustarlo» (p. 189). </a:t>
            </a:r>
          </a:p>
          <a:p>
            <a:endParaRPr lang="it-IT" dirty="0"/>
          </a:p>
        </p:txBody>
      </p:sp>
      <p:pic>
        <p:nvPicPr>
          <p:cNvPr id="5" name="Segnaposto contenuto 4">
            <a:extLst>
              <a:ext uri="{FF2B5EF4-FFF2-40B4-BE49-F238E27FC236}">
                <a16:creationId xmlns:a16="http://schemas.microsoft.com/office/drawing/2014/main" id="{EE27D210-DEAC-44DD-AAF2-F3CC761D4E31}"/>
              </a:ext>
            </a:extLst>
          </p:cNvPr>
          <p:cNvPicPr>
            <a:picLocks noGrp="1" noChangeAspect="1"/>
          </p:cNvPicPr>
          <p:nvPr>
            <p:ph sz="half" idx="2"/>
          </p:nvPr>
        </p:nvPicPr>
        <p:blipFill>
          <a:blip r:embed="rId2"/>
          <a:stretch>
            <a:fillRect/>
          </a:stretch>
        </p:blipFill>
        <p:spPr>
          <a:xfrm>
            <a:off x="8583453" y="1289961"/>
            <a:ext cx="2482477" cy="3492000"/>
          </a:xfrm>
          <a:prstGeom prst="rect">
            <a:avLst/>
          </a:prstGeom>
        </p:spPr>
      </p:pic>
      <p:pic>
        <p:nvPicPr>
          <p:cNvPr id="6" name="Immagine 5">
            <a:extLst>
              <a:ext uri="{FF2B5EF4-FFF2-40B4-BE49-F238E27FC236}">
                <a16:creationId xmlns:a16="http://schemas.microsoft.com/office/drawing/2014/main" id="{67C74041-9500-4668-A073-3F22543504C4}"/>
              </a:ext>
            </a:extLst>
          </p:cNvPr>
          <p:cNvPicPr>
            <a:picLocks noChangeAspect="1"/>
          </p:cNvPicPr>
          <p:nvPr/>
        </p:nvPicPr>
        <p:blipFill>
          <a:blip r:embed="rId3"/>
          <a:stretch>
            <a:fillRect/>
          </a:stretch>
        </p:blipFill>
        <p:spPr>
          <a:xfrm>
            <a:off x="8401930" y="4931585"/>
            <a:ext cx="2664000" cy="1771671"/>
          </a:xfrm>
          <a:prstGeom prst="rect">
            <a:avLst/>
          </a:prstGeom>
        </p:spPr>
      </p:pic>
    </p:spTree>
    <p:extLst>
      <p:ext uri="{BB962C8B-B14F-4D97-AF65-F5344CB8AC3E}">
        <p14:creationId xmlns:p14="http://schemas.microsoft.com/office/powerpoint/2010/main" val="398118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F18D2B-10E2-4E2C-90BB-13A0781EA7F2}"/>
              </a:ext>
            </a:extLst>
          </p:cNvPr>
          <p:cNvSpPr>
            <a:spLocks noGrp="1"/>
          </p:cNvSpPr>
          <p:nvPr>
            <p:ph type="title"/>
          </p:nvPr>
        </p:nvSpPr>
        <p:spPr>
          <a:xfrm>
            <a:off x="838200" y="18255"/>
            <a:ext cx="10515600" cy="1325563"/>
          </a:xfrm>
        </p:spPr>
        <p:txBody>
          <a:bodyPr/>
          <a:lstStyle/>
          <a:p>
            <a:pPr algn="ctr"/>
            <a:r>
              <a:rPr lang="it-IT" dirty="0">
                <a:latin typeface="Times New Roman" panose="02020603050405020304" pitchFamily="18" charset="0"/>
                <a:cs typeface="Times New Roman" panose="02020603050405020304" pitchFamily="18" charset="0"/>
              </a:rPr>
              <a:t>Industrialismo e culto della tecnica</a:t>
            </a:r>
          </a:p>
        </p:txBody>
      </p:sp>
      <p:sp>
        <p:nvSpPr>
          <p:cNvPr id="3" name="Segnaposto contenuto 2">
            <a:extLst>
              <a:ext uri="{FF2B5EF4-FFF2-40B4-BE49-F238E27FC236}">
                <a16:creationId xmlns:a16="http://schemas.microsoft.com/office/drawing/2014/main" id="{EA81FF26-6B54-4BA1-BE59-EA0772BB24F3}"/>
              </a:ext>
            </a:extLst>
          </p:cNvPr>
          <p:cNvSpPr>
            <a:spLocks noGrp="1"/>
          </p:cNvSpPr>
          <p:nvPr>
            <p:ph sz="half" idx="1"/>
          </p:nvPr>
        </p:nvSpPr>
        <p:spPr>
          <a:xfrm>
            <a:off x="647114" y="1758462"/>
            <a:ext cx="5894363" cy="4657652"/>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Il marxismo professa «il culto della tecnica, che gode qui dello statuto di una potenza di fede in una misura sconosciuta all’Occidente» (p. 197).</a:t>
            </a:r>
          </a:p>
          <a:p>
            <a:pPr marL="0" indent="0" algn="just">
              <a:buNone/>
            </a:pPr>
            <a:r>
              <a:rPr lang="it-IT" dirty="0">
                <a:latin typeface="Times New Roman" panose="02020603050405020304" pitchFamily="18" charset="0"/>
                <a:cs typeface="Times New Roman" panose="02020603050405020304" pitchFamily="18" charset="0"/>
              </a:rPr>
              <a:t>Negazione ideologica </a:t>
            </a:r>
            <a:r>
              <a:rPr lang="it-IT">
                <a:latin typeface="Times New Roman" panose="02020603050405020304" pitchFamily="18" charset="0"/>
                <a:cs typeface="Times New Roman" panose="02020603050405020304" pitchFamily="18" charset="0"/>
              </a:rPr>
              <a:t>dei vincoli </a:t>
            </a:r>
            <a:r>
              <a:rPr lang="it-IT" dirty="0">
                <a:latin typeface="Times New Roman" panose="02020603050405020304" pitchFamily="18" charset="0"/>
                <a:cs typeface="Times New Roman" panose="02020603050405020304" pitchFamily="18" charset="0"/>
              </a:rPr>
              <a:t>della natura (popolazione; genetica; il caso Lysenko). Celebrazione della tecnica nell’Urss (cfr. p. 198)</a:t>
            </a:r>
          </a:p>
          <a:p>
            <a:pPr marL="0" indent="0" algn="just">
              <a:buNone/>
            </a:pPr>
            <a:r>
              <a:rPr lang="it-IT" dirty="0">
                <a:latin typeface="Times New Roman" panose="02020603050405020304" pitchFamily="18" charset="0"/>
                <a:cs typeface="Times New Roman" panose="02020603050405020304" pitchFamily="18" charset="0"/>
              </a:rPr>
              <a:t>«Il marxista parla in positivo dell’ ‘‘umanizzazione’’ della natura (nulla gli è più estraneo del sentimentalismo o del ‘‘romanticismo’’ intorno alla natura)» (p. 197). </a:t>
            </a:r>
          </a:p>
          <a:p>
            <a:pPr marL="0" indent="0" algn="just">
              <a:buNone/>
            </a:pPr>
            <a:r>
              <a:rPr lang="it-IT" dirty="0">
                <a:latin typeface="Times New Roman" panose="02020603050405020304" pitchFamily="18" charset="0"/>
                <a:cs typeface="Times New Roman" panose="02020603050405020304" pitchFamily="18" charset="0"/>
              </a:rPr>
              <a:t>Il marxismo sostiene un «antropocentrismo estremo per il quale l'intera natura (persino quella umana) non è altro che un mezzo per l'</a:t>
            </a:r>
            <a:r>
              <a:rPr lang="it-IT" dirty="0" err="1">
                <a:latin typeface="Times New Roman" panose="02020603050405020304" pitchFamily="18" charset="0"/>
                <a:cs typeface="Times New Roman" panose="02020603050405020304" pitchFamily="18" charset="0"/>
              </a:rPr>
              <a:t>autocompimento</a:t>
            </a:r>
            <a:r>
              <a:rPr lang="it-IT" dirty="0">
                <a:latin typeface="Times New Roman" panose="02020603050405020304" pitchFamily="18" charset="0"/>
                <a:cs typeface="Times New Roman" panose="02020603050405020304" pitchFamily="18" charset="0"/>
              </a:rPr>
              <a:t> dell'essere umano ancora incompiuto» (p. 199).</a:t>
            </a:r>
          </a:p>
        </p:txBody>
      </p:sp>
      <p:pic>
        <p:nvPicPr>
          <p:cNvPr id="5" name="Segnaposto contenuto 4">
            <a:extLst>
              <a:ext uri="{FF2B5EF4-FFF2-40B4-BE49-F238E27FC236}">
                <a16:creationId xmlns:a16="http://schemas.microsoft.com/office/drawing/2014/main" id="{D5D45476-DAD5-4B3D-B2E3-846C8059C31F}"/>
              </a:ext>
            </a:extLst>
          </p:cNvPr>
          <p:cNvPicPr>
            <a:picLocks noGrp="1" noChangeAspect="1"/>
          </p:cNvPicPr>
          <p:nvPr>
            <p:ph sz="half" idx="2"/>
          </p:nvPr>
        </p:nvPicPr>
        <p:blipFill>
          <a:blip r:embed="rId2"/>
          <a:stretch>
            <a:fillRect/>
          </a:stretch>
        </p:blipFill>
        <p:spPr>
          <a:xfrm>
            <a:off x="6754537" y="1563272"/>
            <a:ext cx="2019300" cy="2971800"/>
          </a:xfrm>
          <a:prstGeom prst="rect">
            <a:avLst/>
          </a:prstGeom>
        </p:spPr>
      </p:pic>
      <p:pic>
        <p:nvPicPr>
          <p:cNvPr id="6" name="Immagine 5">
            <a:extLst>
              <a:ext uri="{FF2B5EF4-FFF2-40B4-BE49-F238E27FC236}">
                <a16:creationId xmlns:a16="http://schemas.microsoft.com/office/drawing/2014/main" id="{89BC1F6E-FD3C-4EB8-ADED-A44CF9B4C6CF}"/>
              </a:ext>
            </a:extLst>
          </p:cNvPr>
          <p:cNvPicPr>
            <a:picLocks noChangeAspect="1"/>
          </p:cNvPicPr>
          <p:nvPr/>
        </p:nvPicPr>
        <p:blipFill>
          <a:blip r:embed="rId3"/>
          <a:stretch>
            <a:fillRect/>
          </a:stretch>
        </p:blipFill>
        <p:spPr>
          <a:xfrm>
            <a:off x="8986898" y="4001294"/>
            <a:ext cx="2988000" cy="2538624"/>
          </a:xfrm>
          <a:prstGeom prst="rect">
            <a:avLst/>
          </a:prstGeom>
        </p:spPr>
      </p:pic>
    </p:spTree>
    <p:extLst>
      <p:ext uri="{BB962C8B-B14F-4D97-AF65-F5344CB8AC3E}">
        <p14:creationId xmlns:p14="http://schemas.microsoft.com/office/powerpoint/2010/main" val="1806467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11153-FAE6-4AE1-81A5-A949CB04ABC5}"/>
              </a:ext>
            </a:extLst>
          </p:cNvPr>
          <p:cNvSpPr>
            <a:spLocks noGrp="1"/>
          </p:cNvSpPr>
          <p:nvPr>
            <p:ph type="title"/>
          </p:nvPr>
        </p:nvSpPr>
        <p:spPr>
          <a:xfrm>
            <a:off x="762000" y="185537"/>
            <a:ext cx="10515600" cy="1140026"/>
          </a:xfrm>
        </p:spPr>
        <p:txBody>
          <a:bodyPr/>
          <a:lstStyle/>
          <a:p>
            <a:pPr algn="ctr"/>
            <a:r>
              <a:rPr lang="it-IT" dirty="0">
                <a:latin typeface="Times New Roman" panose="02020603050405020304" pitchFamily="18" charset="0"/>
                <a:cs typeface="Times New Roman" panose="02020603050405020304" pitchFamily="18" charset="0"/>
              </a:rPr>
              <a:t>Critiche all’utopia di Ernst Bloch</a:t>
            </a:r>
          </a:p>
        </p:txBody>
      </p:sp>
      <p:sp>
        <p:nvSpPr>
          <p:cNvPr id="3" name="Segnaposto contenuto 2">
            <a:extLst>
              <a:ext uri="{FF2B5EF4-FFF2-40B4-BE49-F238E27FC236}">
                <a16:creationId xmlns:a16="http://schemas.microsoft.com/office/drawing/2014/main" id="{E411539E-098D-4EB8-B416-72E0BEB5A974}"/>
              </a:ext>
            </a:extLst>
          </p:cNvPr>
          <p:cNvSpPr>
            <a:spLocks noGrp="1"/>
          </p:cNvSpPr>
          <p:nvPr>
            <p:ph sz="half" idx="1"/>
          </p:nvPr>
        </p:nvSpPr>
        <p:spPr>
          <a:xfrm>
            <a:off x="182880" y="1325562"/>
            <a:ext cx="6471138" cy="5173711"/>
          </a:xfrm>
        </p:spPr>
        <p:txBody>
          <a:bodyPr>
            <a:normAutofit fontScale="77500" lnSpcReduction="20000"/>
          </a:bodyPr>
          <a:lstStyle/>
          <a:p>
            <a:pPr marL="0" indent="0" algn="just">
              <a:buNone/>
            </a:pPr>
            <a:r>
              <a:rPr lang="it-IT" b="1" dirty="0">
                <a:latin typeface="Times New Roman" panose="02020603050405020304" pitchFamily="18" charset="0"/>
                <a:cs typeface="Times New Roman" panose="02020603050405020304" pitchFamily="18" charset="0"/>
              </a:rPr>
              <a:t>Errori antropologici nella concezione del lavoro</a:t>
            </a:r>
            <a:r>
              <a:rPr lang="it-IT" dirty="0">
                <a:latin typeface="Times New Roman" panose="02020603050405020304" pitchFamily="18" charset="0"/>
                <a:cs typeface="Times New Roman" panose="02020603050405020304" pitchFamily="18" charset="0"/>
              </a:rPr>
              <a:t>. «L'errore fondamentale dell'intera concezione di Marx come di Bloch risulta essere la </a:t>
            </a:r>
            <a:r>
              <a:rPr lang="it-IT" b="1" dirty="0">
                <a:latin typeface="Times New Roman" panose="02020603050405020304" pitchFamily="18" charset="0"/>
                <a:cs typeface="Times New Roman" panose="02020603050405020304" pitchFamily="18" charset="0"/>
              </a:rPr>
              <a:t>separazione del regno della libertà dal regno della necessità</a:t>
            </a:r>
            <a:r>
              <a:rPr lang="it-IT" dirty="0">
                <a:latin typeface="Times New Roman" panose="02020603050405020304" pitchFamily="18" charset="0"/>
                <a:cs typeface="Times New Roman" panose="02020603050405020304" pitchFamily="18" charset="0"/>
              </a:rPr>
              <a:t>; l'idea quindi che quello ha inizio dove questo cessa e che la libertà si colloca al di là della necessità , anziché consistere nell'incontro con essa» (p. 259).  </a:t>
            </a:r>
          </a:p>
          <a:p>
            <a:pPr marL="0" indent="0" algn="just">
              <a:buNone/>
            </a:pPr>
            <a:r>
              <a:rPr lang="it-IT" dirty="0">
                <a:latin typeface="Times New Roman" panose="02020603050405020304" pitchFamily="18" charset="0"/>
                <a:cs typeface="Times New Roman" panose="02020603050405020304" pitchFamily="18" charset="0"/>
              </a:rPr>
              <a:t>Bloch persegue l’ideale ipertecnologico della «‘‘ricostruzione della natura’’ […] che costringa la tradizionale scarsità della terra a cedere i propri tesori» (p. 236)).  Il fine è rendere possibile all’uomo  «un </a:t>
            </a:r>
            <a:r>
              <a:rPr lang="it-IT" i="1" dirty="0">
                <a:latin typeface="Times New Roman" panose="02020603050405020304" pitchFamily="18" charset="0"/>
                <a:cs typeface="Times New Roman" panose="02020603050405020304" pitchFamily="18" charset="0"/>
              </a:rPr>
              <a:t>otium </a:t>
            </a:r>
            <a:r>
              <a:rPr lang="it-IT" dirty="0">
                <a:latin typeface="Times New Roman" panose="02020603050405020304" pitchFamily="18" charset="0"/>
                <a:cs typeface="Times New Roman" panose="02020603050405020304" pitchFamily="18" charset="0"/>
              </a:rPr>
              <a:t>coniugato con l’abbondanza (</a:t>
            </a:r>
            <a:r>
              <a:rPr lang="it-IT" i="1" dirty="0" err="1">
                <a:latin typeface="Times New Roman" panose="02020603050405020304" pitchFamily="18" charset="0"/>
                <a:cs typeface="Times New Roman" panose="02020603050405020304" pitchFamily="18" charset="0"/>
              </a:rPr>
              <a:t>Muße-mit-Fülle</a:t>
            </a:r>
            <a:r>
              <a:rPr lang="it-IT" dirty="0">
                <a:latin typeface="Times New Roman" panose="02020603050405020304" pitchFamily="18" charset="0"/>
                <a:cs typeface="Times New Roman" panose="02020603050405020304" pitchFamily="18" charset="0"/>
              </a:rPr>
              <a:t>)» (p. 237).  Tutto questo presuppone però, secondo Jonas, una «brutale strumentalizzazione» aziendale e tecnologica della natura (cfr. p 269-271). </a:t>
            </a:r>
          </a:p>
          <a:p>
            <a:pPr marL="0" indent="0" algn="just">
              <a:buNone/>
            </a:pPr>
            <a:r>
              <a:rPr lang="it-IT" dirty="0">
                <a:latin typeface="Times New Roman" panose="02020603050405020304" pitchFamily="18" charset="0"/>
                <a:cs typeface="Times New Roman" panose="02020603050405020304" pitchFamily="18" charset="0"/>
              </a:rPr>
              <a:t>«Il paradosso di cui Bloch non si rese conto è che è proprio la natura non trasformata e sfruttata dall'uomo, la natura “selvaggia”, è quella “umana”, cioè quella che parla all'uomo, mentre la natura che è completamente asservita a lui, è quella “disumana”» (p. 271).</a:t>
            </a:r>
          </a:p>
        </p:txBody>
      </p:sp>
      <p:pic>
        <p:nvPicPr>
          <p:cNvPr id="6" name="Immagine 5">
            <a:extLst>
              <a:ext uri="{FF2B5EF4-FFF2-40B4-BE49-F238E27FC236}">
                <a16:creationId xmlns:a16="http://schemas.microsoft.com/office/drawing/2014/main" id="{F56DD9B4-0308-47EC-B7D0-8030D9347FD7}"/>
              </a:ext>
            </a:extLst>
          </p:cNvPr>
          <p:cNvPicPr>
            <a:picLocks noChangeAspect="1"/>
          </p:cNvPicPr>
          <p:nvPr/>
        </p:nvPicPr>
        <p:blipFill>
          <a:blip r:embed="rId2"/>
          <a:stretch>
            <a:fillRect/>
          </a:stretch>
        </p:blipFill>
        <p:spPr>
          <a:xfrm>
            <a:off x="6925710" y="5049617"/>
            <a:ext cx="2484000" cy="1622846"/>
          </a:xfrm>
          <a:prstGeom prst="rect">
            <a:avLst/>
          </a:prstGeom>
        </p:spPr>
      </p:pic>
      <p:pic>
        <p:nvPicPr>
          <p:cNvPr id="7" name="Immagine 6">
            <a:extLst>
              <a:ext uri="{FF2B5EF4-FFF2-40B4-BE49-F238E27FC236}">
                <a16:creationId xmlns:a16="http://schemas.microsoft.com/office/drawing/2014/main" id="{C3032C61-0A33-4993-8A8A-CC6E47E59E7E}"/>
              </a:ext>
            </a:extLst>
          </p:cNvPr>
          <p:cNvPicPr>
            <a:picLocks noChangeAspect="1"/>
          </p:cNvPicPr>
          <p:nvPr/>
        </p:nvPicPr>
        <p:blipFill>
          <a:blip r:embed="rId3"/>
          <a:stretch>
            <a:fillRect/>
          </a:stretch>
        </p:blipFill>
        <p:spPr>
          <a:xfrm>
            <a:off x="9561120" y="5040463"/>
            <a:ext cx="2448000" cy="1632000"/>
          </a:xfrm>
          <a:prstGeom prst="rect">
            <a:avLst/>
          </a:prstGeom>
        </p:spPr>
      </p:pic>
      <p:pic>
        <p:nvPicPr>
          <p:cNvPr id="9" name="Segnaposto contenuto 8">
            <a:extLst>
              <a:ext uri="{FF2B5EF4-FFF2-40B4-BE49-F238E27FC236}">
                <a16:creationId xmlns:a16="http://schemas.microsoft.com/office/drawing/2014/main" id="{F4080A61-73EA-429F-8A8B-EA4832984F83}"/>
              </a:ext>
            </a:extLst>
          </p:cNvPr>
          <p:cNvPicPr>
            <a:picLocks noGrp="1" noChangeAspect="1"/>
          </p:cNvPicPr>
          <p:nvPr>
            <p:ph sz="half" idx="2"/>
          </p:nvPr>
        </p:nvPicPr>
        <p:blipFill>
          <a:blip r:embed="rId4"/>
          <a:stretch>
            <a:fillRect/>
          </a:stretch>
        </p:blipFill>
        <p:spPr>
          <a:xfrm>
            <a:off x="7465620" y="1484130"/>
            <a:ext cx="4191000" cy="2924175"/>
          </a:xfrm>
          <a:prstGeom prst="rect">
            <a:avLst/>
          </a:prstGeom>
        </p:spPr>
      </p:pic>
    </p:spTree>
    <p:extLst>
      <p:ext uri="{BB962C8B-B14F-4D97-AF65-F5344CB8AC3E}">
        <p14:creationId xmlns:p14="http://schemas.microsoft.com/office/powerpoint/2010/main" val="2351823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ED99BB-C3A0-4069-B4D1-149C4A0826C1}"/>
              </a:ext>
            </a:extLst>
          </p:cNvPr>
          <p:cNvSpPr>
            <a:spLocks noGrp="1"/>
          </p:cNvSpPr>
          <p:nvPr>
            <p:ph type="title"/>
          </p:nvPr>
        </p:nvSpPr>
        <p:spPr>
          <a:xfrm>
            <a:off x="838200" y="-84406"/>
            <a:ext cx="10515600" cy="1690688"/>
          </a:xfrm>
        </p:spPr>
        <p:txBody>
          <a:bodyPr>
            <a:normAutofit/>
          </a:bodyPr>
          <a:lstStyle/>
          <a:p>
            <a:pPr algn="ctr"/>
            <a:r>
              <a:rPr lang="it-IT" sz="4000" dirty="0">
                <a:latin typeface="Times New Roman" panose="02020603050405020304" pitchFamily="18" charset="0"/>
                <a:cs typeface="Times New Roman" panose="02020603050405020304" pitchFamily="18" charset="0"/>
              </a:rPr>
              <a:t>Sarà necessaria una «nobile menzogna» </a:t>
            </a:r>
            <a:br>
              <a:rPr lang="it-IT" sz="4000" dirty="0">
                <a:latin typeface="Times New Roman" panose="02020603050405020304" pitchFamily="18" charset="0"/>
                <a:cs typeface="Times New Roman" panose="02020603050405020304" pitchFamily="18" charset="0"/>
              </a:rPr>
            </a:br>
            <a:r>
              <a:rPr lang="it-IT" sz="4000" dirty="0">
                <a:latin typeface="Times New Roman" panose="02020603050405020304" pitchFamily="18" charset="0"/>
                <a:cs typeface="Times New Roman" panose="02020603050405020304" pitchFamily="18" charset="0"/>
              </a:rPr>
              <a:t>o sorgerà una nuova coscienza condivisa? </a:t>
            </a:r>
          </a:p>
        </p:txBody>
      </p:sp>
      <p:sp>
        <p:nvSpPr>
          <p:cNvPr id="3" name="Segnaposto contenuto 2">
            <a:extLst>
              <a:ext uri="{FF2B5EF4-FFF2-40B4-BE49-F238E27FC236}">
                <a16:creationId xmlns:a16="http://schemas.microsoft.com/office/drawing/2014/main" id="{6685DC9C-AC96-429B-9228-FD16CED89915}"/>
              </a:ext>
            </a:extLst>
          </p:cNvPr>
          <p:cNvSpPr>
            <a:spLocks noGrp="1"/>
          </p:cNvSpPr>
          <p:nvPr>
            <p:ph sz="half" idx="1"/>
          </p:nvPr>
        </p:nvSpPr>
        <p:spPr>
          <a:xfrm>
            <a:off x="512298" y="1491175"/>
            <a:ext cx="5958840" cy="5065927"/>
          </a:xfrm>
        </p:spPr>
        <p:txBody>
          <a:bodyPr>
            <a:normAutofit fontScale="77500" lnSpcReduction="20000"/>
          </a:bodyPr>
          <a:lstStyle/>
          <a:p>
            <a:pPr marL="0" indent="0">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«Se la verità è dura da sopportare, deve venire in soccorso una buona menzogna. Ma forse in questo modo si sottovalutano gli uomini; forse anche una verità terribile è in grado di entusiasmare» (p. 193)</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«Sarebbe naturalmente meglio, e più auspicabile sotto il profilo etico e pragmatico, poter affidare la causa dell'umanità al diffondersi di una vera “coscienza”, animata dal necessario idealismo politico, che in anticipo di generazioni si facesse volontariamente carico, per i propri discendenti e nello stesso tempo per i contemporanei bisognosi di altri popoli, delle rinunce che una situazione privilegiata non impone ancora. […] Data l'imperscrutabilità del mistero “uomo”, questo non va escluso» (p. 191).</a:t>
            </a:r>
          </a:p>
        </p:txBody>
      </p:sp>
      <p:pic>
        <p:nvPicPr>
          <p:cNvPr id="5" name="Segnaposto contenuto 4">
            <a:extLst>
              <a:ext uri="{FF2B5EF4-FFF2-40B4-BE49-F238E27FC236}">
                <a16:creationId xmlns:a16="http://schemas.microsoft.com/office/drawing/2014/main" id="{387EEF84-ACAE-4454-8FB6-17794AE4F6B0}"/>
              </a:ext>
            </a:extLst>
          </p:cNvPr>
          <p:cNvPicPr>
            <a:picLocks noGrp="1" noChangeAspect="1"/>
          </p:cNvPicPr>
          <p:nvPr>
            <p:ph sz="half" idx="2"/>
          </p:nvPr>
        </p:nvPicPr>
        <p:blipFill>
          <a:blip r:embed="rId2"/>
          <a:stretch>
            <a:fillRect/>
          </a:stretch>
        </p:blipFill>
        <p:spPr>
          <a:xfrm>
            <a:off x="6714978" y="3598260"/>
            <a:ext cx="1944000" cy="2929149"/>
          </a:xfrm>
          <a:prstGeom prst="rect">
            <a:avLst/>
          </a:prstGeom>
        </p:spPr>
      </p:pic>
      <p:pic>
        <p:nvPicPr>
          <p:cNvPr id="6" name="Immagine 5">
            <a:extLst>
              <a:ext uri="{FF2B5EF4-FFF2-40B4-BE49-F238E27FC236}">
                <a16:creationId xmlns:a16="http://schemas.microsoft.com/office/drawing/2014/main" id="{D3DC35EE-9DC9-49BB-B277-5573A6D0AED9}"/>
              </a:ext>
            </a:extLst>
          </p:cNvPr>
          <p:cNvPicPr>
            <a:picLocks noChangeAspect="1"/>
          </p:cNvPicPr>
          <p:nvPr/>
        </p:nvPicPr>
        <p:blipFill>
          <a:blip r:embed="rId3"/>
          <a:stretch>
            <a:fillRect/>
          </a:stretch>
        </p:blipFill>
        <p:spPr>
          <a:xfrm>
            <a:off x="8791244" y="1606282"/>
            <a:ext cx="3132000" cy="2460839"/>
          </a:xfrm>
          <a:prstGeom prst="rect">
            <a:avLst/>
          </a:prstGeom>
        </p:spPr>
      </p:pic>
    </p:spTree>
    <p:extLst>
      <p:ext uri="{BB962C8B-B14F-4D97-AF65-F5344CB8AC3E}">
        <p14:creationId xmlns:p14="http://schemas.microsoft.com/office/powerpoint/2010/main" val="781280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95FB33-194D-416C-9EC5-C35AF2FCFFAA}"/>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Un obiettivo «omeostatico». «Decrescita»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e stato stazionario (</a:t>
            </a:r>
            <a:r>
              <a:rPr lang="it-IT" i="1" dirty="0">
                <a:latin typeface="Times New Roman" panose="02020603050405020304" pitchFamily="18" charset="0"/>
                <a:cs typeface="Times New Roman" panose="02020603050405020304" pitchFamily="18" charset="0"/>
              </a:rPr>
              <a:t>steady state</a:t>
            </a:r>
            <a:r>
              <a:rPr lang="it-IT" dirty="0">
                <a:latin typeface="Times New Roman" panose="02020603050405020304" pitchFamily="18" charset="0"/>
                <a:cs typeface="Times New Roman" panose="02020603050405020304" pitchFamily="18" charset="0"/>
              </a:rPr>
              <a:t>)</a:t>
            </a:r>
          </a:p>
        </p:txBody>
      </p:sp>
      <p:sp>
        <p:nvSpPr>
          <p:cNvPr id="3" name="Segnaposto contenuto 2">
            <a:extLst>
              <a:ext uri="{FF2B5EF4-FFF2-40B4-BE49-F238E27FC236}">
                <a16:creationId xmlns:a16="http://schemas.microsoft.com/office/drawing/2014/main" id="{BF8FB909-F98B-44E6-80D6-EFD99B5ED7B3}"/>
              </a:ext>
            </a:extLst>
          </p:cNvPr>
          <p:cNvSpPr>
            <a:spLocks noGrp="1"/>
          </p:cNvSpPr>
          <p:nvPr>
            <p:ph sz="half" idx="1"/>
          </p:nvPr>
        </p:nvSpPr>
        <p:spPr>
          <a:xfrm>
            <a:off x="838200" y="1825625"/>
            <a:ext cx="5181600" cy="4800258"/>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Secondo Jonas non sarebbe più possibile  attendersi un incremento del benessere globale  se non con una relativa contrazione della prosperità dei paesi sviluppati </a:t>
            </a:r>
          </a:p>
          <a:p>
            <a:pPr marL="0" indent="0" algn="just">
              <a:buNone/>
            </a:pPr>
            <a:r>
              <a:rPr lang="it-IT" dirty="0">
                <a:latin typeface="Times New Roman" panose="02020603050405020304" pitchFamily="18" charset="0"/>
                <a:cs typeface="Times New Roman" panose="02020603050405020304" pitchFamily="18" charset="0"/>
              </a:rPr>
              <a:t>«La contrazione molto più della crescita dovrà diventare la parola d'ordine» (206)</a:t>
            </a:r>
          </a:p>
          <a:p>
            <a:pPr marL="0" indent="0" algn="just">
              <a:buNone/>
            </a:pPr>
            <a:r>
              <a:rPr lang="it-IT" dirty="0">
                <a:latin typeface="Times New Roman" panose="02020603050405020304" pitchFamily="18" charset="0"/>
                <a:cs typeface="Times New Roman" panose="02020603050405020304" pitchFamily="18" charset="0"/>
              </a:rPr>
              <a:t>«Un giorno o l'altro l'idea stessa di progresso, abbandonando gli obiettivi “espansionistici”, solleciterà nel rapporto uomo-ambiente quelli “omeostatici” (che continueranno a porre alla tecnologia in quanto tale sufficienti compiti per scongiurare l'interruzione del suo sviluppo» (p. 232)</a:t>
            </a:r>
          </a:p>
          <a:p>
            <a:endParaRPr lang="it-IT" dirty="0"/>
          </a:p>
        </p:txBody>
      </p:sp>
      <p:pic>
        <p:nvPicPr>
          <p:cNvPr id="5" name="Segnaposto contenuto 4">
            <a:extLst>
              <a:ext uri="{FF2B5EF4-FFF2-40B4-BE49-F238E27FC236}">
                <a16:creationId xmlns:a16="http://schemas.microsoft.com/office/drawing/2014/main" id="{AD110FE9-CF14-4696-B03D-D59783B018DD}"/>
              </a:ext>
            </a:extLst>
          </p:cNvPr>
          <p:cNvPicPr>
            <a:picLocks noGrp="1" noChangeAspect="1"/>
          </p:cNvPicPr>
          <p:nvPr>
            <p:ph sz="half" idx="2"/>
          </p:nvPr>
        </p:nvPicPr>
        <p:blipFill>
          <a:blip r:embed="rId2"/>
          <a:stretch>
            <a:fillRect/>
          </a:stretch>
        </p:blipFill>
        <p:spPr>
          <a:xfrm>
            <a:off x="9254000" y="2393774"/>
            <a:ext cx="2736000" cy="3649707"/>
          </a:xfrm>
          <a:prstGeom prst="rect">
            <a:avLst/>
          </a:prstGeom>
        </p:spPr>
      </p:pic>
      <p:pic>
        <p:nvPicPr>
          <p:cNvPr id="6" name="Immagine 5">
            <a:extLst>
              <a:ext uri="{FF2B5EF4-FFF2-40B4-BE49-F238E27FC236}">
                <a16:creationId xmlns:a16="http://schemas.microsoft.com/office/drawing/2014/main" id="{72B84D6F-93A8-47BB-B706-5E266203194A}"/>
              </a:ext>
            </a:extLst>
          </p:cNvPr>
          <p:cNvPicPr>
            <a:picLocks noChangeAspect="1"/>
          </p:cNvPicPr>
          <p:nvPr/>
        </p:nvPicPr>
        <p:blipFill>
          <a:blip r:embed="rId3"/>
          <a:stretch>
            <a:fillRect/>
          </a:stretch>
        </p:blipFill>
        <p:spPr>
          <a:xfrm>
            <a:off x="6358900" y="2393774"/>
            <a:ext cx="2556000" cy="3932302"/>
          </a:xfrm>
          <a:prstGeom prst="rect">
            <a:avLst/>
          </a:prstGeom>
        </p:spPr>
      </p:pic>
    </p:spTree>
    <p:extLst>
      <p:ext uri="{BB962C8B-B14F-4D97-AF65-F5344CB8AC3E}">
        <p14:creationId xmlns:p14="http://schemas.microsoft.com/office/powerpoint/2010/main" val="23475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CC5FAC-C344-47C1-B3A7-A1D31AEE4993}"/>
              </a:ext>
            </a:extLst>
          </p:cNvPr>
          <p:cNvSpPr>
            <a:spLocks noGrp="1"/>
          </p:cNvSpPr>
          <p:nvPr>
            <p:ph type="title"/>
          </p:nvPr>
        </p:nvSpPr>
        <p:spPr>
          <a:xfrm>
            <a:off x="1232095" y="365125"/>
            <a:ext cx="10515600" cy="1325563"/>
          </a:xfrm>
        </p:spPr>
        <p:txBody>
          <a:bodyPr/>
          <a:lstStyle/>
          <a:p>
            <a:pPr algn="ctr"/>
            <a:r>
              <a:rPr lang="it-IT" dirty="0">
                <a:latin typeface="Times New Roman" panose="02020603050405020304" pitchFamily="18" charset="0"/>
                <a:cs typeface="Times New Roman" panose="02020603050405020304" pitchFamily="18" charset="0"/>
              </a:rPr>
              <a:t>Studi sullo gnosticismo,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filosofia della biologia, bioetica</a:t>
            </a:r>
          </a:p>
        </p:txBody>
      </p:sp>
      <p:pic>
        <p:nvPicPr>
          <p:cNvPr id="4" name="Segnaposto contenuto 3">
            <a:extLst>
              <a:ext uri="{FF2B5EF4-FFF2-40B4-BE49-F238E27FC236}">
                <a16:creationId xmlns:a16="http://schemas.microsoft.com/office/drawing/2014/main" id="{6F0BBC37-C2F9-41BB-BE4A-04A42FB332AB}"/>
              </a:ext>
            </a:extLst>
          </p:cNvPr>
          <p:cNvPicPr>
            <a:picLocks noGrp="1" noChangeAspect="1"/>
          </p:cNvPicPr>
          <p:nvPr>
            <p:ph idx="1"/>
          </p:nvPr>
        </p:nvPicPr>
        <p:blipFill>
          <a:blip r:embed="rId2"/>
          <a:stretch>
            <a:fillRect/>
          </a:stretch>
        </p:blipFill>
        <p:spPr>
          <a:xfrm>
            <a:off x="4646148" y="2141537"/>
            <a:ext cx="2674622" cy="4351338"/>
          </a:xfrm>
          <a:prstGeom prst="rect">
            <a:avLst/>
          </a:prstGeom>
        </p:spPr>
      </p:pic>
      <p:pic>
        <p:nvPicPr>
          <p:cNvPr id="5" name="Immagine 4">
            <a:extLst>
              <a:ext uri="{FF2B5EF4-FFF2-40B4-BE49-F238E27FC236}">
                <a16:creationId xmlns:a16="http://schemas.microsoft.com/office/drawing/2014/main" id="{2AF032BC-951D-4576-9110-D6C507C271A5}"/>
              </a:ext>
            </a:extLst>
          </p:cNvPr>
          <p:cNvPicPr>
            <a:picLocks noChangeAspect="1"/>
          </p:cNvPicPr>
          <p:nvPr/>
        </p:nvPicPr>
        <p:blipFill>
          <a:blip r:embed="rId3"/>
          <a:stretch>
            <a:fillRect/>
          </a:stretch>
        </p:blipFill>
        <p:spPr>
          <a:xfrm>
            <a:off x="753793" y="2316875"/>
            <a:ext cx="2982845" cy="4176000"/>
          </a:xfrm>
          <a:prstGeom prst="rect">
            <a:avLst/>
          </a:prstGeom>
        </p:spPr>
      </p:pic>
      <p:pic>
        <p:nvPicPr>
          <p:cNvPr id="7" name="Immagine 6">
            <a:extLst>
              <a:ext uri="{FF2B5EF4-FFF2-40B4-BE49-F238E27FC236}">
                <a16:creationId xmlns:a16="http://schemas.microsoft.com/office/drawing/2014/main" id="{0E52B2E4-E796-43EB-BD58-2E51C4083AF5}"/>
              </a:ext>
            </a:extLst>
          </p:cNvPr>
          <p:cNvPicPr>
            <a:picLocks noChangeAspect="1"/>
          </p:cNvPicPr>
          <p:nvPr/>
        </p:nvPicPr>
        <p:blipFill>
          <a:blip r:embed="rId4"/>
          <a:stretch>
            <a:fillRect/>
          </a:stretch>
        </p:blipFill>
        <p:spPr>
          <a:xfrm>
            <a:off x="8713888" y="2141537"/>
            <a:ext cx="2600980" cy="4320000"/>
          </a:xfrm>
          <a:prstGeom prst="rect">
            <a:avLst/>
          </a:prstGeom>
        </p:spPr>
      </p:pic>
    </p:spTree>
    <p:extLst>
      <p:ext uri="{BB962C8B-B14F-4D97-AF65-F5344CB8AC3E}">
        <p14:creationId xmlns:p14="http://schemas.microsoft.com/office/powerpoint/2010/main" val="3933533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336E8B-840E-41D2-B520-212E118CF729}"/>
              </a:ext>
            </a:extLst>
          </p:cNvPr>
          <p:cNvSpPr>
            <a:spLocks noGrp="1"/>
          </p:cNvSpPr>
          <p:nvPr>
            <p:ph type="title"/>
          </p:nvPr>
        </p:nvSpPr>
        <p:spPr>
          <a:xfrm>
            <a:off x="576775" y="365125"/>
            <a:ext cx="11351645" cy="1184887"/>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Di fronte alla minaccia globale, un’etica della restrizione e della cautela. Jonas anticipatore di Greta? </a:t>
            </a:r>
          </a:p>
        </p:txBody>
      </p:sp>
      <p:sp>
        <p:nvSpPr>
          <p:cNvPr id="3" name="Segnaposto contenuto 2">
            <a:extLst>
              <a:ext uri="{FF2B5EF4-FFF2-40B4-BE49-F238E27FC236}">
                <a16:creationId xmlns:a16="http://schemas.microsoft.com/office/drawing/2014/main" id="{F06E87EB-5515-4DEF-BCB7-EC651AA6504C}"/>
              </a:ext>
            </a:extLst>
          </p:cNvPr>
          <p:cNvSpPr>
            <a:spLocks noGrp="1"/>
          </p:cNvSpPr>
          <p:nvPr>
            <p:ph sz="half" idx="1"/>
          </p:nvPr>
        </p:nvSpPr>
        <p:spPr>
          <a:xfrm>
            <a:off x="838200" y="1825625"/>
            <a:ext cx="6040902" cy="4351338"/>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 Impossibile accedere a un «paradiso energetico», cui si oppone un «veto termo-dinamico» (p. 242)</a:t>
            </a:r>
          </a:p>
          <a:p>
            <a:pPr marL="0" indent="0" algn="just">
              <a:buNone/>
            </a:pPr>
            <a:r>
              <a:rPr lang="it-IT" dirty="0">
                <a:latin typeface="Times New Roman" panose="02020603050405020304" pitchFamily="18" charset="0"/>
                <a:cs typeface="Times New Roman" panose="02020603050405020304" pitchFamily="18" charset="0"/>
              </a:rPr>
              <a:t>«Finché non siano disponibili qui proiezioni sicure, la cautela, soprattutto in casi di irreversibilità di alcuni processi avviati, costituisce il lato migliore del coraggio e in ogni caso un imperativo della responsabilità» (p. 244)</a:t>
            </a:r>
          </a:p>
          <a:p>
            <a:endParaRPr lang="it-IT" dirty="0"/>
          </a:p>
        </p:txBody>
      </p:sp>
      <p:pic>
        <p:nvPicPr>
          <p:cNvPr id="5" name="Segnaposto contenuto 4">
            <a:extLst>
              <a:ext uri="{FF2B5EF4-FFF2-40B4-BE49-F238E27FC236}">
                <a16:creationId xmlns:a16="http://schemas.microsoft.com/office/drawing/2014/main" id="{EE3641BC-4E7C-4D02-AD3E-E4C9C336D789}"/>
              </a:ext>
            </a:extLst>
          </p:cNvPr>
          <p:cNvPicPr>
            <a:picLocks noGrp="1" noChangeAspect="1"/>
          </p:cNvPicPr>
          <p:nvPr>
            <p:ph sz="half" idx="2"/>
          </p:nvPr>
        </p:nvPicPr>
        <p:blipFill>
          <a:blip r:embed="rId2"/>
          <a:stretch>
            <a:fillRect/>
          </a:stretch>
        </p:blipFill>
        <p:spPr>
          <a:xfrm>
            <a:off x="8579930" y="2141537"/>
            <a:ext cx="3348490" cy="4351338"/>
          </a:xfrm>
          <a:prstGeom prst="rect">
            <a:avLst/>
          </a:prstGeom>
        </p:spPr>
      </p:pic>
    </p:spTree>
    <p:extLst>
      <p:ext uri="{BB962C8B-B14F-4D97-AF65-F5344CB8AC3E}">
        <p14:creationId xmlns:p14="http://schemas.microsoft.com/office/powerpoint/2010/main" val="1876174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4A8213C5-03DC-4D2E-A35D-445D4D03274A}"/>
              </a:ext>
            </a:extLst>
          </p:cNvPr>
          <p:cNvSpPr>
            <a:spLocks noGrp="1"/>
          </p:cNvSpPr>
          <p:nvPr>
            <p:ph type="title"/>
          </p:nvPr>
        </p:nvSpPr>
        <p:spPr>
          <a:xfrm>
            <a:off x="838200" y="-159025"/>
            <a:ext cx="10515600" cy="887896"/>
          </a:xfrm>
        </p:spPr>
        <p:txBody>
          <a:bodyPr>
            <a:normAutofit/>
          </a:bodyPr>
          <a:lstStyle/>
          <a:p>
            <a:pPr algn="ctr"/>
            <a:r>
              <a:rPr lang="it-IT" sz="4000" dirty="0">
                <a:latin typeface="Times New Roman" panose="02020603050405020304" pitchFamily="18" charset="0"/>
                <a:cs typeface="Times New Roman" panose="02020603050405020304" pitchFamily="18" charset="0"/>
              </a:rPr>
              <a:t>Alcuni spunti critici</a:t>
            </a:r>
          </a:p>
        </p:txBody>
      </p:sp>
      <p:sp>
        <p:nvSpPr>
          <p:cNvPr id="6" name="Segnaposto contenuto 5">
            <a:extLst>
              <a:ext uri="{FF2B5EF4-FFF2-40B4-BE49-F238E27FC236}">
                <a16:creationId xmlns:a16="http://schemas.microsoft.com/office/drawing/2014/main" id="{3DB56609-DEAF-43E4-AE3F-38B846F85315}"/>
              </a:ext>
            </a:extLst>
          </p:cNvPr>
          <p:cNvSpPr>
            <a:spLocks noGrp="1"/>
          </p:cNvSpPr>
          <p:nvPr>
            <p:ph idx="1"/>
          </p:nvPr>
        </p:nvSpPr>
        <p:spPr>
          <a:xfrm>
            <a:off x="357809" y="765831"/>
            <a:ext cx="11728173" cy="5714482"/>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 Contesto storico datato (Europa della guerra fredda; presuppone ancora l'esistenza e la solidità del blocco comunista) </a:t>
            </a:r>
          </a:p>
          <a:p>
            <a:pPr marL="0" indent="0" algn="just">
              <a:buNone/>
            </a:pPr>
            <a:endParaRPr lang="it-IT" dirty="0">
              <a:latin typeface="Times New Roman" panose="02020603050405020304" pitchFamily="18" charset="0"/>
              <a:cs typeface="Times New Roman" panose="02020603050405020304" pitchFamily="18" charset="0"/>
            </a:endParaRPr>
          </a:p>
          <a:p>
            <a:pPr algn="just">
              <a:buFontTx/>
              <a:buChar char="-"/>
            </a:pPr>
            <a:r>
              <a:rPr lang="it-IT" dirty="0">
                <a:latin typeface="Times New Roman" panose="02020603050405020304" pitchFamily="18" charset="0"/>
                <a:cs typeface="Times New Roman" panose="02020603050405020304" pitchFamily="18" charset="0"/>
              </a:rPr>
              <a:t>Essenzialismo di Jonas sulla tecnica «prometeica» ed «escatologica»; sottovalutazione delle sue potenzialità ecologiche. Mancato riconoscimento delle dimensioni etiche </a:t>
            </a:r>
            <a:r>
              <a:rPr lang="it-IT" i="1" dirty="0">
                <a:latin typeface="Times New Roman" panose="02020603050405020304" pitchFamily="18" charset="0"/>
                <a:cs typeface="Times New Roman" panose="02020603050405020304" pitchFamily="18" charset="0"/>
              </a:rPr>
              <a:t>implicite</a:t>
            </a:r>
            <a:r>
              <a:rPr lang="it-IT" dirty="0">
                <a:latin typeface="Times New Roman" panose="02020603050405020304" pitchFamily="18" charset="0"/>
                <a:cs typeface="Times New Roman" panose="02020603050405020304" pitchFamily="18" charset="0"/>
              </a:rPr>
              <a:t>  nella pratica scientifica  e visione riduttiva (in senso meccanicistico) della stessa scienza</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Carattere minimale/difensivo (salvaguardia dell'</a:t>
            </a:r>
            <a:r>
              <a:rPr lang="it-IT" i="1" dirty="0" err="1">
                <a:latin typeface="Times New Roman" panose="02020603050405020304" pitchFamily="18" charset="0"/>
                <a:cs typeface="Times New Roman" panose="02020603050405020304" pitchFamily="18" charset="0"/>
              </a:rPr>
              <a:t>humanum</a:t>
            </a:r>
            <a:r>
              <a:rPr lang="it-IT" dirty="0">
                <a:latin typeface="Times New Roman" panose="02020603050405020304" pitchFamily="18" charset="0"/>
                <a:cs typeface="Times New Roman" panose="02020603050405020304" pitchFamily="18" charset="0"/>
              </a:rPr>
              <a:t>) dell'impostazione di Jonas</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Limite dell’ «euristica della paura» sul piano psicologico/motivazionale</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Non valorizza la relazione tra perfezionamento morale (qualità della vita, risorse di senso)  e  sensibilità ecologica /ritrovata sobrietà e contatto con la natura. Etica emergenziale, non della «vita buona»</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Unilaterale giudizio negativo sui </a:t>
            </a:r>
            <a:r>
              <a:rPr lang="it-IT" i="1" dirty="0">
                <a:latin typeface="Times New Roman" panose="02020603050405020304" pitchFamily="18" charset="0"/>
                <a:cs typeface="Times New Roman" panose="02020603050405020304" pitchFamily="18" charset="0"/>
              </a:rPr>
              <a:t>rischi</a:t>
            </a:r>
            <a:r>
              <a:rPr lang="it-IT" dirty="0">
                <a:latin typeface="Times New Roman" panose="02020603050405020304" pitchFamily="18" charset="0"/>
                <a:cs typeface="Times New Roman" panose="02020603050405020304" pitchFamily="18" charset="0"/>
              </a:rPr>
              <a:t> dell’utopia; sottostimate le sue potenzialità critiche e la sua forza ispiratrice (da </a:t>
            </a:r>
            <a:r>
              <a:rPr lang="it-IT" i="1" dirty="0">
                <a:latin typeface="Times New Roman" panose="02020603050405020304" pitchFamily="18" charset="0"/>
                <a:cs typeface="Times New Roman" panose="02020603050405020304" pitchFamily="18" charset="0"/>
              </a:rPr>
              <a:t>Utopia</a:t>
            </a:r>
            <a:r>
              <a:rPr lang="it-IT" dirty="0">
                <a:latin typeface="Times New Roman" panose="02020603050405020304" pitchFamily="18" charset="0"/>
                <a:cs typeface="Times New Roman" panose="02020603050405020304" pitchFamily="18" charset="0"/>
              </a:rPr>
              <a:t> di </a:t>
            </a:r>
            <a:r>
              <a:rPr lang="it-IT" dirty="0" err="1">
                <a:latin typeface="Times New Roman" panose="02020603050405020304" pitchFamily="18" charset="0"/>
                <a:cs typeface="Times New Roman" panose="02020603050405020304" pitchFamily="18" charset="0"/>
              </a:rPr>
              <a:t>Th</a:t>
            </a:r>
            <a:r>
              <a:rPr lang="it-IT" dirty="0">
                <a:latin typeface="Times New Roman" panose="02020603050405020304" pitchFamily="18" charset="0"/>
                <a:cs typeface="Times New Roman" panose="02020603050405020304" pitchFamily="18" charset="0"/>
              </a:rPr>
              <a:t>. More alla </a:t>
            </a:r>
            <a:r>
              <a:rPr lang="it-IT" i="1" dirty="0">
                <a:latin typeface="Times New Roman" panose="02020603050405020304" pitchFamily="18" charset="0"/>
                <a:cs typeface="Times New Roman" panose="02020603050405020304" pitchFamily="18" charset="0"/>
              </a:rPr>
              <a:t>Teologia della speranza </a:t>
            </a:r>
            <a:r>
              <a:rPr lang="it-IT" dirty="0">
                <a:latin typeface="Times New Roman" panose="02020603050405020304" pitchFamily="18" charset="0"/>
                <a:cs typeface="Times New Roman" panose="02020603050405020304" pitchFamily="18" charset="0"/>
              </a:rPr>
              <a:t>di J. </a:t>
            </a:r>
            <a:r>
              <a:rPr lang="it-IT" dirty="0" err="1">
                <a:latin typeface="Times New Roman" panose="02020603050405020304" pitchFamily="18" charset="0"/>
                <a:cs typeface="Times New Roman" panose="02020603050405020304" pitchFamily="18" charset="0"/>
              </a:rPr>
              <a:t>Moltmann</a:t>
            </a:r>
            <a:r>
              <a:rPr lang="it-IT"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4068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DA60C1-EEA1-4303-BDEA-6D8294486B78}"/>
              </a:ext>
            </a:extLst>
          </p:cNvPr>
          <p:cNvSpPr>
            <a:spLocks noGrp="1"/>
          </p:cNvSpPr>
          <p:nvPr>
            <p:ph type="title"/>
          </p:nvPr>
        </p:nvSpPr>
        <p:spPr>
          <a:xfrm>
            <a:off x="838200" y="-159026"/>
            <a:ext cx="10515600" cy="1690688"/>
          </a:xfrm>
        </p:spPr>
        <p:txBody>
          <a:bodyPr>
            <a:normAutofit/>
          </a:bodyPr>
          <a:lstStyle/>
          <a:p>
            <a:pPr algn="ctr"/>
            <a:r>
              <a:rPr lang="it-IT" sz="4800" i="1" dirty="0">
                <a:latin typeface="Times New Roman" panose="02020603050405020304" pitchFamily="18" charset="0"/>
                <a:cs typeface="Times New Roman" panose="02020603050405020304" pitchFamily="18" charset="0"/>
              </a:rPr>
              <a:t>Il concetto di Dio dopo Auschwitz </a:t>
            </a:r>
            <a:r>
              <a:rPr lang="it-IT" sz="4800" dirty="0">
                <a:latin typeface="Times New Roman" panose="02020603050405020304" pitchFamily="18" charset="0"/>
                <a:cs typeface="Times New Roman" panose="02020603050405020304" pitchFamily="18" charset="0"/>
              </a:rPr>
              <a:t>(1984)</a:t>
            </a:r>
          </a:p>
        </p:txBody>
      </p:sp>
      <p:pic>
        <p:nvPicPr>
          <p:cNvPr id="4" name="Segnaposto contenuto 3">
            <a:extLst>
              <a:ext uri="{FF2B5EF4-FFF2-40B4-BE49-F238E27FC236}">
                <a16:creationId xmlns:a16="http://schemas.microsoft.com/office/drawing/2014/main" id="{2DA8FA29-25AF-4CAE-A689-CC52DCB5021D}"/>
              </a:ext>
            </a:extLst>
          </p:cNvPr>
          <p:cNvPicPr>
            <a:picLocks noGrp="1" noChangeAspect="1"/>
          </p:cNvPicPr>
          <p:nvPr>
            <p:ph idx="1"/>
          </p:nvPr>
        </p:nvPicPr>
        <p:blipFill>
          <a:blip r:embed="rId2"/>
          <a:stretch>
            <a:fillRect/>
          </a:stretch>
        </p:blipFill>
        <p:spPr>
          <a:xfrm>
            <a:off x="373848" y="2640243"/>
            <a:ext cx="7236000" cy="2903076"/>
          </a:xfrm>
          <a:prstGeom prst="rect">
            <a:avLst/>
          </a:prstGeom>
        </p:spPr>
      </p:pic>
      <p:pic>
        <p:nvPicPr>
          <p:cNvPr id="8" name="Immagine 7">
            <a:extLst>
              <a:ext uri="{FF2B5EF4-FFF2-40B4-BE49-F238E27FC236}">
                <a16:creationId xmlns:a16="http://schemas.microsoft.com/office/drawing/2014/main" id="{41AB51ED-4F6A-44DA-A9C5-3193CB9FC429}"/>
              </a:ext>
            </a:extLst>
          </p:cNvPr>
          <p:cNvPicPr>
            <a:picLocks noChangeAspect="1"/>
          </p:cNvPicPr>
          <p:nvPr/>
        </p:nvPicPr>
        <p:blipFill>
          <a:blip r:embed="rId3"/>
          <a:stretch>
            <a:fillRect/>
          </a:stretch>
        </p:blipFill>
        <p:spPr>
          <a:xfrm>
            <a:off x="8755673" y="1690688"/>
            <a:ext cx="3062479" cy="4968000"/>
          </a:xfrm>
          <a:prstGeom prst="rect">
            <a:avLst/>
          </a:prstGeom>
        </p:spPr>
      </p:pic>
    </p:spTree>
    <p:extLst>
      <p:ext uri="{BB962C8B-B14F-4D97-AF65-F5344CB8AC3E}">
        <p14:creationId xmlns:p14="http://schemas.microsoft.com/office/powerpoint/2010/main" val="967525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52B5B-E7B0-4FFF-845D-DDB16EB1F921}"/>
              </a:ext>
            </a:extLst>
          </p:cNvPr>
          <p:cNvSpPr>
            <a:spLocks noGrp="1"/>
          </p:cNvSpPr>
          <p:nvPr>
            <p:ph type="title"/>
          </p:nvPr>
        </p:nvSpPr>
        <p:spPr>
          <a:xfrm>
            <a:off x="164708" y="112543"/>
            <a:ext cx="11835033" cy="1392700"/>
          </a:xfrm>
        </p:spPr>
        <p:txBody>
          <a:bodyPr>
            <a:noAutofit/>
          </a:bodyPr>
          <a:lstStyle/>
          <a:p>
            <a:pPr algn="ctr"/>
            <a:r>
              <a:rPr lang="it-IT" sz="3600" b="1" dirty="0">
                <a:latin typeface="Times New Roman" panose="02020603050405020304" pitchFamily="18" charset="0"/>
                <a:cs typeface="Times New Roman" panose="02020603050405020304" pitchFamily="18" charset="0"/>
              </a:rPr>
              <a:t>Una filosofia «inattuale» per un tema </a:t>
            </a:r>
            <a:br>
              <a:rPr lang="it-IT" sz="3600" b="1" dirty="0">
                <a:latin typeface="Times New Roman" panose="02020603050405020304" pitchFamily="18" charset="0"/>
                <a:cs typeface="Times New Roman" panose="02020603050405020304" pitchFamily="18" charset="0"/>
              </a:rPr>
            </a:br>
            <a:r>
              <a:rPr lang="it-IT" sz="3600" b="1" dirty="0">
                <a:latin typeface="Times New Roman" panose="02020603050405020304" pitchFamily="18" charset="0"/>
                <a:cs typeface="Times New Roman" panose="02020603050405020304" pitchFamily="18" charset="0"/>
              </a:rPr>
              <a:t>drammaticamente  attuale.  Esperienza del limite </a:t>
            </a:r>
            <a:br>
              <a:rPr lang="it-IT" sz="3600" b="1" dirty="0">
                <a:latin typeface="Times New Roman" panose="02020603050405020304" pitchFamily="18" charset="0"/>
                <a:cs typeface="Times New Roman" panose="02020603050405020304" pitchFamily="18" charset="0"/>
              </a:rPr>
            </a:br>
            <a:r>
              <a:rPr lang="it-IT" sz="3600" b="1" dirty="0">
                <a:latin typeface="Times New Roman" panose="02020603050405020304" pitchFamily="18" charset="0"/>
                <a:cs typeface="Times New Roman" panose="02020603050405020304" pitchFamily="18" charset="0"/>
              </a:rPr>
              <a:t>(lingua, cultura, durata della vita) </a:t>
            </a:r>
          </a:p>
        </p:txBody>
      </p:sp>
      <p:sp>
        <p:nvSpPr>
          <p:cNvPr id="3" name="Segnaposto contenuto 2">
            <a:extLst>
              <a:ext uri="{FF2B5EF4-FFF2-40B4-BE49-F238E27FC236}">
                <a16:creationId xmlns:a16="http://schemas.microsoft.com/office/drawing/2014/main" id="{24FBE024-FFC9-4B63-BC84-634C0F4170E4}"/>
              </a:ext>
            </a:extLst>
          </p:cNvPr>
          <p:cNvSpPr>
            <a:spLocks noGrp="1"/>
          </p:cNvSpPr>
          <p:nvPr>
            <p:ph idx="1"/>
          </p:nvPr>
        </p:nvSpPr>
        <p:spPr>
          <a:xfrm>
            <a:off x="501750" y="1814731"/>
            <a:ext cx="11357316" cy="5043269"/>
          </a:xfrm>
        </p:spPr>
        <p:txBody>
          <a:bodyPr>
            <a:normAutofit/>
          </a:bodyPr>
          <a:lstStyle/>
          <a:p>
            <a:pPr marL="0" indent="0" algn="just" rtl="0">
              <a:buNone/>
            </a:pPr>
            <a:r>
              <a:rPr lang="it-IT" dirty="0">
                <a:effectLst/>
                <a:latin typeface="Times New Roman" panose="02020603050405020304" pitchFamily="18" charset="0"/>
                <a:cs typeface="Times New Roman" panose="02020603050405020304" pitchFamily="18" charset="0"/>
              </a:rPr>
              <a:t>«La decisione di scrivere questo volume in tedesco, dopo decenni di pubblicazioni quasi esclusivamente in inglese, non va ricondotta a ragioni sentimentali, ma soltanto alla considerazione obiettiva della mia età avanzata. […] ho creduto, in considerazione sia dei limiti della mia vita sia dell'urgenza dell'oggetto, di dover scegliere per la stesura […] la via più breve. […] Naturalmente al lettore non sfuggirà che l'autore non ha più “seguito” l'evoluzione della lingua tedesca a partire dal 1933. […] Infatti, essendo ben consapevole di affrontare un oggetto estremante attuale con una filosofia assolutamente inattuale, quasi già arcaica, ritengo che non sia inopportuno che una tale tensione si esprima anche nello stile». </a:t>
            </a:r>
          </a:p>
          <a:p>
            <a:pPr marL="0" indent="0" algn="just" rtl="0">
              <a:buNone/>
            </a:pPr>
            <a:endParaRPr lang="it-IT" dirty="0">
              <a:effectLst/>
              <a:latin typeface="Times New Roman" panose="02020603050405020304" pitchFamily="18" charset="0"/>
              <a:cs typeface="Times New Roman" panose="02020603050405020304" pitchFamily="18" charset="0"/>
            </a:endParaRPr>
          </a:p>
          <a:p>
            <a:pPr marL="0" indent="0" algn="just" rtl="0">
              <a:buNone/>
            </a:pPr>
            <a:r>
              <a:rPr lang="it-IT" b="1" dirty="0">
                <a:solidFill>
                  <a:srgbClr val="002060"/>
                </a:solidFill>
                <a:effectLst/>
                <a:latin typeface="Times New Roman" panose="02020603050405020304" pitchFamily="18" charset="0"/>
                <a:cs typeface="Times New Roman" panose="02020603050405020304" pitchFamily="18" charset="0"/>
              </a:rPr>
              <a:t>(</a:t>
            </a:r>
            <a:r>
              <a:rPr lang="it-IT" b="1" i="1" dirty="0">
                <a:solidFill>
                  <a:srgbClr val="002060"/>
                </a:solidFill>
                <a:effectLst/>
                <a:latin typeface="Times New Roman" panose="02020603050405020304" pitchFamily="18" charset="0"/>
                <a:cs typeface="Times New Roman" panose="02020603050405020304" pitchFamily="18" charset="0"/>
              </a:rPr>
              <a:t>Il principio responsabilità</a:t>
            </a:r>
            <a:r>
              <a:rPr lang="it-IT" b="1" dirty="0">
                <a:solidFill>
                  <a:srgbClr val="002060"/>
                </a:solidFill>
                <a:effectLst/>
                <a:latin typeface="Times New Roman" panose="02020603050405020304" pitchFamily="18" charset="0"/>
                <a:cs typeface="Times New Roman" panose="02020603050405020304" pitchFamily="18" charset="0"/>
              </a:rPr>
              <a:t>, </a:t>
            </a:r>
            <a:r>
              <a:rPr lang="it-IT" dirty="0">
                <a:solidFill>
                  <a:srgbClr val="002060"/>
                </a:solidFill>
                <a:effectLst/>
                <a:latin typeface="Times New Roman" panose="02020603050405020304" pitchFamily="18" charset="0"/>
                <a:cs typeface="Times New Roman" panose="02020603050405020304" pitchFamily="18" charset="0"/>
              </a:rPr>
              <a:t>Einaudi, Torino 2002 (3),  Prefazione</a:t>
            </a:r>
            <a:r>
              <a:rPr lang="it-IT" b="1" dirty="0">
                <a:solidFill>
                  <a:srgbClr val="002060"/>
                </a:solidFill>
                <a:effectLst/>
                <a:latin typeface="Times New Roman" panose="02020603050405020304" pitchFamily="18" charset="0"/>
                <a:cs typeface="Times New Roman" panose="02020603050405020304" pitchFamily="18" charset="0"/>
              </a:rPr>
              <a:t>, </a:t>
            </a:r>
            <a:r>
              <a:rPr lang="it-IT" dirty="0">
                <a:solidFill>
                  <a:srgbClr val="002060"/>
                </a:solidFill>
                <a:effectLst/>
                <a:latin typeface="Times New Roman" panose="02020603050405020304" pitchFamily="18" charset="0"/>
                <a:cs typeface="Times New Roman" panose="02020603050405020304" pitchFamily="18" charset="0"/>
              </a:rPr>
              <a:t>p. XXX). </a:t>
            </a:r>
          </a:p>
          <a:p>
            <a:pPr marL="0" indent="0">
              <a:buNone/>
            </a:pPr>
            <a:endParaRPr lang="it-IT" dirty="0"/>
          </a:p>
        </p:txBody>
      </p:sp>
    </p:spTree>
    <p:extLst>
      <p:ext uri="{BB962C8B-B14F-4D97-AF65-F5344CB8AC3E}">
        <p14:creationId xmlns:p14="http://schemas.microsoft.com/office/powerpoint/2010/main" val="1945745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B70EB5-3806-4B1F-B7CD-A330C2921ED4}"/>
              </a:ext>
            </a:extLst>
          </p:cNvPr>
          <p:cNvSpPr>
            <a:spLocks noGrp="1"/>
          </p:cNvSpPr>
          <p:nvPr>
            <p:ph type="title"/>
          </p:nvPr>
        </p:nvSpPr>
        <p:spPr>
          <a:xfrm>
            <a:off x="291549" y="185101"/>
            <a:ext cx="11807686"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Il confronto con </a:t>
            </a:r>
            <a:r>
              <a:rPr lang="it-IT" b="1" dirty="0">
                <a:latin typeface="Times New Roman" panose="02020603050405020304" pitchFamily="18" charset="0"/>
                <a:cs typeface="Times New Roman" panose="02020603050405020304" pitchFamily="18" charset="0"/>
              </a:rPr>
              <a:t>Ernst Bloch </a:t>
            </a:r>
            <a:r>
              <a:rPr lang="it-IT" dirty="0">
                <a:latin typeface="Times New Roman" panose="02020603050405020304" pitchFamily="18" charset="0"/>
                <a:cs typeface="Times New Roman" panose="02020603050405020304" pitchFamily="18" charset="0"/>
              </a:rPr>
              <a:t>(1885-1977).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Speranza o cautela? Utopia o salvaguardia dell’umano?</a:t>
            </a:r>
          </a:p>
        </p:txBody>
      </p:sp>
      <p:pic>
        <p:nvPicPr>
          <p:cNvPr id="4" name="Segnaposto contenuto 3">
            <a:extLst>
              <a:ext uri="{FF2B5EF4-FFF2-40B4-BE49-F238E27FC236}">
                <a16:creationId xmlns:a16="http://schemas.microsoft.com/office/drawing/2014/main" id="{937EAD11-79EF-430D-B683-FDB5CE9CBE08}"/>
              </a:ext>
            </a:extLst>
          </p:cNvPr>
          <p:cNvPicPr>
            <a:picLocks noGrp="1" noChangeAspect="1"/>
          </p:cNvPicPr>
          <p:nvPr>
            <p:ph idx="1"/>
          </p:nvPr>
        </p:nvPicPr>
        <p:blipFill>
          <a:blip r:embed="rId2"/>
          <a:stretch>
            <a:fillRect/>
          </a:stretch>
        </p:blipFill>
        <p:spPr>
          <a:xfrm>
            <a:off x="291549" y="1992853"/>
            <a:ext cx="3285260" cy="4351338"/>
          </a:xfrm>
          <a:prstGeom prst="rect">
            <a:avLst/>
          </a:prstGeom>
        </p:spPr>
      </p:pic>
      <p:pic>
        <p:nvPicPr>
          <p:cNvPr id="5" name="Immagine 4">
            <a:extLst>
              <a:ext uri="{FF2B5EF4-FFF2-40B4-BE49-F238E27FC236}">
                <a16:creationId xmlns:a16="http://schemas.microsoft.com/office/drawing/2014/main" id="{7C4E526E-7051-4559-BC42-45593CBB827B}"/>
              </a:ext>
            </a:extLst>
          </p:cNvPr>
          <p:cNvPicPr>
            <a:picLocks noChangeAspect="1"/>
          </p:cNvPicPr>
          <p:nvPr/>
        </p:nvPicPr>
        <p:blipFill>
          <a:blip r:embed="rId3"/>
          <a:stretch>
            <a:fillRect/>
          </a:stretch>
        </p:blipFill>
        <p:spPr>
          <a:xfrm>
            <a:off x="3942569" y="2190689"/>
            <a:ext cx="3924000" cy="3955665"/>
          </a:xfrm>
          <a:prstGeom prst="rect">
            <a:avLst/>
          </a:prstGeom>
        </p:spPr>
      </p:pic>
      <p:pic>
        <p:nvPicPr>
          <p:cNvPr id="6" name="Immagine 5">
            <a:extLst>
              <a:ext uri="{FF2B5EF4-FFF2-40B4-BE49-F238E27FC236}">
                <a16:creationId xmlns:a16="http://schemas.microsoft.com/office/drawing/2014/main" id="{09C739BA-0DDC-4FD7-9AE5-7DF63421A6B4}"/>
              </a:ext>
            </a:extLst>
          </p:cNvPr>
          <p:cNvPicPr>
            <a:picLocks noChangeAspect="1"/>
          </p:cNvPicPr>
          <p:nvPr/>
        </p:nvPicPr>
        <p:blipFill>
          <a:blip r:embed="rId4"/>
          <a:stretch>
            <a:fillRect/>
          </a:stretch>
        </p:blipFill>
        <p:spPr>
          <a:xfrm>
            <a:off x="8552451" y="4315135"/>
            <a:ext cx="3168000" cy="2286240"/>
          </a:xfrm>
          <a:prstGeom prst="rect">
            <a:avLst/>
          </a:prstGeom>
        </p:spPr>
      </p:pic>
      <p:pic>
        <p:nvPicPr>
          <p:cNvPr id="7" name="Immagine 6">
            <a:extLst>
              <a:ext uri="{FF2B5EF4-FFF2-40B4-BE49-F238E27FC236}">
                <a16:creationId xmlns:a16="http://schemas.microsoft.com/office/drawing/2014/main" id="{AF99C105-8708-4F63-95EC-31972C6B8420}"/>
              </a:ext>
            </a:extLst>
          </p:cNvPr>
          <p:cNvPicPr>
            <a:picLocks noChangeAspect="1"/>
          </p:cNvPicPr>
          <p:nvPr/>
        </p:nvPicPr>
        <p:blipFill>
          <a:blip r:embed="rId5"/>
          <a:stretch>
            <a:fillRect/>
          </a:stretch>
        </p:blipFill>
        <p:spPr>
          <a:xfrm>
            <a:off x="8552451" y="1690688"/>
            <a:ext cx="3060000" cy="2264400"/>
          </a:xfrm>
          <a:prstGeom prst="rect">
            <a:avLst/>
          </a:prstGeom>
        </p:spPr>
      </p:pic>
    </p:spTree>
    <p:extLst>
      <p:ext uri="{BB962C8B-B14F-4D97-AF65-F5344CB8AC3E}">
        <p14:creationId xmlns:p14="http://schemas.microsoft.com/office/powerpoint/2010/main" val="4081541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D97AF9-9367-4C38-B4CD-72ED156A522C}"/>
              </a:ext>
            </a:extLst>
          </p:cNvPr>
          <p:cNvSpPr>
            <a:spLocks noGrp="1"/>
          </p:cNvSpPr>
          <p:nvPr>
            <p:ph type="title"/>
          </p:nvPr>
        </p:nvSpPr>
        <p:spPr>
          <a:xfrm>
            <a:off x="331305" y="192158"/>
            <a:ext cx="11022495" cy="1292086"/>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La tecnica «prometeica» minaccia l’umano. Inadeguatezza dell’etica tradizionale.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La proposta di un’ «euristica della paura»  </a:t>
            </a:r>
          </a:p>
        </p:txBody>
      </p:sp>
      <p:sp>
        <p:nvSpPr>
          <p:cNvPr id="3" name="Segnaposto contenuto 2">
            <a:extLst>
              <a:ext uri="{FF2B5EF4-FFF2-40B4-BE49-F238E27FC236}">
                <a16:creationId xmlns:a16="http://schemas.microsoft.com/office/drawing/2014/main" id="{D8334A99-5D41-40E5-AE37-7EB34CF58DBB}"/>
              </a:ext>
            </a:extLst>
          </p:cNvPr>
          <p:cNvSpPr>
            <a:spLocks noGrp="1"/>
          </p:cNvSpPr>
          <p:nvPr>
            <p:ph idx="1"/>
          </p:nvPr>
        </p:nvSpPr>
        <p:spPr>
          <a:xfrm>
            <a:off x="331305" y="1825625"/>
            <a:ext cx="11502886" cy="4840218"/>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«Il Prometeo irresistibilmente scatenato, al quale la scienza conferisce forze senza precedenti e l’economia imprime un impulso incessante, esige un’etica che mediante auto-restrizioni impedisca alla sua potenza di diventare una sventura per l’uomo. [...]Essa va al di là della constatazione della minaccia fisica. La sottomissione della natura finalizzata alla felicità umana ha lanciato col suo smisurato successo, che coinvolge ora anche la natura stessa dell’uomo, la più grande sfida che sia mai venuta all’essere umano dal suo stesso agire.[...] Nessuna etica tradizionale ci ammaestra quindi sulle norme del «bene» e del «male» alle quali vanno subordinate le modalità interamente nuove del potere e delle sue possibili creazioni. […] Che cosa può fornirci un criterio? Lo stesso pericolo prefigurato dal pensiero! […] Definisco ciò «euristica della paura [</a:t>
            </a:r>
            <a:r>
              <a:rPr lang="it-IT" i="1" dirty="0" err="1">
                <a:latin typeface="Times New Roman" panose="02020603050405020304" pitchFamily="18" charset="0"/>
                <a:cs typeface="Times New Roman" panose="02020603050405020304" pitchFamily="18" charset="0"/>
              </a:rPr>
              <a:t>Heuristik</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der</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Furcht</a:t>
            </a:r>
            <a:r>
              <a:rPr lang="it-IT" dirty="0">
                <a:latin typeface="Times New Roman" panose="02020603050405020304" pitchFamily="18" charset="0"/>
                <a:cs typeface="Times New Roman" panose="02020603050405020304" pitchFamily="18" charset="0"/>
              </a:rPr>
              <a:t>]». Soltanto il previsto stravolgimento dell’uomo ci aiuta a cogliere il concetto di umanità che va preservato da quel pericolo. Sappiamo ciò che è in gioco soltanto se sappiamo che esso è in gioco. Poiché qui non si tratta soltanto del destino umano, ma anche dell’immagine dell’uomo, non soltanto di sopravvivenza fisica, ma anche di integrità dell’essere, l’etica che ha la funzione di salvaguardarle entrambe dev’essere, al di là della dimensione della prudenza, quella del rispetto (</a:t>
            </a:r>
            <a:r>
              <a:rPr lang="it-IT" i="1" dirty="0" err="1">
                <a:latin typeface="Times New Roman" panose="02020603050405020304" pitchFamily="18" charset="0"/>
                <a:cs typeface="Times New Roman" panose="02020603050405020304" pitchFamily="18" charset="0"/>
              </a:rPr>
              <a:t>Ehrfurcht</a:t>
            </a:r>
            <a:r>
              <a:rPr lang="it-IT" dirty="0">
                <a:latin typeface="Times New Roman" panose="02020603050405020304" pitchFamily="18" charset="0"/>
                <a:cs typeface="Times New Roman" panose="02020603050405020304" pitchFamily="18" charset="0"/>
              </a:rPr>
              <a:t>)». (Prefazione, XVII-XVIII)</a:t>
            </a:r>
          </a:p>
        </p:txBody>
      </p:sp>
    </p:spTree>
    <p:extLst>
      <p:ext uri="{BB962C8B-B14F-4D97-AF65-F5344CB8AC3E}">
        <p14:creationId xmlns:p14="http://schemas.microsoft.com/office/powerpoint/2010/main" val="2797684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45CB77-013D-4FCD-A0BE-496E5DE1435C}"/>
              </a:ext>
            </a:extLst>
          </p:cNvPr>
          <p:cNvSpPr>
            <a:spLocks noGrp="1"/>
          </p:cNvSpPr>
          <p:nvPr>
            <p:ph type="title"/>
          </p:nvPr>
        </p:nvSpPr>
        <p:spPr>
          <a:xfrm>
            <a:off x="636104" y="192847"/>
            <a:ext cx="10717696" cy="1497841"/>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Etica e metafisica. Oltre l’etica della presenzialità. Responsabilità per le conseguenze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a lungo termine dell’agire</a:t>
            </a:r>
          </a:p>
        </p:txBody>
      </p:sp>
      <p:sp>
        <p:nvSpPr>
          <p:cNvPr id="3" name="Segnaposto contenuto 2">
            <a:extLst>
              <a:ext uri="{FF2B5EF4-FFF2-40B4-BE49-F238E27FC236}">
                <a16:creationId xmlns:a16="http://schemas.microsoft.com/office/drawing/2014/main" id="{50A8AA2A-0267-4053-8504-0F315D65B87F}"/>
              </a:ext>
            </a:extLst>
          </p:cNvPr>
          <p:cNvSpPr>
            <a:spLocks noGrp="1"/>
          </p:cNvSpPr>
          <p:nvPr>
            <p:ph idx="1"/>
          </p:nvPr>
        </p:nvSpPr>
        <p:spPr>
          <a:xfrm>
            <a:off x="404191" y="1862966"/>
            <a:ext cx="11383618" cy="4802187"/>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«La fondazione di tale etica, non più legata alla sfera direttamente interpersonale del presente, deve esten­dersi alla metafisica, a partire dalla quale soltanto si po­trà porre la questione del perché gli uomini debbano esistere nel mondo, del perché quindi valga l’impera­tivo incondizionato di assicurare la loro esistenza futu­ra. […] Qui si ten­terà tale fondazione, in contrasto con la rinuncia positivistico-analitica della filosofia contemporanea. […] [Sinora] anziché interrogarsi oziosamente sulle remote conseguenze di un destino ignoto, l’etica si è concentrata sulla qualità morale dell’atto momentaneo stesso, nel quale il diritto del prossi­mo che condivide la nostra sorte ha da essere rispetta­to. Nel segno della tecnologia, però, l’etica ha a che ve­dere con le azioni (sia pure non più del soggetto singo­lo) che hanno una portata causale senza eguali, accompagnate da una conoscenza del futuro che, per quanto incompleta, va egualmente al di là di ogni sa­pere precedente. A ciò si aggiunge la scala delle conse­guenze a lungo termine e spesso della loro irreversibi­lità. Tutto ciò pone la </a:t>
            </a:r>
            <a:r>
              <a:rPr lang="it-IT" b="1" dirty="0">
                <a:latin typeface="Times New Roman" panose="02020603050405020304" pitchFamily="18" charset="0"/>
                <a:cs typeface="Times New Roman" panose="02020603050405020304" pitchFamily="18" charset="0"/>
              </a:rPr>
              <a:t>responsabilità </a:t>
            </a:r>
            <a:r>
              <a:rPr lang="it-IT" dirty="0">
                <a:latin typeface="Times New Roman" panose="02020603050405020304" pitchFamily="18" charset="0"/>
                <a:cs typeface="Times New Roman" panose="02020603050405020304" pitchFamily="18" charset="0"/>
              </a:rPr>
              <a:t>[</a:t>
            </a:r>
            <a:r>
              <a:rPr lang="it-IT" i="1" dirty="0" err="1">
                <a:latin typeface="Times New Roman" panose="02020603050405020304" pitchFamily="18" charset="0"/>
                <a:cs typeface="Times New Roman" panose="02020603050405020304" pitchFamily="18" charset="0"/>
              </a:rPr>
              <a:t>Verantwortung</a:t>
            </a:r>
            <a:r>
              <a:rPr lang="it-IT" dirty="0">
                <a:latin typeface="Times New Roman" panose="02020603050405020304" pitchFamily="18" charset="0"/>
                <a:cs typeface="Times New Roman" panose="02020603050405020304" pitchFamily="18" charset="0"/>
              </a:rPr>
              <a:t>]  al centro dell’etica, con orizzonti spaziali e temporali corrispondenti appun­to a quelli delle azioni. Per questo la teoria della respon­sabilità, a tutt’oggi una lacuna, costituisce il centro dell’opera». (Prefazione, XVIII)</a:t>
            </a:r>
          </a:p>
        </p:txBody>
      </p:sp>
    </p:spTree>
    <p:extLst>
      <p:ext uri="{BB962C8B-B14F-4D97-AF65-F5344CB8AC3E}">
        <p14:creationId xmlns:p14="http://schemas.microsoft.com/office/powerpoint/2010/main" val="9589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3285AE3-778B-439E-A36E-1EE1C43480C2}"/>
              </a:ext>
            </a:extLst>
          </p:cNvPr>
          <p:cNvSpPr>
            <a:spLocks noGrp="1"/>
          </p:cNvSpPr>
          <p:nvPr>
            <p:ph type="title"/>
          </p:nvPr>
        </p:nvSpPr>
        <p:spPr>
          <a:xfrm>
            <a:off x="626165" y="-92764"/>
            <a:ext cx="10515600" cy="1703940"/>
          </a:xfrm>
        </p:spPr>
        <p:txBody>
          <a:bodyPr/>
          <a:lstStyle/>
          <a:p>
            <a:pPr algn="ctr"/>
            <a:r>
              <a:rPr lang="it-IT" dirty="0">
                <a:latin typeface="Times New Roman" panose="02020603050405020304" pitchFamily="18" charset="0"/>
                <a:cs typeface="Times New Roman" panose="02020603050405020304" pitchFamily="18" charset="0"/>
              </a:rPr>
              <a:t>I presupposti dell'etica tradizionale (antropocentrica) secondo Jonas </a:t>
            </a:r>
          </a:p>
        </p:txBody>
      </p:sp>
      <p:sp>
        <p:nvSpPr>
          <p:cNvPr id="7" name="Segnaposto contenuto 6">
            <a:extLst>
              <a:ext uri="{FF2B5EF4-FFF2-40B4-BE49-F238E27FC236}">
                <a16:creationId xmlns:a16="http://schemas.microsoft.com/office/drawing/2014/main" id="{0FD00A4A-9912-4D15-8919-9E07095F1836}"/>
              </a:ext>
            </a:extLst>
          </p:cNvPr>
          <p:cNvSpPr>
            <a:spLocks noGrp="1"/>
          </p:cNvSpPr>
          <p:nvPr>
            <p:ph sz="half" idx="1"/>
          </p:nvPr>
        </p:nvSpPr>
        <p:spPr>
          <a:xfrm>
            <a:off x="745587" y="1813755"/>
            <a:ext cx="5767753" cy="4811344"/>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 «La condizione umana […] è data una volta per tutte nei suoi tratti fondamentali»</a:t>
            </a:r>
          </a:p>
          <a:p>
            <a:pPr marL="0" indent="0" algn="just">
              <a:buNone/>
            </a:pPr>
            <a:r>
              <a:rPr lang="it-IT" dirty="0">
                <a:latin typeface="Times New Roman" panose="02020603050405020304" pitchFamily="18" charset="0"/>
                <a:cs typeface="Times New Roman" panose="02020603050405020304" pitchFamily="18" charset="0"/>
              </a:rPr>
              <a:t>- «La portata dell'agire umano e quindi della responsabilità è strettamente circoscritta» (p. 3) </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La città, opera dell'arte umana,  è un'</a:t>
            </a:r>
            <a:r>
              <a:rPr lang="it-IT" i="1" dirty="0">
                <a:latin typeface="Times New Roman" panose="02020603050405020304" pitchFamily="18" charset="0"/>
                <a:cs typeface="Times New Roman" panose="02020603050405020304" pitchFamily="18" charset="0"/>
              </a:rPr>
              <a:t>enclave</a:t>
            </a:r>
            <a:r>
              <a:rPr lang="it-IT" dirty="0">
                <a:latin typeface="Times New Roman" panose="02020603050405020304" pitchFamily="18" charset="0"/>
                <a:cs typeface="Times New Roman" panose="02020603050405020304" pitchFamily="18" charset="0"/>
              </a:rPr>
              <a:t> ritagliata sullo sfondo di una natura invulnerabile e immutabile nei suoi tratti fondamentali.</a:t>
            </a:r>
            <a:endParaRPr lang="it-IT" dirty="0"/>
          </a:p>
        </p:txBody>
      </p:sp>
      <p:pic>
        <p:nvPicPr>
          <p:cNvPr id="9" name="Segnaposto contenuto 8">
            <a:extLst>
              <a:ext uri="{FF2B5EF4-FFF2-40B4-BE49-F238E27FC236}">
                <a16:creationId xmlns:a16="http://schemas.microsoft.com/office/drawing/2014/main" id="{FD3D203B-5427-4630-92AE-30EED05E49C0}"/>
              </a:ext>
            </a:extLst>
          </p:cNvPr>
          <p:cNvPicPr>
            <a:picLocks noGrp="1" noChangeAspect="1"/>
          </p:cNvPicPr>
          <p:nvPr>
            <p:ph sz="half" idx="2"/>
          </p:nvPr>
        </p:nvPicPr>
        <p:blipFill>
          <a:blip r:embed="rId2"/>
          <a:stretch>
            <a:fillRect/>
          </a:stretch>
        </p:blipFill>
        <p:spPr>
          <a:xfrm>
            <a:off x="6970694" y="1525755"/>
            <a:ext cx="1940283" cy="2340000"/>
          </a:xfrm>
          <a:prstGeom prst="rect">
            <a:avLst/>
          </a:prstGeom>
        </p:spPr>
      </p:pic>
      <p:pic>
        <p:nvPicPr>
          <p:cNvPr id="11" name="Immagine 10">
            <a:extLst>
              <a:ext uri="{FF2B5EF4-FFF2-40B4-BE49-F238E27FC236}">
                <a16:creationId xmlns:a16="http://schemas.microsoft.com/office/drawing/2014/main" id="{64796780-5A7A-40DB-A576-4CEE19DB03E1}"/>
              </a:ext>
            </a:extLst>
          </p:cNvPr>
          <p:cNvPicPr>
            <a:picLocks noChangeAspect="1"/>
          </p:cNvPicPr>
          <p:nvPr/>
        </p:nvPicPr>
        <p:blipFill>
          <a:blip r:embed="rId3"/>
          <a:stretch>
            <a:fillRect/>
          </a:stretch>
        </p:blipFill>
        <p:spPr>
          <a:xfrm>
            <a:off x="9102058" y="1813755"/>
            <a:ext cx="2717880" cy="4104000"/>
          </a:xfrm>
          <a:prstGeom prst="rect">
            <a:avLst/>
          </a:prstGeom>
        </p:spPr>
      </p:pic>
      <p:pic>
        <p:nvPicPr>
          <p:cNvPr id="12" name="Immagine 11">
            <a:extLst>
              <a:ext uri="{FF2B5EF4-FFF2-40B4-BE49-F238E27FC236}">
                <a16:creationId xmlns:a16="http://schemas.microsoft.com/office/drawing/2014/main" id="{060CE856-6E1F-42FC-AAF3-31726D4B2911}"/>
              </a:ext>
            </a:extLst>
          </p:cNvPr>
          <p:cNvPicPr>
            <a:picLocks noChangeAspect="1"/>
          </p:cNvPicPr>
          <p:nvPr/>
        </p:nvPicPr>
        <p:blipFill>
          <a:blip r:embed="rId4"/>
          <a:stretch>
            <a:fillRect/>
          </a:stretch>
        </p:blipFill>
        <p:spPr>
          <a:xfrm>
            <a:off x="6970694" y="3973004"/>
            <a:ext cx="1908000" cy="2652095"/>
          </a:xfrm>
          <a:prstGeom prst="rect">
            <a:avLst/>
          </a:prstGeom>
        </p:spPr>
      </p:pic>
    </p:spTree>
    <p:extLst>
      <p:ext uri="{BB962C8B-B14F-4D97-AF65-F5344CB8AC3E}">
        <p14:creationId xmlns:p14="http://schemas.microsoft.com/office/powerpoint/2010/main" val="71891447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3779</Words>
  <Application>Microsoft Office PowerPoint</Application>
  <PresentationFormat>Widescreen</PresentationFormat>
  <Paragraphs>123</Paragraphs>
  <Slides>31</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31</vt:i4>
      </vt:variant>
    </vt:vector>
  </HeadingPairs>
  <TitlesOfParts>
    <vt:vector size="36" baseType="lpstr">
      <vt:lpstr>Arial</vt:lpstr>
      <vt:lpstr>Calibri</vt:lpstr>
      <vt:lpstr>Calibri Light</vt:lpstr>
      <vt:lpstr>Times New Roman</vt:lpstr>
      <vt:lpstr>Tema di Office</vt:lpstr>
      <vt:lpstr>Hans Jonas, Il principio responsabilità  (Das Prinzip Verantwortung, 1979)</vt:lpstr>
      <vt:lpstr>Hans Jonas (Mönchengladbach 1903 - New York 1993). Nella cerchia di Heidegger.  Rapporto col sionismo</vt:lpstr>
      <vt:lpstr>Studi sullo gnosticismo,  filosofia della biologia, bioetica</vt:lpstr>
      <vt:lpstr>Il concetto di Dio dopo Auschwitz (1984)</vt:lpstr>
      <vt:lpstr>Una filosofia «inattuale» per un tema  drammaticamente  attuale.  Esperienza del limite  (lingua, cultura, durata della vita) </vt:lpstr>
      <vt:lpstr>Il confronto con Ernst Bloch (1885-1977).   Speranza o cautela? Utopia o salvaguardia dell’umano?</vt:lpstr>
      <vt:lpstr>La tecnica «prometeica» minaccia l’umano. Inadeguatezza dell’etica tradizionale.  La proposta di un’ «euristica della paura»  </vt:lpstr>
      <vt:lpstr>Etica e metafisica. Oltre l’etica della presenzialità. Responsabilità per le conseguenze  a lungo termine dell’agire</vt:lpstr>
      <vt:lpstr>I presupposti dell'etica tradizionale (antropocentrica) secondo Jonas </vt:lpstr>
      <vt:lpstr>Limiti tradizionali dell’orizzonte della tecnica (e conseguentemente dell’etica) </vt:lpstr>
      <vt:lpstr>L’«escatologia» (immanente)  della tecnica moderna e le sue sfide</vt:lpstr>
      <vt:lpstr>I limiti di scienza e tecnica.  La risposta ‘‘inattuale’’ di Jonas</vt:lpstr>
      <vt:lpstr>I rischi di una tecnica «apocalittica»</vt:lpstr>
      <vt:lpstr>Intermezzo metodologico (I)</vt:lpstr>
      <vt:lpstr>Intermezzo metodologico (II). Un antropocentrismo biocentrico?</vt:lpstr>
      <vt:lpstr>Alla ricerca di un fondamento del dover essere nell’essere. Oltre i limiti della tradizione platonica </vt:lpstr>
      <vt:lpstr>L’essere oggetto di responsabilità  è il vivente esposto alla vulnerabilità</vt:lpstr>
      <vt:lpstr>La responsabilità dell’uomo  per la natura non umana</vt:lpstr>
      <vt:lpstr>L'oggetto originario della responsabilità: il neonato</vt:lpstr>
      <vt:lpstr>La responsabilità verso l’essere umano include la natura non umana. </vt:lpstr>
      <vt:lpstr>  Le sfide della crescita demografica</vt:lpstr>
      <vt:lpstr>Etica della salvaguardia dell’humanum,  vs etica (classica) della «perfezione»</vt:lpstr>
      <vt:lpstr>La dinamica ormai fuori controllo  della tecnica «baconiana» </vt:lpstr>
      <vt:lpstr>L’ipotetico vantaggio del marxismo  (e della società socialista) </vt:lpstr>
      <vt:lpstr>Aspetti problematici del marxismo «escatologico»</vt:lpstr>
      <vt:lpstr>Industrialismo e culto della tecnica</vt:lpstr>
      <vt:lpstr>Critiche all’utopia di Ernst Bloch</vt:lpstr>
      <vt:lpstr>Sarà necessaria una «nobile menzogna»  o sorgerà una nuova coscienza condivisa? </vt:lpstr>
      <vt:lpstr>Un obiettivo «omeostatico». «Decrescita»  e stato stazionario (steady state)</vt:lpstr>
      <vt:lpstr>Di fronte alla minaccia globale, un’etica della restrizione e della cautela. Jonas anticipatore di Greta? </vt:lpstr>
      <vt:lpstr>Alcuni spunti critici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Hans Jonas, Il principio responsabilità  (Das Prinzip Verantwortung, 1979)</dc:title>
  <dc:creator>Giuseppe Ferrari</dc:creator>
  <cp:lastModifiedBy>Giuseppe Ferrari</cp:lastModifiedBy>
  <cp:revision>42</cp:revision>
  <dcterms:created xsi:type="dcterms:W3CDTF">2022-02-20T20:54:50Z</dcterms:created>
  <dcterms:modified xsi:type="dcterms:W3CDTF">2022-03-08T09:38:14Z</dcterms:modified>
</cp:coreProperties>
</file>