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D4FEB-A1FC-4282-B800-FD6844B6C4AC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F3990D-DCA4-49FA-8A93-F6AE749310B3}">
      <dgm:prSet/>
      <dgm:spPr/>
      <dgm:t>
        <a:bodyPr/>
        <a:lstStyle/>
        <a:p>
          <a:r>
            <a:rPr lang="it-IT" b="0" i="0" dirty="0"/>
            <a:t>Gesù impedisce ai discepoli di condannare coloro che rifiutano il suo messaggio.</a:t>
          </a:r>
          <a:endParaRPr lang="en-US" dirty="0"/>
        </a:p>
      </dgm:t>
    </dgm:pt>
    <dgm:pt modelId="{66F9A8CA-B5A6-4F19-B74D-0EBC365A491A}" type="parTrans" cxnId="{378FE23D-367E-4AE2-AFEA-F29343A93677}">
      <dgm:prSet/>
      <dgm:spPr/>
      <dgm:t>
        <a:bodyPr/>
        <a:lstStyle/>
        <a:p>
          <a:endParaRPr lang="en-US"/>
        </a:p>
      </dgm:t>
    </dgm:pt>
    <dgm:pt modelId="{B33AACE1-F154-4147-9F5F-9A645A395F67}" type="sibTrans" cxnId="{378FE23D-367E-4AE2-AFEA-F29343A93677}">
      <dgm:prSet/>
      <dgm:spPr/>
      <dgm:t>
        <a:bodyPr/>
        <a:lstStyle/>
        <a:p>
          <a:endParaRPr lang="en-US"/>
        </a:p>
      </dgm:t>
    </dgm:pt>
    <dgm:pt modelId="{07E5D7A5-645F-4EC0-9827-85230CE3AB89}">
      <dgm:prSet/>
      <dgm:spPr/>
      <dgm:t>
        <a:bodyPr/>
        <a:lstStyle/>
        <a:p>
          <a:r>
            <a:rPr lang="it-IT" b="0" i="0"/>
            <a:t>Sarebbe una mancanza di fede nei confronti dell’onnipotenza della Parola di Dio.</a:t>
          </a:r>
          <a:endParaRPr lang="en-US"/>
        </a:p>
      </dgm:t>
    </dgm:pt>
    <dgm:pt modelId="{533B4D6C-2588-4054-ADAF-F7CE1B8B3066}" type="parTrans" cxnId="{58DA21C1-8E2E-44FD-990F-E37E673996CC}">
      <dgm:prSet/>
      <dgm:spPr/>
      <dgm:t>
        <a:bodyPr/>
        <a:lstStyle/>
        <a:p>
          <a:endParaRPr lang="en-US"/>
        </a:p>
      </dgm:t>
    </dgm:pt>
    <dgm:pt modelId="{693BA301-0111-48F9-BCF8-322453311542}" type="sibTrans" cxnId="{58DA21C1-8E2E-44FD-990F-E37E673996CC}">
      <dgm:prSet/>
      <dgm:spPr/>
      <dgm:t>
        <a:bodyPr/>
        <a:lstStyle/>
        <a:p>
          <a:endParaRPr lang="en-US"/>
        </a:p>
      </dgm:t>
    </dgm:pt>
    <dgm:pt modelId="{BFDEB8CB-9970-474F-B138-1CFA2A19084F}">
      <dgm:prSet/>
      <dgm:spPr/>
      <dgm:t>
        <a:bodyPr/>
        <a:lstStyle/>
        <a:p>
          <a:r>
            <a:rPr lang="it-IT" b="0" i="0"/>
            <a:t>Si tratta di un’onnipotenza nell’amore</a:t>
          </a:r>
          <a:endParaRPr lang="en-US"/>
        </a:p>
      </dgm:t>
    </dgm:pt>
    <dgm:pt modelId="{1FC78194-DC7C-46EF-83A6-86DFFF9654CB}" type="parTrans" cxnId="{77E1AC33-BD76-4E54-B231-92392710EA93}">
      <dgm:prSet/>
      <dgm:spPr/>
      <dgm:t>
        <a:bodyPr/>
        <a:lstStyle/>
        <a:p>
          <a:endParaRPr lang="en-US"/>
        </a:p>
      </dgm:t>
    </dgm:pt>
    <dgm:pt modelId="{3A7A6770-7785-42B0-8F03-B85EDE88E5DB}" type="sibTrans" cxnId="{77E1AC33-BD76-4E54-B231-92392710EA93}">
      <dgm:prSet/>
      <dgm:spPr/>
      <dgm:t>
        <a:bodyPr/>
        <a:lstStyle/>
        <a:p>
          <a:endParaRPr lang="en-US"/>
        </a:p>
      </dgm:t>
    </dgm:pt>
    <dgm:pt modelId="{F2094DFB-3272-4CA2-8DB7-505FCBBFA61D}" type="pres">
      <dgm:prSet presAssocID="{633D4FEB-A1FC-4282-B800-FD6844B6C4AC}" presName="Name0" presStyleCnt="0">
        <dgm:presLayoutVars>
          <dgm:dir/>
          <dgm:resizeHandles val="exact"/>
        </dgm:presLayoutVars>
      </dgm:prSet>
      <dgm:spPr/>
    </dgm:pt>
    <dgm:pt modelId="{C2D8F8B9-54A2-4C64-B16B-C7D0F8A504C4}" type="pres">
      <dgm:prSet presAssocID="{60F3990D-DCA4-49FA-8A93-F6AE749310B3}" presName="node" presStyleLbl="node1" presStyleIdx="0" presStyleCnt="3">
        <dgm:presLayoutVars>
          <dgm:bulletEnabled val="1"/>
        </dgm:presLayoutVars>
      </dgm:prSet>
      <dgm:spPr/>
    </dgm:pt>
    <dgm:pt modelId="{5D891C38-BFA3-4D9F-80F8-9AD2B3619CFB}" type="pres">
      <dgm:prSet presAssocID="{B33AACE1-F154-4147-9F5F-9A645A395F67}" presName="sibTrans" presStyleLbl="sibTrans2D1" presStyleIdx="0" presStyleCnt="2"/>
      <dgm:spPr/>
    </dgm:pt>
    <dgm:pt modelId="{A17FB17D-DE0C-41E2-BEB8-069C154657F6}" type="pres">
      <dgm:prSet presAssocID="{B33AACE1-F154-4147-9F5F-9A645A395F67}" presName="connectorText" presStyleLbl="sibTrans2D1" presStyleIdx="0" presStyleCnt="2"/>
      <dgm:spPr/>
    </dgm:pt>
    <dgm:pt modelId="{590D909B-189C-419B-BF3E-E4AF4109D8E3}" type="pres">
      <dgm:prSet presAssocID="{07E5D7A5-645F-4EC0-9827-85230CE3AB89}" presName="node" presStyleLbl="node1" presStyleIdx="1" presStyleCnt="3">
        <dgm:presLayoutVars>
          <dgm:bulletEnabled val="1"/>
        </dgm:presLayoutVars>
      </dgm:prSet>
      <dgm:spPr/>
    </dgm:pt>
    <dgm:pt modelId="{89DC055D-E11A-4D7E-B521-1AC065501EC1}" type="pres">
      <dgm:prSet presAssocID="{693BA301-0111-48F9-BCF8-322453311542}" presName="sibTrans" presStyleLbl="sibTrans2D1" presStyleIdx="1" presStyleCnt="2"/>
      <dgm:spPr/>
    </dgm:pt>
    <dgm:pt modelId="{0D4392B7-6A81-4296-8B5F-B9A6FC1DE6B3}" type="pres">
      <dgm:prSet presAssocID="{693BA301-0111-48F9-BCF8-322453311542}" presName="connectorText" presStyleLbl="sibTrans2D1" presStyleIdx="1" presStyleCnt="2"/>
      <dgm:spPr/>
    </dgm:pt>
    <dgm:pt modelId="{43E12936-37D0-4A0B-8933-DD02FC9F6452}" type="pres">
      <dgm:prSet presAssocID="{BFDEB8CB-9970-474F-B138-1CFA2A19084F}" presName="node" presStyleLbl="node1" presStyleIdx="2" presStyleCnt="3">
        <dgm:presLayoutVars>
          <dgm:bulletEnabled val="1"/>
        </dgm:presLayoutVars>
      </dgm:prSet>
      <dgm:spPr/>
    </dgm:pt>
  </dgm:ptLst>
  <dgm:cxnLst>
    <dgm:cxn modelId="{77E1AC33-BD76-4E54-B231-92392710EA93}" srcId="{633D4FEB-A1FC-4282-B800-FD6844B6C4AC}" destId="{BFDEB8CB-9970-474F-B138-1CFA2A19084F}" srcOrd="2" destOrd="0" parTransId="{1FC78194-DC7C-46EF-83A6-86DFFF9654CB}" sibTransId="{3A7A6770-7785-42B0-8F03-B85EDE88E5DB}"/>
    <dgm:cxn modelId="{5FCE0738-C6A0-434A-A827-27F7B3400D47}" type="presOf" srcId="{B33AACE1-F154-4147-9F5F-9A645A395F67}" destId="{5D891C38-BFA3-4D9F-80F8-9AD2B3619CFB}" srcOrd="0" destOrd="0" presId="urn:microsoft.com/office/officeart/2005/8/layout/process1"/>
    <dgm:cxn modelId="{378FE23D-367E-4AE2-AFEA-F29343A93677}" srcId="{633D4FEB-A1FC-4282-B800-FD6844B6C4AC}" destId="{60F3990D-DCA4-49FA-8A93-F6AE749310B3}" srcOrd="0" destOrd="0" parTransId="{66F9A8CA-B5A6-4F19-B74D-0EBC365A491A}" sibTransId="{B33AACE1-F154-4147-9F5F-9A645A395F67}"/>
    <dgm:cxn modelId="{AEFE833F-7CD4-435B-816C-5DF360DED617}" type="presOf" srcId="{BFDEB8CB-9970-474F-B138-1CFA2A19084F}" destId="{43E12936-37D0-4A0B-8933-DD02FC9F6452}" srcOrd="0" destOrd="0" presId="urn:microsoft.com/office/officeart/2005/8/layout/process1"/>
    <dgm:cxn modelId="{E60D604C-BBB4-4006-AABC-D53F64082985}" type="presOf" srcId="{B33AACE1-F154-4147-9F5F-9A645A395F67}" destId="{A17FB17D-DE0C-41E2-BEB8-069C154657F6}" srcOrd="1" destOrd="0" presId="urn:microsoft.com/office/officeart/2005/8/layout/process1"/>
    <dgm:cxn modelId="{C55DC755-03E2-4B95-8854-7446FF34AD69}" type="presOf" srcId="{693BA301-0111-48F9-BCF8-322453311542}" destId="{0D4392B7-6A81-4296-8B5F-B9A6FC1DE6B3}" srcOrd="1" destOrd="0" presId="urn:microsoft.com/office/officeart/2005/8/layout/process1"/>
    <dgm:cxn modelId="{FBDAE768-E9B7-4971-B095-69105E5CF0FD}" type="presOf" srcId="{07E5D7A5-645F-4EC0-9827-85230CE3AB89}" destId="{590D909B-189C-419B-BF3E-E4AF4109D8E3}" srcOrd="0" destOrd="0" presId="urn:microsoft.com/office/officeart/2005/8/layout/process1"/>
    <dgm:cxn modelId="{A5032288-3126-4B84-8232-F6E313E4BBD5}" type="presOf" srcId="{693BA301-0111-48F9-BCF8-322453311542}" destId="{89DC055D-E11A-4D7E-B521-1AC065501EC1}" srcOrd="0" destOrd="0" presId="urn:microsoft.com/office/officeart/2005/8/layout/process1"/>
    <dgm:cxn modelId="{C5B80389-4B96-42EF-981D-D765AA869417}" type="presOf" srcId="{60F3990D-DCA4-49FA-8A93-F6AE749310B3}" destId="{C2D8F8B9-54A2-4C64-B16B-C7D0F8A504C4}" srcOrd="0" destOrd="0" presId="urn:microsoft.com/office/officeart/2005/8/layout/process1"/>
    <dgm:cxn modelId="{8BB6BE9D-06FA-4701-BF0A-1C120EC12D34}" type="presOf" srcId="{633D4FEB-A1FC-4282-B800-FD6844B6C4AC}" destId="{F2094DFB-3272-4CA2-8DB7-505FCBBFA61D}" srcOrd="0" destOrd="0" presId="urn:microsoft.com/office/officeart/2005/8/layout/process1"/>
    <dgm:cxn modelId="{58DA21C1-8E2E-44FD-990F-E37E673996CC}" srcId="{633D4FEB-A1FC-4282-B800-FD6844B6C4AC}" destId="{07E5D7A5-645F-4EC0-9827-85230CE3AB89}" srcOrd="1" destOrd="0" parTransId="{533B4D6C-2588-4054-ADAF-F7CE1B8B3066}" sibTransId="{693BA301-0111-48F9-BCF8-322453311542}"/>
    <dgm:cxn modelId="{73E442D5-739C-4334-9C68-040355DA0D50}" type="presParOf" srcId="{F2094DFB-3272-4CA2-8DB7-505FCBBFA61D}" destId="{C2D8F8B9-54A2-4C64-B16B-C7D0F8A504C4}" srcOrd="0" destOrd="0" presId="urn:microsoft.com/office/officeart/2005/8/layout/process1"/>
    <dgm:cxn modelId="{1EC9D354-27C6-485D-BCD2-2968BFDAFA50}" type="presParOf" srcId="{F2094DFB-3272-4CA2-8DB7-505FCBBFA61D}" destId="{5D891C38-BFA3-4D9F-80F8-9AD2B3619CFB}" srcOrd="1" destOrd="0" presId="urn:microsoft.com/office/officeart/2005/8/layout/process1"/>
    <dgm:cxn modelId="{398CC07D-2879-4B57-994C-5061B5DA1BE1}" type="presParOf" srcId="{5D891C38-BFA3-4D9F-80F8-9AD2B3619CFB}" destId="{A17FB17D-DE0C-41E2-BEB8-069C154657F6}" srcOrd="0" destOrd="0" presId="urn:microsoft.com/office/officeart/2005/8/layout/process1"/>
    <dgm:cxn modelId="{DE7A2AA0-9E46-46A9-987B-198976516BE1}" type="presParOf" srcId="{F2094DFB-3272-4CA2-8DB7-505FCBBFA61D}" destId="{590D909B-189C-419B-BF3E-E4AF4109D8E3}" srcOrd="2" destOrd="0" presId="urn:microsoft.com/office/officeart/2005/8/layout/process1"/>
    <dgm:cxn modelId="{35A1F2FD-6684-4F53-9F45-E179A0A78E4D}" type="presParOf" srcId="{F2094DFB-3272-4CA2-8DB7-505FCBBFA61D}" destId="{89DC055D-E11A-4D7E-B521-1AC065501EC1}" srcOrd="3" destOrd="0" presId="urn:microsoft.com/office/officeart/2005/8/layout/process1"/>
    <dgm:cxn modelId="{3D9DDB23-31A0-427B-97A6-A1C1261895B1}" type="presParOf" srcId="{89DC055D-E11A-4D7E-B521-1AC065501EC1}" destId="{0D4392B7-6A81-4296-8B5F-B9A6FC1DE6B3}" srcOrd="0" destOrd="0" presId="urn:microsoft.com/office/officeart/2005/8/layout/process1"/>
    <dgm:cxn modelId="{622A39DF-90BA-444B-8CA0-C1C691133452}" type="presParOf" srcId="{F2094DFB-3272-4CA2-8DB7-505FCBBFA61D}" destId="{43E12936-37D0-4A0B-8933-DD02FC9F645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8F8B9-54A2-4C64-B16B-C7D0F8A504C4}">
      <dsp:nvSpPr>
        <dsp:cNvPr id="0" name=""/>
        <dsp:cNvSpPr/>
      </dsp:nvSpPr>
      <dsp:spPr>
        <a:xfrm>
          <a:off x="9576" y="843489"/>
          <a:ext cx="2862162" cy="17172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/>
            <a:t>Gesù impedisce ai discepoli di condannare coloro che rifiutano il suo messaggio.</a:t>
          </a:r>
          <a:endParaRPr lang="en-US" sz="2000" kern="1200" dirty="0"/>
        </a:p>
      </dsp:txBody>
      <dsp:txXfrm>
        <a:off x="59874" y="893787"/>
        <a:ext cx="2761566" cy="1616701"/>
      </dsp:txXfrm>
    </dsp:sp>
    <dsp:sp modelId="{5D891C38-BFA3-4D9F-80F8-9AD2B3619CFB}">
      <dsp:nvSpPr>
        <dsp:cNvPr id="0" name=""/>
        <dsp:cNvSpPr/>
      </dsp:nvSpPr>
      <dsp:spPr>
        <a:xfrm>
          <a:off x="3157954" y="1347230"/>
          <a:ext cx="606778" cy="709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157954" y="1489193"/>
        <a:ext cx="424745" cy="425890"/>
      </dsp:txXfrm>
    </dsp:sp>
    <dsp:sp modelId="{590D909B-189C-419B-BF3E-E4AF4109D8E3}">
      <dsp:nvSpPr>
        <dsp:cNvPr id="0" name=""/>
        <dsp:cNvSpPr/>
      </dsp:nvSpPr>
      <dsp:spPr>
        <a:xfrm>
          <a:off x="4016603" y="843489"/>
          <a:ext cx="2862162" cy="1717297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/>
            <a:t>Sarebbe una mancanza di fede nei confronti dell’onnipotenza della Parola di Dio.</a:t>
          </a:r>
          <a:endParaRPr lang="en-US" sz="2000" kern="1200"/>
        </a:p>
      </dsp:txBody>
      <dsp:txXfrm>
        <a:off x="4066901" y="893787"/>
        <a:ext cx="2761566" cy="1616701"/>
      </dsp:txXfrm>
    </dsp:sp>
    <dsp:sp modelId="{89DC055D-E11A-4D7E-B521-1AC065501EC1}">
      <dsp:nvSpPr>
        <dsp:cNvPr id="0" name=""/>
        <dsp:cNvSpPr/>
      </dsp:nvSpPr>
      <dsp:spPr>
        <a:xfrm>
          <a:off x="7164982" y="1347230"/>
          <a:ext cx="606778" cy="709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64982" y="1489193"/>
        <a:ext cx="424745" cy="425890"/>
      </dsp:txXfrm>
    </dsp:sp>
    <dsp:sp modelId="{43E12936-37D0-4A0B-8933-DD02FC9F6452}">
      <dsp:nvSpPr>
        <dsp:cNvPr id="0" name=""/>
        <dsp:cNvSpPr/>
      </dsp:nvSpPr>
      <dsp:spPr>
        <a:xfrm>
          <a:off x="8023631" y="843489"/>
          <a:ext cx="2862162" cy="1717297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/>
            <a:t>Si tratta di un’onnipotenza nell’amore</a:t>
          </a:r>
          <a:endParaRPr lang="en-US" sz="2000" kern="1200"/>
        </a:p>
      </dsp:txBody>
      <dsp:txXfrm>
        <a:off x="8073929" y="893787"/>
        <a:ext cx="2761566" cy="1616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7D283-AD7A-47A6-9DA1-E0C43FFF2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X </a:t>
            </a:r>
            <a:r>
              <a:rPr lang="it-IT" dirty="0"/>
              <a:t>LEZIONE: Gesù e le parabole del Regno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643E3A0-4556-41B8-8555-E41567BB5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08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40B57F-21A3-4BCE-9084-AF60C0E3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it-IT" dirty="0"/>
              <a:t>La parabola del seminatore modello per le altre parabole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DF354E-A5A9-4BF0-91B4-43BEEFE8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it-IT" dirty="0"/>
              <a:t>La parabola è modello del linguaggio parabolico:</a:t>
            </a:r>
          </a:p>
          <a:p>
            <a:r>
              <a:rPr lang="it-IT" dirty="0"/>
              <a:t>duttile: si adatta all’interlocutore</a:t>
            </a:r>
          </a:p>
          <a:p>
            <a:r>
              <a:rPr lang="it-IT" dirty="0"/>
              <a:t>Paziente: attende la libertà del cuore, per attivare un processo di conversione</a:t>
            </a:r>
          </a:p>
        </p:txBody>
      </p:sp>
    </p:spTree>
    <p:extLst>
      <p:ext uri="{BB962C8B-B14F-4D97-AF65-F5344CB8AC3E}">
        <p14:creationId xmlns:p14="http://schemas.microsoft.com/office/powerpoint/2010/main" val="8413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0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0CD9920D-54D9-4296-A9ED-FD2DDBB7F0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>
            <a:alphaModFix/>
          </a:blip>
          <a:srcRect l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F571EA7-BDC6-4E6F-A47A-B5D39E5E7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3316" y="0"/>
            <a:ext cx="7770296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2F4E7F5-D234-4FA2-81A7-817DC8D9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31" y="295728"/>
            <a:ext cx="6557921" cy="767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Mt 13,24-30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6152D8-615F-4A5A-886D-E14B136CD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2800" y="1295400"/>
            <a:ext cx="7772400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06AC00-8C41-4B64-A968-5641E0A61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91932" y="1447800"/>
            <a:ext cx="6557921" cy="48005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1800" baseline="30000" dirty="0"/>
              <a:t>27</a:t>
            </a:r>
            <a:r>
              <a:rPr lang="en-US" sz="1800" dirty="0"/>
              <a:t>Allora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servi</a:t>
            </a:r>
            <a:r>
              <a:rPr lang="en-US" sz="1800" dirty="0"/>
              <a:t> </a:t>
            </a:r>
            <a:r>
              <a:rPr lang="en-US" sz="1800" dirty="0" err="1"/>
              <a:t>andarono</a:t>
            </a:r>
            <a:r>
              <a:rPr lang="en-US" sz="1800" dirty="0"/>
              <a:t> dal padrone di casa e </a:t>
            </a:r>
            <a:r>
              <a:rPr lang="en-US" sz="1800" dirty="0" err="1"/>
              <a:t>gli</a:t>
            </a:r>
            <a:r>
              <a:rPr lang="en-US" sz="1800" dirty="0"/>
              <a:t> </a:t>
            </a:r>
            <a:r>
              <a:rPr lang="en-US" sz="1800" dirty="0" err="1"/>
              <a:t>dissero</a:t>
            </a:r>
            <a:r>
              <a:rPr lang="en-US" sz="1800" dirty="0"/>
              <a:t>: «Signore, non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seminato</a:t>
            </a:r>
            <a:r>
              <a:rPr lang="en-US" sz="1800" dirty="0"/>
              <a:t> del </a:t>
            </a:r>
            <a:r>
              <a:rPr lang="en-US" sz="1800" dirty="0" err="1"/>
              <a:t>buon</a:t>
            </a:r>
            <a:r>
              <a:rPr lang="en-US" sz="1800" dirty="0"/>
              <a:t> </a:t>
            </a:r>
            <a:r>
              <a:rPr lang="en-US" sz="1800" dirty="0" err="1"/>
              <a:t>seme</a:t>
            </a:r>
            <a:r>
              <a:rPr lang="en-US" sz="1800" dirty="0"/>
              <a:t> </a:t>
            </a:r>
            <a:r>
              <a:rPr lang="en-US" sz="1800" dirty="0" err="1"/>
              <a:t>nel</a:t>
            </a:r>
            <a:r>
              <a:rPr lang="en-US" sz="1800" dirty="0"/>
              <a:t> </a:t>
            </a:r>
            <a:r>
              <a:rPr lang="en-US" sz="1800" dirty="0" err="1"/>
              <a:t>tuo</a:t>
            </a:r>
            <a:r>
              <a:rPr lang="en-US" sz="1800" dirty="0"/>
              <a:t> campo? Da dove </a:t>
            </a:r>
            <a:r>
              <a:rPr lang="en-US" sz="1800" dirty="0" err="1"/>
              <a:t>viene</a:t>
            </a:r>
            <a:r>
              <a:rPr lang="en-US" sz="1800" dirty="0"/>
              <a:t> la </a:t>
            </a:r>
            <a:r>
              <a:rPr lang="en-US" sz="1800" dirty="0" err="1"/>
              <a:t>zizzania</a:t>
            </a:r>
            <a:r>
              <a:rPr lang="en-US" sz="1800" dirty="0"/>
              <a:t>?». </a:t>
            </a:r>
            <a:r>
              <a:rPr lang="en-US" sz="1800" baseline="30000" dirty="0"/>
              <a:t>28</a:t>
            </a:r>
            <a:r>
              <a:rPr lang="en-US" sz="1800" dirty="0"/>
              <a:t>Ed </a:t>
            </a:r>
            <a:r>
              <a:rPr lang="en-US" sz="1800" dirty="0" err="1"/>
              <a:t>egli</a:t>
            </a:r>
            <a:r>
              <a:rPr lang="en-US" sz="1800" dirty="0"/>
              <a:t> </a:t>
            </a:r>
            <a:r>
              <a:rPr lang="en-US" sz="1800" dirty="0" err="1"/>
              <a:t>rispose</a:t>
            </a:r>
            <a:r>
              <a:rPr lang="en-US" sz="1800" dirty="0"/>
              <a:t> </a:t>
            </a:r>
            <a:r>
              <a:rPr lang="en-US" sz="1800" dirty="0" err="1"/>
              <a:t>loro</a:t>
            </a:r>
            <a:r>
              <a:rPr lang="en-US" sz="1800" dirty="0"/>
              <a:t>: «Un </a:t>
            </a:r>
            <a:r>
              <a:rPr lang="en-US" sz="1800" dirty="0" err="1"/>
              <a:t>nemico</a:t>
            </a:r>
            <a:r>
              <a:rPr lang="en-US" sz="1800" dirty="0"/>
              <a:t> ha </a:t>
            </a:r>
            <a:r>
              <a:rPr lang="en-US" sz="1800" dirty="0" err="1"/>
              <a:t>fatto</a:t>
            </a:r>
            <a:r>
              <a:rPr lang="en-US" sz="1800" dirty="0"/>
              <a:t> </a:t>
            </a:r>
            <a:r>
              <a:rPr lang="en-US" sz="1800" dirty="0" err="1"/>
              <a:t>questo</a:t>
            </a:r>
            <a:r>
              <a:rPr lang="en-US" sz="1800" dirty="0"/>
              <a:t>!». E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servi</a:t>
            </a:r>
            <a:r>
              <a:rPr lang="en-US" sz="1800" dirty="0"/>
              <a:t> </a:t>
            </a:r>
            <a:r>
              <a:rPr lang="en-US" sz="1800" dirty="0" err="1"/>
              <a:t>gli</a:t>
            </a:r>
            <a:r>
              <a:rPr lang="en-US" sz="1800" dirty="0"/>
              <a:t> </a:t>
            </a:r>
            <a:r>
              <a:rPr lang="en-US" sz="1800" dirty="0" err="1"/>
              <a:t>dissero</a:t>
            </a:r>
            <a:r>
              <a:rPr lang="en-US" sz="1800" dirty="0"/>
              <a:t>: «</a:t>
            </a:r>
            <a:r>
              <a:rPr lang="en-US" sz="1800" dirty="0" err="1"/>
              <a:t>Vuoi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andiamo</a:t>
            </a:r>
            <a:r>
              <a:rPr lang="en-US" sz="1800" dirty="0"/>
              <a:t> a </a:t>
            </a:r>
            <a:r>
              <a:rPr lang="en-US" sz="1800" dirty="0" err="1"/>
              <a:t>raccoglierla</a:t>
            </a:r>
            <a:r>
              <a:rPr lang="en-US" sz="1800" dirty="0"/>
              <a:t>?». </a:t>
            </a:r>
            <a:r>
              <a:rPr lang="en-US" sz="1800" baseline="30000" dirty="0"/>
              <a:t>29</a:t>
            </a:r>
            <a:r>
              <a:rPr lang="en-US" sz="1800" dirty="0"/>
              <a:t>«No, </a:t>
            </a:r>
            <a:r>
              <a:rPr lang="en-US" sz="1800" dirty="0" err="1"/>
              <a:t>rispose</a:t>
            </a:r>
            <a:r>
              <a:rPr lang="en-US" sz="1800" dirty="0"/>
              <a:t>, </a:t>
            </a:r>
            <a:r>
              <a:rPr lang="en-US" sz="1800" dirty="0" err="1"/>
              <a:t>perché</a:t>
            </a:r>
            <a:r>
              <a:rPr lang="en-US" sz="1800" dirty="0"/>
              <a:t> non </a:t>
            </a:r>
            <a:r>
              <a:rPr lang="en-US" sz="1800" dirty="0" err="1"/>
              <a:t>succeda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, </a:t>
            </a:r>
            <a:r>
              <a:rPr lang="en-US" sz="1800" dirty="0" err="1"/>
              <a:t>raccogliendo</a:t>
            </a:r>
            <a:r>
              <a:rPr lang="en-US" sz="1800" dirty="0"/>
              <a:t> la </a:t>
            </a:r>
            <a:r>
              <a:rPr lang="en-US" sz="1800" dirty="0" err="1"/>
              <a:t>zizzania</a:t>
            </a:r>
            <a:r>
              <a:rPr lang="en-US" sz="1800" dirty="0"/>
              <a:t>, con </a:t>
            </a:r>
            <a:r>
              <a:rPr lang="en-US" sz="1800" dirty="0" err="1"/>
              <a:t>essa</a:t>
            </a:r>
            <a:r>
              <a:rPr lang="en-US" sz="1800" dirty="0"/>
              <a:t> </a:t>
            </a:r>
            <a:r>
              <a:rPr lang="en-US" sz="1800" dirty="0" err="1"/>
              <a:t>sradichiate</a:t>
            </a:r>
            <a:r>
              <a:rPr lang="en-US" sz="1800" dirty="0"/>
              <a:t> </a:t>
            </a:r>
            <a:r>
              <a:rPr lang="en-US" sz="1800" dirty="0" err="1"/>
              <a:t>anche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grano.</a:t>
            </a:r>
            <a:r>
              <a:rPr lang="en-US" sz="1800" baseline="30000" dirty="0"/>
              <a:t>30</a:t>
            </a:r>
            <a:r>
              <a:rPr lang="en-US" sz="1800" dirty="0"/>
              <a:t>Lasciate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l'una</a:t>
            </a:r>
            <a:r>
              <a:rPr lang="en-US" sz="1800" dirty="0"/>
              <a:t> e </a:t>
            </a:r>
            <a:r>
              <a:rPr lang="en-US" sz="1800" dirty="0" err="1"/>
              <a:t>l'altro</a:t>
            </a:r>
            <a:r>
              <a:rPr lang="en-US" sz="1800" dirty="0"/>
              <a:t> </a:t>
            </a:r>
            <a:r>
              <a:rPr lang="en-US" sz="1800" dirty="0" err="1"/>
              <a:t>crescano</a:t>
            </a:r>
            <a:r>
              <a:rPr lang="en-US" sz="1800" dirty="0"/>
              <a:t> </a:t>
            </a:r>
            <a:r>
              <a:rPr lang="en-US" sz="1800" dirty="0" err="1"/>
              <a:t>insieme</a:t>
            </a:r>
            <a:r>
              <a:rPr lang="en-US" sz="1800" dirty="0"/>
              <a:t> </a:t>
            </a:r>
            <a:r>
              <a:rPr lang="en-US" sz="1800" dirty="0" err="1"/>
              <a:t>fino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mietitura</a:t>
            </a:r>
            <a:r>
              <a:rPr lang="en-US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81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5C0E40-4983-4BB1-84F2-2FCDB276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EBEBEB"/>
                </a:solidFill>
              </a:rPr>
              <a:t>Onnipotenza nell’amore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ED4EE20-B5D1-412E-9927-C989AA10B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76481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827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D8F8B9-54A2-4C64-B16B-C7D0F8A50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2D8F8B9-54A2-4C64-B16B-C7D0F8A50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891C38-BFA3-4D9F-80F8-9AD2B3619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D891C38-BFA3-4D9F-80F8-9AD2B3619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0D909B-189C-419B-BF3E-E4AF4109D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90D909B-189C-419B-BF3E-E4AF4109D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DC055D-E11A-4D7E-B521-1AC065501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9DC055D-E11A-4D7E-B521-1AC065501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E12936-37D0-4A0B-8933-DD02FC9F6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3E12936-37D0-4A0B-8933-DD02FC9F6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8176F6-2DAA-4BA6-851F-17C61635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Mt 13,47-50</a:t>
            </a:r>
          </a:p>
        </p:txBody>
      </p:sp>
      <p:pic>
        <p:nvPicPr>
          <p:cNvPr id="6" name="Segnaposto immagine 5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424467B2-3941-44AC-A618-78C96EEC40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287" r="290" b="3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916676-0CB0-4F32-98C4-FCDB2A7C3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9312" y="3072385"/>
            <a:ext cx="3754987" cy="29474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sz="1600" b="1" baseline="30000" dirty="0"/>
              <a:t>47</a:t>
            </a:r>
            <a:r>
              <a:rPr lang="en-US" sz="1600" b="1" dirty="0"/>
              <a:t>Ancora, </a:t>
            </a:r>
            <a:r>
              <a:rPr lang="en-US" sz="1600" b="1" dirty="0" err="1"/>
              <a:t>il</a:t>
            </a:r>
            <a:r>
              <a:rPr lang="en-US" sz="1600" b="1" dirty="0"/>
              <a:t> regno </a:t>
            </a:r>
            <a:r>
              <a:rPr lang="en-US" sz="1600" b="1" dirty="0" err="1"/>
              <a:t>dei</a:t>
            </a:r>
            <a:r>
              <a:rPr lang="en-US" sz="1600" b="1" dirty="0"/>
              <a:t> </a:t>
            </a:r>
            <a:r>
              <a:rPr lang="en-US" sz="1600" b="1" dirty="0" err="1"/>
              <a:t>cieli</a:t>
            </a:r>
            <a:r>
              <a:rPr lang="en-US" sz="1600" b="1" dirty="0"/>
              <a:t> è simile a una rete </a:t>
            </a:r>
            <a:r>
              <a:rPr lang="en-US" sz="1600" b="1" dirty="0" err="1"/>
              <a:t>gettata</a:t>
            </a:r>
            <a:r>
              <a:rPr lang="en-US" sz="1600" b="1" dirty="0"/>
              <a:t> </a:t>
            </a:r>
            <a:r>
              <a:rPr lang="en-US" sz="1600" b="1" dirty="0" err="1"/>
              <a:t>nel</a:t>
            </a:r>
            <a:r>
              <a:rPr lang="en-US" sz="1600" b="1" dirty="0"/>
              <a:t> mare, </a:t>
            </a:r>
            <a:r>
              <a:rPr lang="en-US" sz="1600" b="1" dirty="0" err="1"/>
              <a:t>che</a:t>
            </a:r>
            <a:r>
              <a:rPr lang="en-US" sz="1600" b="1" dirty="0"/>
              <a:t> </a:t>
            </a:r>
            <a:r>
              <a:rPr lang="en-US" sz="1600" b="1" dirty="0" err="1"/>
              <a:t>raccoglie</a:t>
            </a:r>
            <a:r>
              <a:rPr lang="en-US" sz="1600" b="1" dirty="0"/>
              <a:t> </a:t>
            </a:r>
            <a:r>
              <a:rPr lang="en-US" sz="1600" b="1" dirty="0" err="1"/>
              <a:t>ogni</a:t>
            </a:r>
            <a:r>
              <a:rPr lang="en-US" sz="1600" b="1" dirty="0"/>
              <a:t> </a:t>
            </a:r>
            <a:r>
              <a:rPr lang="en-US" sz="1600" b="1" dirty="0" err="1"/>
              <a:t>genere</a:t>
            </a:r>
            <a:r>
              <a:rPr lang="en-US" sz="1600" b="1" dirty="0"/>
              <a:t> di </a:t>
            </a:r>
            <a:r>
              <a:rPr lang="en-US" sz="1600" b="1" dirty="0" err="1"/>
              <a:t>pesci</a:t>
            </a:r>
            <a:r>
              <a:rPr lang="en-US" sz="1600" b="1" dirty="0"/>
              <a:t>. </a:t>
            </a:r>
            <a:r>
              <a:rPr lang="en-US" sz="1600" b="1" baseline="30000" dirty="0"/>
              <a:t>48</a:t>
            </a:r>
            <a:r>
              <a:rPr lang="en-US" sz="1600" b="1" dirty="0"/>
              <a:t>Quando è </a:t>
            </a:r>
            <a:r>
              <a:rPr lang="en-US" sz="1600" b="1" dirty="0" err="1"/>
              <a:t>piena</a:t>
            </a:r>
            <a:r>
              <a:rPr lang="en-US" sz="1600" b="1" dirty="0"/>
              <a:t>,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pescatori</a:t>
            </a:r>
            <a:r>
              <a:rPr lang="en-US" sz="1600" b="1" dirty="0"/>
              <a:t> la </a:t>
            </a:r>
            <a:r>
              <a:rPr lang="en-US" sz="1600" b="1" dirty="0" err="1"/>
              <a:t>tirano</a:t>
            </a:r>
            <a:r>
              <a:rPr lang="en-US" sz="1600" b="1" dirty="0"/>
              <a:t> a </a:t>
            </a:r>
            <a:r>
              <a:rPr lang="en-US" sz="1600" b="1" dirty="0" err="1"/>
              <a:t>riva</a:t>
            </a:r>
            <a:r>
              <a:rPr lang="en-US" sz="1600" b="1" dirty="0"/>
              <a:t>, </a:t>
            </a:r>
            <a:r>
              <a:rPr lang="en-US" sz="1600" b="1" dirty="0" err="1"/>
              <a:t>si</a:t>
            </a:r>
            <a:r>
              <a:rPr lang="en-US" sz="1600" b="1" dirty="0"/>
              <a:t> </a:t>
            </a:r>
            <a:r>
              <a:rPr lang="en-US" sz="1600" b="1" dirty="0" err="1"/>
              <a:t>mettono</a:t>
            </a:r>
            <a:r>
              <a:rPr lang="en-US" sz="1600" b="1" dirty="0"/>
              <a:t> a </a:t>
            </a:r>
            <a:r>
              <a:rPr lang="en-US" sz="1600" b="1" dirty="0" err="1"/>
              <a:t>sedere</a:t>
            </a:r>
            <a:r>
              <a:rPr lang="en-US" sz="1600" b="1" dirty="0"/>
              <a:t>, </a:t>
            </a:r>
            <a:r>
              <a:rPr lang="en-US" sz="1600" b="1" dirty="0" err="1"/>
              <a:t>raccolgono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pesci</a:t>
            </a:r>
            <a:r>
              <a:rPr lang="en-US" sz="1600" b="1" dirty="0"/>
              <a:t> </a:t>
            </a:r>
            <a:r>
              <a:rPr lang="en-US" sz="1600" b="1" dirty="0" err="1"/>
              <a:t>buoni</a:t>
            </a:r>
            <a:r>
              <a:rPr lang="en-US" sz="1600" b="1" dirty="0"/>
              <a:t> </a:t>
            </a:r>
            <a:r>
              <a:rPr lang="en-US" sz="1600" b="1" dirty="0" err="1"/>
              <a:t>nei</a:t>
            </a:r>
            <a:r>
              <a:rPr lang="en-US" sz="1600" b="1" dirty="0"/>
              <a:t> </a:t>
            </a:r>
            <a:r>
              <a:rPr lang="en-US" sz="1600" b="1" dirty="0" err="1"/>
              <a:t>canestri</a:t>
            </a:r>
            <a:r>
              <a:rPr lang="en-US" sz="1600" b="1" dirty="0"/>
              <a:t> e </a:t>
            </a:r>
            <a:r>
              <a:rPr lang="en-US" sz="1600" b="1" dirty="0" err="1"/>
              <a:t>buttano</a:t>
            </a:r>
            <a:r>
              <a:rPr lang="en-US" sz="1600" b="1" dirty="0"/>
              <a:t> via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cattivi</a:t>
            </a:r>
            <a:r>
              <a:rPr lang="en-US" sz="1600" b="1" dirty="0"/>
              <a:t>. </a:t>
            </a:r>
            <a:r>
              <a:rPr lang="en-US" sz="1600" b="1" baseline="30000" dirty="0"/>
              <a:t>49</a:t>
            </a:r>
            <a:r>
              <a:rPr lang="en-US" sz="1600" b="1" dirty="0"/>
              <a:t>Così </a:t>
            </a:r>
            <a:r>
              <a:rPr lang="en-US" sz="1600" b="1" dirty="0" err="1"/>
              <a:t>sarà</a:t>
            </a:r>
            <a:r>
              <a:rPr lang="en-US" sz="1600" b="1" dirty="0"/>
              <a:t> </a:t>
            </a:r>
            <a:r>
              <a:rPr lang="en-US" sz="1600" b="1" dirty="0" err="1"/>
              <a:t>alla</a:t>
            </a:r>
            <a:r>
              <a:rPr lang="en-US" sz="1600" b="1" dirty="0"/>
              <a:t> fine del </a:t>
            </a:r>
            <a:r>
              <a:rPr lang="en-US" sz="1600" b="1" dirty="0" err="1"/>
              <a:t>mondo</a:t>
            </a:r>
            <a:r>
              <a:rPr lang="en-US" sz="1600" b="1" dirty="0"/>
              <a:t>. </a:t>
            </a:r>
            <a:r>
              <a:rPr lang="en-US" sz="1600" b="1" dirty="0" err="1"/>
              <a:t>Verranno</a:t>
            </a:r>
            <a:r>
              <a:rPr lang="en-US" sz="1600" b="1" dirty="0"/>
              <a:t> </a:t>
            </a:r>
            <a:r>
              <a:rPr lang="en-US" sz="1600" b="1" dirty="0" err="1"/>
              <a:t>gli</a:t>
            </a:r>
            <a:r>
              <a:rPr lang="en-US" sz="1600" b="1" dirty="0"/>
              <a:t> </a:t>
            </a:r>
            <a:r>
              <a:rPr lang="en-US" sz="1600" b="1" dirty="0" err="1"/>
              <a:t>angeli</a:t>
            </a:r>
            <a:r>
              <a:rPr lang="en-US" sz="1600" b="1" dirty="0"/>
              <a:t> e </a:t>
            </a:r>
            <a:r>
              <a:rPr lang="en-US" sz="1600" b="1" dirty="0" err="1"/>
              <a:t>separeranno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cattivi</a:t>
            </a:r>
            <a:r>
              <a:rPr lang="en-US" sz="1600" b="1" dirty="0"/>
              <a:t> </a:t>
            </a:r>
            <a:r>
              <a:rPr lang="en-US" sz="1600" b="1" dirty="0" err="1"/>
              <a:t>dai</a:t>
            </a:r>
            <a:r>
              <a:rPr lang="en-US" sz="1600" b="1" dirty="0"/>
              <a:t> </a:t>
            </a:r>
            <a:r>
              <a:rPr lang="en-US" sz="1600" b="1" dirty="0" err="1"/>
              <a:t>buoni</a:t>
            </a:r>
            <a:r>
              <a:rPr lang="en-US" sz="1600" b="1" dirty="0"/>
              <a:t> </a:t>
            </a:r>
            <a:r>
              <a:rPr lang="en-US" sz="1600" b="1" baseline="30000" dirty="0"/>
              <a:t>50</a:t>
            </a:r>
            <a:r>
              <a:rPr lang="en-US" sz="1600" b="1" dirty="0"/>
              <a:t>e li </a:t>
            </a:r>
            <a:r>
              <a:rPr lang="en-US" sz="1600" b="1" dirty="0" err="1"/>
              <a:t>getteranno</a:t>
            </a:r>
            <a:r>
              <a:rPr lang="en-US" sz="1600" b="1" dirty="0"/>
              <a:t> </a:t>
            </a:r>
            <a:r>
              <a:rPr lang="en-US" sz="1600" b="1" dirty="0" err="1"/>
              <a:t>nella</a:t>
            </a:r>
            <a:r>
              <a:rPr lang="en-US" sz="1600" b="1" dirty="0"/>
              <a:t> </a:t>
            </a:r>
            <a:r>
              <a:rPr lang="en-US" sz="1600" b="1" dirty="0" err="1"/>
              <a:t>fornace</a:t>
            </a:r>
            <a:r>
              <a:rPr lang="en-US" sz="1600" b="1" dirty="0"/>
              <a:t> ardente, dove </a:t>
            </a:r>
            <a:r>
              <a:rPr lang="en-US" sz="1600" b="1" dirty="0" err="1"/>
              <a:t>sarà</a:t>
            </a:r>
            <a:r>
              <a:rPr lang="en-US" sz="1600" b="1" dirty="0"/>
              <a:t> </a:t>
            </a:r>
            <a:r>
              <a:rPr lang="en-US" sz="1600" b="1" dirty="0" err="1"/>
              <a:t>pianto</a:t>
            </a:r>
            <a:r>
              <a:rPr lang="en-US" sz="1600" b="1" dirty="0"/>
              <a:t> e </a:t>
            </a:r>
            <a:r>
              <a:rPr lang="en-US" sz="1600" b="1" dirty="0" err="1"/>
              <a:t>stridore</a:t>
            </a:r>
            <a:r>
              <a:rPr lang="en-US" sz="1600" b="1" dirty="0"/>
              <a:t> di </a:t>
            </a:r>
            <a:r>
              <a:rPr lang="en-US" sz="1600" b="1" dirty="0" err="1"/>
              <a:t>denti</a:t>
            </a:r>
            <a:r>
              <a:rPr lang="en-US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5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AEE066-31FD-405C-B104-1F19C0F8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Gesù servo mite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D32C19-A2B4-4D59-BCCD-18BF563E2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900" baseline="30000" dirty="0"/>
              <a:t>5</a:t>
            </a:r>
            <a:r>
              <a:rPr lang="it-IT" sz="1900" dirty="0"/>
              <a:t>Gesù però, avendolo saputo, si allontanò di là. Molti lo seguirono ed egli li guarì tutti </a:t>
            </a:r>
            <a:r>
              <a:rPr lang="it-IT" sz="1900" baseline="30000" dirty="0"/>
              <a:t>16</a:t>
            </a:r>
            <a:r>
              <a:rPr lang="it-IT" sz="1900" dirty="0"/>
              <a:t>e impose loro di non divulgarlo, </a:t>
            </a:r>
            <a:r>
              <a:rPr lang="it-IT" sz="1900" baseline="30000" dirty="0"/>
              <a:t>17</a:t>
            </a:r>
            <a:r>
              <a:rPr lang="it-IT" sz="1900" dirty="0"/>
              <a:t>perché si compisse ciò che era stato detto per mezzo del profeta Isaia:</a:t>
            </a:r>
          </a:p>
          <a:p>
            <a:pPr>
              <a:lnSpc>
                <a:spcPct val="90000"/>
              </a:lnSpc>
            </a:pPr>
            <a:r>
              <a:rPr lang="it-IT" sz="1900" baseline="30000" dirty="0"/>
              <a:t>18</a:t>
            </a:r>
            <a:r>
              <a:rPr lang="it-IT" sz="1900" i="1" dirty="0"/>
              <a:t>Ecco il mio servo, che io ho scelto;</a:t>
            </a:r>
            <a:br>
              <a:rPr lang="it-IT" sz="1900" i="1" dirty="0"/>
            </a:br>
            <a:r>
              <a:rPr lang="it-IT" sz="1900" i="1" dirty="0"/>
              <a:t>il mio amato, nel quale ho posto il mio compiacimento.</a:t>
            </a:r>
            <a:br>
              <a:rPr lang="it-IT" sz="1900" i="1" dirty="0"/>
            </a:br>
            <a:r>
              <a:rPr lang="it-IT" sz="1900" i="1" dirty="0"/>
              <a:t>Porrò il mio spirito sopra di lui</a:t>
            </a:r>
            <a:br>
              <a:rPr lang="it-IT" sz="1900" i="1" dirty="0"/>
            </a:br>
            <a:r>
              <a:rPr lang="it-IT" sz="1900" i="1" dirty="0"/>
              <a:t>e annuncerà alle nazioni la giustizia.</a:t>
            </a:r>
            <a:br>
              <a:rPr lang="it-IT" sz="1900" i="1" dirty="0"/>
            </a:br>
            <a:r>
              <a:rPr lang="it-IT" sz="1900" baseline="30000" dirty="0"/>
              <a:t>19</a:t>
            </a:r>
            <a:r>
              <a:rPr lang="it-IT" sz="1900" i="1" dirty="0"/>
              <a:t>Non contesterà né griderà</a:t>
            </a:r>
            <a:br>
              <a:rPr lang="it-IT" sz="1900" i="1" dirty="0"/>
            </a:br>
            <a:r>
              <a:rPr lang="it-IT" sz="1900" i="1" dirty="0"/>
              <a:t>né si udrà nelle piazze la sua voce.</a:t>
            </a:r>
            <a:br>
              <a:rPr lang="it-IT" sz="1900" i="1" dirty="0"/>
            </a:br>
            <a:r>
              <a:rPr lang="it-IT" sz="1900" baseline="30000" dirty="0"/>
              <a:t>20</a:t>
            </a:r>
            <a:r>
              <a:rPr lang="it-IT" sz="1900" i="1" dirty="0"/>
              <a:t>Non spezzerà una canna già incrinata,</a:t>
            </a:r>
            <a:br>
              <a:rPr lang="it-IT" sz="1900" i="1" dirty="0"/>
            </a:br>
            <a:r>
              <a:rPr lang="it-IT" sz="1900" i="1" dirty="0"/>
              <a:t>non spegnerà una fiamma smorta,</a:t>
            </a:r>
            <a:br>
              <a:rPr lang="it-IT" sz="1900" i="1" dirty="0"/>
            </a:br>
            <a:r>
              <a:rPr lang="it-IT" sz="1900" i="1" dirty="0"/>
              <a:t>finché non abbia </a:t>
            </a:r>
            <a:r>
              <a:rPr lang="it-IT" sz="1900" i="1" dirty="0" err="1"/>
              <a:t>fatto</a:t>
            </a:r>
            <a:r>
              <a:rPr lang="it-IT" sz="1900" dirty="0" err="1"/>
              <a:t>trionfare</a:t>
            </a:r>
            <a:r>
              <a:rPr lang="it-IT" sz="1900" dirty="0"/>
              <a:t> </a:t>
            </a:r>
            <a:r>
              <a:rPr lang="it-IT" sz="1900" dirty="0" err="1"/>
              <a:t>la</a:t>
            </a:r>
            <a:r>
              <a:rPr lang="it-IT" sz="1900" i="1" dirty="0" err="1"/>
              <a:t>giustizia</a:t>
            </a:r>
            <a:r>
              <a:rPr lang="it-IT" sz="1900" i="1" dirty="0"/>
              <a:t>;</a:t>
            </a:r>
            <a:br>
              <a:rPr lang="it-IT" sz="1900" i="1" dirty="0"/>
            </a:br>
            <a:r>
              <a:rPr lang="it-IT" sz="1900" baseline="30000" dirty="0"/>
              <a:t>21</a:t>
            </a:r>
            <a:r>
              <a:rPr lang="it-IT" sz="1900" i="1" dirty="0"/>
              <a:t>nel suo nome spereranno le nazioni</a:t>
            </a:r>
            <a:r>
              <a:rPr lang="it-IT" sz="1900" dirty="0"/>
              <a:t>.</a:t>
            </a:r>
          </a:p>
          <a:p>
            <a:pPr>
              <a:lnSpc>
                <a:spcPct val="90000"/>
              </a:lnSpc>
            </a:pP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3628434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563EFD-D704-4A99-A48B-1AD41CBC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Lo scriba discepolo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C06CB1-E5CA-40FB-BA97-00BC49DE2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 dirty="0"/>
              <a:t>L’insegnamento parabolico di Gesù rispetta la libertà del suo interlocutore e non impone la verità, ma lo invita a convertire il cuore.</a:t>
            </a:r>
          </a:p>
          <a:p>
            <a:r>
              <a:rPr lang="it-IT" dirty="0"/>
              <a:t>Il modello del discepolo è lo scriba del Regno: </a:t>
            </a:r>
            <a:r>
              <a:rPr lang="it-IT" i="1" baseline="30000" dirty="0"/>
              <a:t>51</a:t>
            </a:r>
            <a:r>
              <a:rPr lang="it-IT" i="1" dirty="0"/>
              <a:t>Avete compreso tutte queste cose?». Gli risposero: «Sì». </a:t>
            </a:r>
            <a:r>
              <a:rPr lang="it-IT" i="1" baseline="30000" dirty="0"/>
              <a:t>52</a:t>
            </a:r>
            <a:r>
              <a:rPr lang="it-IT" i="1" dirty="0"/>
              <a:t>Ed egli disse loro: «Per questo ogni scriba, divenuto discepolo del regno dei cieli, è simile a un padrone di casa che estrae dal suo tesoro cose nuove e cose antiche».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052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0FF588-31FF-4485-B1FB-14A3717E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La croce, ultima parabola di Gesù</a:t>
            </a:r>
          </a:p>
        </p:txBody>
      </p:sp>
      <p:pic>
        <p:nvPicPr>
          <p:cNvPr id="6" name="Segnaposto immagine 5" descr="Immagine che contiene tessuto&#10;&#10;Descrizione generata automaticamente">
            <a:extLst>
              <a:ext uri="{FF2B5EF4-FFF2-40B4-BE49-F238E27FC236}">
                <a16:creationId xmlns:a16="http://schemas.microsoft.com/office/drawing/2014/main" id="{DCC43041-D328-4B4B-8AFE-8E081604A4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t="10603" b="10602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4F9F2D-2640-48C6-85C0-A217EBADB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2381" y="2438400"/>
            <a:ext cx="4767471" cy="38099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1600" b="1" dirty="0"/>
              <a:t>La </a:t>
            </a:r>
            <a:r>
              <a:rPr lang="en-US" sz="1600" b="1" dirty="0" err="1"/>
              <a:t>croce</a:t>
            </a:r>
            <a:r>
              <a:rPr lang="en-US" sz="1600" b="1" dirty="0"/>
              <a:t> è </a:t>
            </a:r>
            <a:r>
              <a:rPr lang="en-US" sz="1600" b="1" dirty="0" err="1"/>
              <a:t>invito</a:t>
            </a:r>
            <a:r>
              <a:rPr lang="en-US" sz="1600" b="1" dirty="0"/>
              <a:t> ad </a:t>
            </a:r>
            <a:r>
              <a:rPr lang="en-US" sz="1600" b="1" dirty="0" err="1"/>
              <a:t>ogni</a:t>
            </a:r>
            <a:r>
              <a:rPr lang="en-US" sz="1600" b="1" dirty="0"/>
              <a:t> </a:t>
            </a:r>
            <a:r>
              <a:rPr lang="en-US" sz="1600" b="1" dirty="0" err="1"/>
              <a:t>uomo</a:t>
            </a:r>
            <a:r>
              <a:rPr lang="en-US" sz="1600" b="1" dirty="0"/>
              <a:t> a </a:t>
            </a:r>
            <a:r>
              <a:rPr lang="en-US" sz="1600" b="1" dirty="0" err="1"/>
              <a:t>riconoscere</a:t>
            </a:r>
            <a:r>
              <a:rPr lang="en-US" sz="1600" b="1" dirty="0"/>
              <a:t> </a:t>
            </a:r>
            <a:r>
              <a:rPr lang="en-US" sz="1600" b="1" dirty="0" err="1"/>
              <a:t>l’onnipotenza</a:t>
            </a:r>
            <a:r>
              <a:rPr lang="en-US" sz="1600" b="1" dirty="0"/>
              <a:t> </a:t>
            </a:r>
            <a:r>
              <a:rPr lang="en-US" sz="1600" b="1" dirty="0" err="1"/>
              <a:t>dell’amore</a:t>
            </a:r>
            <a:r>
              <a:rPr lang="en-US" sz="1600" b="1" dirty="0"/>
              <a:t> di un Padre </a:t>
            </a:r>
            <a:r>
              <a:rPr lang="en-US" sz="1600" b="1" dirty="0" err="1"/>
              <a:t>che</a:t>
            </a:r>
            <a:r>
              <a:rPr lang="en-US" sz="1600" b="1" dirty="0"/>
              <a:t> </a:t>
            </a:r>
            <a:r>
              <a:rPr lang="en-US" sz="1600" b="1" dirty="0" err="1"/>
              <a:t>consegna</a:t>
            </a:r>
            <a:r>
              <a:rPr lang="en-US" sz="1600" b="1" dirty="0"/>
              <a:t> </a:t>
            </a:r>
            <a:r>
              <a:rPr lang="en-US" sz="1600" b="1" dirty="0" err="1"/>
              <a:t>il</a:t>
            </a:r>
            <a:r>
              <a:rPr lang="en-US" sz="1600" b="1" dirty="0"/>
              <a:t> </a:t>
            </a:r>
            <a:r>
              <a:rPr lang="en-US" sz="1600" b="1" dirty="0" err="1"/>
              <a:t>Figlio</a:t>
            </a:r>
            <a:r>
              <a:rPr lang="en-US" sz="1600" b="1" dirty="0"/>
              <a:t> e di un </a:t>
            </a:r>
            <a:r>
              <a:rPr lang="en-US" sz="1600" b="1" dirty="0" err="1"/>
              <a:t>Figlio</a:t>
            </a:r>
            <a:r>
              <a:rPr lang="en-US" sz="1600" b="1" dirty="0"/>
              <a:t> </a:t>
            </a:r>
            <a:r>
              <a:rPr lang="en-US" sz="1600" b="1" dirty="0" err="1"/>
              <a:t>che</a:t>
            </a:r>
            <a:r>
              <a:rPr lang="en-US" sz="1600" b="1" dirty="0"/>
              <a:t> </a:t>
            </a:r>
            <a:r>
              <a:rPr lang="en-US" sz="1600" b="1" dirty="0" err="1"/>
              <a:t>si</a:t>
            </a:r>
            <a:r>
              <a:rPr lang="en-US" sz="1600" b="1" dirty="0"/>
              <a:t> </a:t>
            </a:r>
            <a:r>
              <a:rPr lang="en-US" sz="1600" b="1" dirty="0" err="1"/>
              <a:t>consegna</a:t>
            </a:r>
            <a:r>
              <a:rPr lang="en-US" sz="1600" b="1" dirty="0"/>
              <a:t> per </a:t>
            </a:r>
            <a:r>
              <a:rPr lang="en-US" sz="1600" b="1" dirty="0" err="1"/>
              <a:t>noi</a:t>
            </a:r>
            <a:r>
              <a:rPr lang="en-US" sz="1600" b="1" dirty="0"/>
              <a:t>: un amore </a:t>
            </a:r>
            <a:r>
              <a:rPr lang="en-US" sz="1600" b="1" dirty="0" err="1"/>
              <a:t>che</a:t>
            </a:r>
            <a:r>
              <a:rPr lang="en-US" sz="1600" b="1" dirty="0"/>
              <a:t> </a:t>
            </a:r>
            <a:r>
              <a:rPr lang="en-US" sz="1600" b="1" dirty="0" err="1"/>
              <a:t>distrugge</a:t>
            </a:r>
            <a:r>
              <a:rPr lang="en-US" sz="1600" b="1" dirty="0"/>
              <a:t> </a:t>
            </a:r>
            <a:r>
              <a:rPr lang="en-US" sz="1600" b="1" dirty="0" err="1"/>
              <a:t>il</a:t>
            </a:r>
            <a:r>
              <a:rPr lang="en-US" sz="1600" b="1" dirty="0"/>
              <a:t> male </a:t>
            </a:r>
            <a:r>
              <a:rPr lang="en-US" sz="1600" b="1" dirty="0" err="1"/>
              <a:t>prendendolo</a:t>
            </a:r>
            <a:r>
              <a:rPr lang="en-US" sz="1600" b="1" dirty="0"/>
              <a:t> </a:t>
            </a:r>
            <a:r>
              <a:rPr lang="en-US" sz="1600" b="1" dirty="0" err="1"/>
              <a:t>su</a:t>
            </a:r>
            <a:r>
              <a:rPr lang="en-US" sz="1600" b="1" dirty="0"/>
              <a:t> di </a:t>
            </a:r>
            <a:r>
              <a:rPr lang="en-US" sz="1600" b="1" dirty="0" err="1"/>
              <a:t>sé</a:t>
            </a: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1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8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882123-61C5-42D0-B55C-22DFC150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Cosa </a:t>
            </a:r>
            <a:r>
              <a:rPr lang="en-US" dirty="0" err="1"/>
              <a:t>sono</a:t>
            </a:r>
            <a:r>
              <a:rPr lang="en-US" dirty="0"/>
              <a:t> le </a:t>
            </a:r>
            <a:r>
              <a:rPr lang="en-US" dirty="0" err="1"/>
              <a:t>parabole</a:t>
            </a:r>
            <a:endParaRPr lang="en-US" dirty="0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A378CAB1-A63A-40B2-A388-900600421B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181" r="181" b="-1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9819FB-872A-4CF8-9503-23805D1F9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9312" y="3072385"/>
            <a:ext cx="3754987" cy="29474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Un </a:t>
            </a:r>
            <a:r>
              <a:rPr lang="en-US" sz="1800" dirty="0" err="1"/>
              <a:t>linguaggio</a:t>
            </a:r>
            <a:r>
              <a:rPr lang="en-US" sz="1800" dirty="0"/>
              <a:t> </a:t>
            </a:r>
            <a:r>
              <a:rPr lang="en-US" sz="1800" dirty="0" err="1"/>
              <a:t>quotidiano</a:t>
            </a:r>
            <a:r>
              <a:rPr lang="en-US" sz="1800" dirty="0"/>
              <a:t> e semplice per </a:t>
            </a:r>
            <a:r>
              <a:rPr lang="en-US" sz="1800" dirty="0" err="1"/>
              <a:t>esprimere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misteri</a:t>
            </a:r>
            <a:r>
              <a:rPr lang="en-US" sz="1800" dirty="0"/>
              <a:t> di </a:t>
            </a:r>
            <a:r>
              <a:rPr lang="en-US" sz="1800" dirty="0" err="1"/>
              <a:t>Dio</a:t>
            </a:r>
            <a:r>
              <a:rPr lang="en-US" sz="1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89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C6D459-A075-4699-BE10-2278D54F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Mt 13,13-15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186FA2-6851-49E3-BE34-06BA53BCB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Per questo a loro parlo con parabole: perché guardando non vedono, udendo non ascoltano e non comprendono. Così si compie per loro la profezia di Isaia che dice: </a:t>
            </a:r>
          </a:p>
          <a:p>
            <a:pPr marL="0" indent="0">
              <a:buNone/>
            </a:pPr>
            <a:r>
              <a:rPr lang="it-IT" i="1" dirty="0"/>
              <a:t>Udrete, sì, ma non comprenderete, guarderete, sì, ma non vedrete. Perché il cuore di questo popolo è diventato insensibile, sono diventati duri di orecchi e hanno chiuso gli occhi, perché non vedano con gli occhi, non ascoltino con gli orecchi e non comprendano con il cuore e non si convertano e io li guarisca. </a:t>
            </a:r>
          </a:p>
          <a:p>
            <a:pPr marL="0" indent="0">
              <a:buNone/>
            </a:pP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85677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96C55F-CC45-4733-AEF3-E58DD25F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Linguaggio dei profeti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21A15D-EE0C-4718-B377-7C19F254C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Sembra che Gesù parli in parabola per non essere compreso.</a:t>
            </a:r>
          </a:p>
          <a:p>
            <a:r>
              <a:rPr lang="it-IT" dirty="0"/>
              <a:t>Il ministero dei profeti ha dovuto subire il rifiuto radicale e violento di un popolo refrattario all’ascolto del suo Dio. </a:t>
            </a:r>
          </a:p>
        </p:txBody>
      </p:sp>
    </p:spTree>
    <p:extLst>
      <p:ext uri="{BB962C8B-B14F-4D97-AF65-F5344CB8AC3E}">
        <p14:creationId xmlns:p14="http://schemas.microsoft.com/office/powerpoint/2010/main" val="2268732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2A2DE6-4587-41F1-ACC5-22A88EC2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Is 5,1-7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7BDC56-6815-4DFF-AAC6-C8B8789DB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700" i="1" baseline="30000" dirty="0"/>
              <a:t>1</a:t>
            </a:r>
            <a:r>
              <a:rPr lang="it-IT" sz="1700" i="1" dirty="0"/>
              <a:t> Voglio cantare per il mio diletto</a:t>
            </a:r>
            <a:br>
              <a:rPr lang="it-IT" sz="1700" dirty="0"/>
            </a:br>
            <a:r>
              <a:rPr lang="it-IT" sz="1700" i="1" dirty="0"/>
              <a:t>il mio cantico d'amore per la sua vigna.</a:t>
            </a:r>
            <a:br>
              <a:rPr lang="it-IT" sz="1700" dirty="0"/>
            </a:br>
            <a:r>
              <a:rPr lang="it-IT" sz="1700" i="1" dirty="0"/>
              <a:t>Il mio diletto possedeva una vigna</a:t>
            </a:r>
            <a:br>
              <a:rPr lang="it-IT" sz="1700" dirty="0"/>
            </a:br>
            <a:r>
              <a:rPr lang="it-IT" sz="1700" dirty="0"/>
              <a:t>(…)</a:t>
            </a:r>
            <a:br>
              <a:rPr lang="it-IT" sz="1700" dirty="0"/>
            </a:br>
            <a:r>
              <a:rPr lang="it-IT" sz="1700" i="1" dirty="0"/>
              <a:t>essa produsse, invece, acini acerbi.</a:t>
            </a:r>
            <a:br>
              <a:rPr lang="it-IT" sz="1700" dirty="0"/>
            </a:br>
            <a:r>
              <a:rPr lang="it-IT" sz="1700" i="1" baseline="30000" dirty="0"/>
              <a:t>3</a:t>
            </a:r>
            <a:r>
              <a:rPr lang="it-IT" sz="1700" i="1" dirty="0"/>
              <a:t>E ora, abitanti di Gerusalemme</a:t>
            </a:r>
            <a:br>
              <a:rPr lang="it-IT" sz="1700" dirty="0"/>
            </a:br>
            <a:r>
              <a:rPr lang="it-IT" sz="1700" i="1" dirty="0"/>
              <a:t>e uomini di Giuda,</a:t>
            </a:r>
            <a:br>
              <a:rPr lang="it-IT" sz="1700" dirty="0"/>
            </a:br>
            <a:r>
              <a:rPr lang="it-IT" sz="1700" i="1" dirty="0"/>
              <a:t>siate voi giudici fra me e la mia vigna.</a:t>
            </a:r>
            <a:br>
              <a:rPr lang="it-IT" sz="1700" dirty="0"/>
            </a:br>
            <a:r>
              <a:rPr lang="it-IT" sz="1700" i="1" baseline="30000" dirty="0"/>
              <a:t>4</a:t>
            </a:r>
            <a:r>
              <a:rPr lang="it-IT" sz="1700" i="1" dirty="0"/>
              <a:t>Che cosa dovevo fare ancora alla mia vigna</a:t>
            </a:r>
            <a:br>
              <a:rPr lang="it-IT" sz="1700" dirty="0"/>
            </a:br>
            <a:r>
              <a:rPr lang="it-IT" sz="1700" i="1" dirty="0"/>
              <a:t>che io non abbia fatto?</a:t>
            </a:r>
            <a:br>
              <a:rPr lang="it-IT" sz="1700" dirty="0"/>
            </a:br>
            <a:r>
              <a:rPr lang="it-IT" sz="1700" i="1" baseline="30000" dirty="0"/>
              <a:t>7</a:t>
            </a:r>
            <a:r>
              <a:rPr lang="it-IT" sz="1700" i="1" dirty="0"/>
              <a:t>Ebbene, la vigna del Signore degli eserciti</a:t>
            </a:r>
            <a:br>
              <a:rPr lang="it-IT" sz="1700" dirty="0"/>
            </a:br>
            <a:r>
              <a:rPr lang="it-IT" sz="1700" i="1" dirty="0"/>
              <a:t>è la casa d'Israele;</a:t>
            </a:r>
            <a:br>
              <a:rPr lang="it-IT" sz="1700" dirty="0"/>
            </a:br>
            <a:r>
              <a:rPr lang="it-IT" sz="1700" i="1" dirty="0"/>
              <a:t>gli abitanti di Giuda</a:t>
            </a:r>
            <a:br>
              <a:rPr lang="it-IT" sz="1700" dirty="0"/>
            </a:br>
            <a:r>
              <a:rPr lang="it-IT" sz="1700" i="1" dirty="0"/>
              <a:t>sono la sua piantagione preferita.</a:t>
            </a:r>
            <a:br>
              <a:rPr lang="it-IT" sz="1700" dirty="0"/>
            </a:br>
            <a:r>
              <a:rPr lang="it-IT" sz="1700" i="1" dirty="0"/>
              <a:t>Egli si aspettava giustizia</a:t>
            </a:r>
            <a:br>
              <a:rPr lang="it-IT" sz="1700" dirty="0"/>
            </a:br>
            <a:r>
              <a:rPr lang="it-IT" sz="1700" i="1" dirty="0"/>
              <a:t>ed ecco spargimento di sangue,</a:t>
            </a:r>
            <a:br>
              <a:rPr lang="it-IT" sz="1700" dirty="0"/>
            </a:br>
            <a:r>
              <a:rPr lang="it-IT" sz="1700" i="1" dirty="0"/>
              <a:t>attendeva rettitudine</a:t>
            </a:r>
            <a:br>
              <a:rPr lang="it-IT" sz="1700" dirty="0"/>
            </a:br>
            <a:r>
              <a:rPr lang="it-IT" sz="1700" i="1" dirty="0"/>
              <a:t>ed ecco grida di oppressi.</a:t>
            </a: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312949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BCF84C-F3B8-4F0D-888E-93BECE02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it-IT" dirty="0"/>
              <a:t>Linguaggio profetico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C5182-3679-41B2-B97B-11D7A10D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it-IT" dirty="0"/>
              <a:t>Il grido di accusa di Isaia sarà pienamente compreso solo dopo le catastrofi nazionali degli esili.</a:t>
            </a:r>
          </a:p>
          <a:p>
            <a:r>
              <a:rPr lang="it-IT" dirty="0"/>
              <a:t>La salvezza passerà attraverso la mancata comprensione del popolo</a:t>
            </a:r>
          </a:p>
        </p:txBody>
      </p:sp>
    </p:spTree>
    <p:extLst>
      <p:ext uri="{BB962C8B-B14F-4D97-AF65-F5344CB8AC3E}">
        <p14:creationId xmlns:p14="http://schemas.microsoft.com/office/powerpoint/2010/main" val="11740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60B07B-6F98-462D-8D96-E47139DF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Mt 13,12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D21096-A477-48C1-A4A3-B419197EB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aseline="30000"/>
              <a:t>12</a:t>
            </a:r>
            <a:r>
              <a:rPr lang="it-IT"/>
              <a:t>Infatti a colui che ha, verrà dato e sarà nell'abbondanza; ma a colui che non ha, sarà tolto anche quello che ha. </a:t>
            </a:r>
            <a:r>
              <a:rPr lang="it-IT" baseline="30000"/>
              <a:t>13</a:t>
            </a:r>
            <a:r>
              <a:rPr lang="it-IT"/>
              <a:t>Per questo a loro parlo con parabole: perché guardando non vedono, udendo non ascoltano e non comprendono. </a:t>
            </a:r>
            <a:r>
              <a:rPr lang="it-IT" baseline="30000"/>
              <a:t>14</a:t>
            </a:r>
            <a:r>
              <a:rPr lang="it-IT"/>
              <a:t>Così si compie per loro la profezia di Isaia che dice:</a:t>
            </a:r>
          </a:p>
        </p:txBody>
      </p:sp>
    </p:spTree>
    <p:extLst>
      <p:ext uri="{BB962C8B-B14F-4D97-AF65-F5344CB8AC3E}">
        <p14:creationId xmlns:p14="http://schemas.microsoft.com/office/powerpoint/2010/main" val="4022552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81B0EE-DE97-4B9F-8E17-DA3F1DBE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Is 6,9-10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EE67AF-F4C7-4190-8A67-B1246CA0C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 baseline="30000" dirty="0"/>
              <a:t>9</a:t>
            </a:r>
            <a:r>
              <a:rPr lang="it-IT" dirty="0"/>
              <a:t>Egli disse: «Va' e riferisci a questo popolo:</a:t>
            </a:r>
            <a:br>
              <a:rPr lang="it-IT" dirty="0"/>
            </a:br>
            <a:r>
              <a:rPr lang="it-IT" dirty="0"/>
              <a:t>«Ascoltate pure, ma non comprenderete,</a:t>
            </a:r>
            <a:br>
              <a:rPr lang="it-IT" dirty="0"/>
            </a:br>
            <a:r>
              <a:rPr lang="it-IT" dirty="0"/>
              <a:t>osservate pure, ma non conoscerete».</a:t>
            </a:r>
            <a:br>
              <a:rPr lang="it-IT" dirty="0"/>
            </a:br>
            <a:r>
              <a:rPr lang="it-IT" baseline="30000" dirty="0"/>
              <a:t>10</a:t>
            </a:r>
            <a:r>
              <a:rPr lang="it-IT" dirty="0"/>
              <a:t>Rendi insensibile il cuore di questo popolo,</a:t>
            </a:r>
            <a:br>
              <a:rPr lang="it-IT" dirty="0"/>
            </a:br>
            <a:r>
              <a:rPr lang="it-IT" dirty="0"/>
              <a:t>rendilo duro d'orecchio e acceca i suoi occhi,</a:t>
            </a:r>
            <a:br>
              <a:rPr lang="it-IT" dirty="0"/>
            </a:br>
            <a:r>
              <a:rPr lang="it-IT" dirty="0"/>
              <a:t>e non veda con gli occhi</a:t>
            </a:r>
            <a:br>
              <a:rPr lang="it-IT" dirty="0"/>
            </a:br>
            <a:r>
              <a:rPr lang="it-IT" dirty="0"/>
              <a:t>né oda con gli orecchi</a:t>
            </a:r>
            <a:br>
              <a:rPr lang="it-IT" dirty="0"/>
            </a:br>
            <a:r>
              <a:rPr lang="it-IT" dirty="0"/>
              <a:t>né comprenda con il cuore</a:t>
            </a:r>
            <a:br>
              <a:rPr lang="it-IT" dirty="0"/>
            </a:br>
            <a:r>
              <a:rPr lang="it-IT" dirty="0"/>
              <a:t>né si converta </a:t>
            </a:r>
            <a:r>
              <a:rPr lang="it-IT" b="1" dirty="0"/>
              <a:t>in modo da essere guarito</a:t>
            </a:r>
            <a:r>
              <a:rPr lang="it-IT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118733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6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8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9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B1D9DB-EFF1-4DAA-954C-2BE7EA5D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900"/>
              <a:t>Il seminatore Mt 13,3-4</a:t>
            </a:r>
          </a:p>
        </p:txBody>
      </p:sp>
      <p:pic>
        <p:nvPicPr>
          <p:cNvPr id="6" name="Segnaposto immagine 5" descr="Immagine che contiene erba, esterni, terra&#10;&#10;Descrizione generata automaticamente">
            <a:extLst>
              <a:ext uri="{FF2B5EF4-FFF2-40B4-BE49-F238E27FC236}">
                <a16:creationId xmlns:a16="http://schemas.microsoft.com/office/drawing/2014/main" id="{75D1C538-B0A6-4852-815D-7647D23C86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15461" r="15460" b="-1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1C367D-C715-4099-ACE6-1B510F3B5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438401"/>
            <a:ext cx="3324141" cy="38099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1600" b="1" baseline="30000" dirty="0"/>
              <a:t>3</a:t>
            </a:r>
            <a:r>
              <a:rPr lang="en-US" sz="1600" b="1" dirty="0"/>
              <a:t>Egli </a:t>
            </a:r>
            <a:r>
              <a:rPr lang="en-US" sz="1600" b="1" dirty="0" err="1"/>
              <a:t>parlò</a:t>
            </a:r>
            <a:r>
              <a:rPr lang="en-US" sz="1600" b="1" dirty="0"/>
              <a:t> </a:t>
            </a:r>
            <a:r>
              <a:rPr lang="en-US" sz="1600" b="1" dirty="0" err="1"/>
              <a:t>loro</a:t>
            </a:r>
            <a:r>
              <a:rPr lang="en-US" sz="1600" b="1" dirty="0"/>
              <a:t> di </a:t>
            </a:r>
            <a:r>
              <a:rPr lang="en-US" sz="1600" b="1" dirty="0" err="1"/>
              <a:t>molte</a:t>
            </a:r>
            <a:r>
              <a:rPr lang="en-US" sz="1600" b="1" dirty="0"/>
              <a:t> </a:t>
            </a:r>
            <a:r>
              <a:rPr lang="en-US" sz="1600" b="1" dirty="0" err="1"/>
              <a:t>cose</a:t>
            </a:r>
            <a:r>
              <a:rPr lang="en-US" sz="1600" b="1" dirty="0"/>
              <a:t> con </a:t>
            </a:r>
            <a:r>
              <a:rPr lang="en-US" sz="1600" b="1" dirty="0" err="1"/>
              <a:t>parabole</a:t>
            </a:r>
            <a:r>
              <a:rPr lang="en-US" sz="1600" b="1" dirty="0"/>
              <a:t>. E </a:t>
            </a:r>
            <a:r>
              <a:rPr lang="en-US" sz="1600" b="1" dirty="0" err="1"/>
              <a:t>disse</a:t>
            </a:r>
            <a:r>
              <a:rPr lang="en-US" sz="1600" b="1" dirty="0"/>
              <a:t>: «Ecco, </a:t>
            </a:r>
            <a:r>
              <a:rPr lang="en-US" sz="1600" b="1" dirty="0" err="1"/>
              <a:t>il</a:t>
            </a:r>
            <a:r>
              <a:rPr lang="en-US" sz="1600" b="1" dirty="0"/>
              <a:t> </a:t>
            </a:r>
            <a:r>
              <a:rPr lang="en-US" sz="1600" b="1" dirty="0" err="1"/>
              <a:t>seminatore</a:t>
            </a:r>
            <a:r>
              <a:rPr lang="en-US" sz="1600" b="1" dirty="0"/>
              <a:t> </a:t>
            </a:r>
            <a:r>
              <a:rPr lang="en-US" sz="1600" b="1" dirty="0" err="1"/>
              <a:t>uscì</a:t>
            </a:r>
            <a:r>
              <a:rPr lang="en-US" sz="1600" b="1" dirty="0"/>
              <a:t> a </a:t>
            </a:r>
            <a:r>
              <a:rPr lang="en-US" sz="1600" b="1" dirty="0" err="1"/>
              <a:t>seminare</a:t>
            </a:r>
            <a:r>
              <a:rPr lang="en-US" sz="1600" b="1" dirty="0"/>
              <a:t>. </a:t>
            </a:r>
            <a:r>
              <a:rPr lang="en-US" sz="1600" b="1" baseline="30000" dirty="0"/>
              <a:t>4</a:t>
            </a:r>
            <a:r>
              <a:rPr lang="en-US" sz="1600" b="1" dirty="0"/>
              <a:t>Mentre </a:t>
            </a:r>
            <a:r>
              <a:rPr lang="en-US" sz="1600" b="1" dirty="0" err="1"/>
              <a:t>seminava</a:t>
            </a:r>
            <a:r>
              <a:rPr lang="en-US" sz="1600" b="1" dirty="0"/>
              <a:t>, una </a:t>
            </a:r>
            <a:r>
              <a:rPr lang="en-US" sz="1600" b="1" dirty="0" err="1"/>
              <a:t>parte</a:t>
            </a:r>
            <a:r>
              <a:rPr lang="en-US" sz="1600" b="1" dirty="0"/>
              <a:t> </a:t>
            </a:r>
            <a:r>
              <a:rPr lang="en-US" sz="1600" b="1" dirty="0" err="1"/>
              <a:t>cadde</a:t>
            </a:r>
            <a:r>
              <a:rPr lang="en-US" sz="1600" b="1" dirty="0"/>
              <a:t> </a:t>
            </a:r>
            <a:r>
              <a:rPr lang="en-US" sz="1600" b="1" dirty="0" err="1"/>
              <a:t>lungo</a:t>
            </a:r>
            <a:r>
              <a:rPr lang="en-US" sz="1600" b="1" dirty="0"/>
              <a:t> la </a:t>
            </a:r>
            <a:r>
              <a:rPr lang="en-US" sz="1600" b="1" dirty="0" err="1"/>
              <a:t>strada</a:t>
            </a:r>
            <a:r>
              <a:rPr lang="en-US" sz="1600" b="1" dirty="0"/>
              <a:t>; </a:t>
            </a:r>
            <a:r>
              <a:rPr lang="en-US" sz="1600" b="1" dirty="0" err="1"/>
              <a:t>vennero</a:t>
            </a:r>
            <a:r>
              <a:rPr lang="en-US" sz="1600" b="1" dirty="0"/>
              <a:t> </a:t>
            </a:r>
            <a:r>
              <a:rPr lang="en-US" sz="1600" b="1" dirty="0" err="1"/>
              <a:t>gli</a:t>
            </a:r>
            <a:r>
              <a:rPr lang="en-US" sz="1600" b="1" dirty="0"/>
              <a:t> </a:t>
            </a:r>
            <a:r>
              <a:rPr lang="en-US" sz="1600" b="1" dirty="0" err="1"/>
              <a:t>uccelli</a:t>
            </a:r>
            <a:r>
              <a:rPr lang="en-US" sz="1600" b="1" dirty="0"/>
              <a:t> e la </a:t>
            </a:r>
            <a:r>
              <a:rPr lang="en-US" sz="1600" b="1" dirty="0" err="1"/>
              <a:t>mangiarono</a:t>
            </a:r>
            <a:r>
              <a:rPr lang="en-US" sz="1600" b="1" dirty="0"/>
              <a:t>. </a:t>
            </a:r>
            <a:r>
              <a:rPr lang="en-US" sz="1600" b="1" baseline="30000" dirty="0"/>
              <a:t>5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185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993</Words>
  <Application>Microsoft Macintosh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Ione</vt:lpstr>
      <vt:lpstr>X LEZIONE: Gesù e le parabole del Regno</vt:lpstr>
      <vt:lpstr>Cosa sono le parabole</vt:lpstr>
      <vt:lpstr>Mt 13,13-15</vt:lpstr>
      <vt:lpstr>Linguaggio dei profeti</vt:lpstr>
      <vt:lpstr>Is 5,1-7</vt:lpstr>
      <vt:lpstr>Linguaggio profetico</vt:lpstr>
      <vt:lpstr>Mt 13,12</vt:lpstr>
      <vt:lpstr>Is 6,9-10</vt:lpstr>
      <vt:lpstr>Il seminatore Mt 13,3-4</vt:lpstr>
      <vt:lpstr>La parabola del seminatore modello per le altre parabole</vt:lpstr>
      <vt:lpstr>Mt 13,24-30</vt:lpstr>
      <vt:lpstr>Onnipotenza nell’amore</vt:lpstr>
      <vt:lpstr>Mt 13,47-50</vt:lpstr>
      <vt:lpstr>Gesù servo mite</vt:lpstr>
      <vt:lpstr>Lo scriba discepolo</vt:lpstr>
      <vt:lpstr>La croce, ultima parabola di Gesù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LEZIONE: Gesù e le parabole del Regno</dc:title>
  <dc:creator>HP</dc:creator>
  <cp:lastModifiedBy>Davide Arcangeli</cp:lastModifiedBy>
  <cp:revision>3</cp:revision>
  <dcterms:created xsi:type="dcterms:W3CDTF">2018-12-05T09:30:51Z</dcterms:created>
  <dcterms:modified xsi:type="dcterms:W3CDTF">2022-05-02T08:52:42Z</dcterms:modified>
</cp:coreProperties>
</file>