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2" r:id="rId5"/>
    <p:sldId id="273" r:id="rId6"/>
    <p:sldId id="274" r:id="rId7"/>
    <p:sldId id="275" r:id="rId8"/>
    <p:sldId id="276" r:id="rId9"/>
    <p:sldId id="277" r:id="rId10"/>
    <p:sldId id="278" r:id="rId11"/>
    <p:sldId id="261" r:id="rId12"/>
    <p:sldId id="267" r:id="rId13"/>
    <p:sldId id="258" r:id="rId14"/>
    <p:sldId id="266" r:id="rId15"/>
    <p:sldId id="259" r:id="rId16"/>
    <p:sldId id="268" r:id="rId17"/>
    <p:sldId id="263" r:id="rId18"/>
    <p:sldId id="264" r:id="rId19"/>
    <p:sldId id="260" r:id="rId20"/>
    <p:sldId id="262" r:id="rId21"/>
    <p:sldId id="265" r:id="rId22"/>
    <p:sldId id="270"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82"/>
  </p:normalViewPr>
  <p:slideViewPr>
    <p:cSldViewPr snapToGrid="0" snapToObjects="1">
      <p:cViewPr varScale="1">
        <p:scale>
          <a:sx n="116" d="100"/>
          <a:sy n="116"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4/23/20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4/23/20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4/23/20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B85CA-FFAF-2840-8CC4-712BE20D4595}"/>
              </a:ext>
            </a:extLst>
          </p:cNvPr>
          <p:cNvSpPr>
            <a:spLocks noGrp="1"/>
          </p:cNvSpPr>
          <p:nvPr>
            <p:ph type="ctrTitle"/>
          </p:nvPr>
        </p:nvSpPr>
        <p:spPr/>
        <p:txBody>
          <a:bodyPr/>
          <a:lstStyle/>
          <a:p>
            <a:r>
              <a:rPr lang="it-IT" dirty="0" err="1"/>
              <a:t>Sermones</a:t>
            </a:r>
            <a:r>
              <a:rPr lang="it-IT" dirty="0"/>
              <a:t> in </a:t>
            </a:r>
            <a:r>
              <a:rPr lang="it-IT" dirty="0" err="1"/>
              <a:t>Dormitionem</a:t>
            </a:r>
            <a:r>
              <a:rPr lang="it-IT" dirty="0"/>
              <a:t> Marie</a:t>
            </a:r>
          </a:p>
        </p:txBody>
      </p:sp>
      <p:sp>
        <p:nvSpPr>
          <p:cNvPr id="3" name="Sottotitolo 2">
            <a:extLst>
              <a:ext uri="{FF2B5EF4-FFF2-40B4-BE49-F238E27FC236}">
                <a16:creationId xmlns:a16="http://schemas.microsoft.com/office/drawing/2014/main" id="{CA1AE1DF-9E7E-8F46-8772-13EA70641F7E}"/>
              </a:ext>
            </a:extLst>
          </p:cNvPr>
          <p:cNvSpPr>
            <a:spLocks noGrp="1"/>
          </p:cNvSpPr>
          <p:nvPr>
            <p:ph type="subTitle" idx="1"/>
          </p:nvPr>
        </p:nvSpPr>
        <p:spPr/>
        <p:txBody>
          <a:bodyPr/>
          <a:lstStyle/>
          <a:p>
            <a:endParaRPr lang="it-IT" dirty="0"/>
          </a:p>
          <a:p>
            <a:r>
              <a:rPr lang="it-IT" sz="2400" dirty="0" err="1"/>
              <a:t>Codex</a:t>
            </a:r>
            <a:r>
              <a:rPr lang="it-IT" sz="2400" dirty="0"/>
              <a:t> </a:t>
            </a:r>
            <a:r>
              <a:rPr lang="it-IT" sz="2400" dirty="0" err="1"/>
              <a:t>Augiensi</a:t>
            </a:r>
            <a:r>
              <a:rPr lang="it-IT" sz="2400" dirty="0"/>
              <a:t> LXXX (sec. IX) </a:t>
            </a:r>
          </a:p>
          <a:p>
            <a:r>
              <a:rPr lang="it-IT" sz="2400" dirty="0" err="1"/>
              <a:t>CChCM</a:t>
            </a:r>
            <a:r>
              <a:rPr lang="it-IT" sz="2400" dirty="0"/>
              <a:t> 154</a:t>
            </a:r>
          </a:p>
        </p:txBody>
      </p:sp>
    </p:spTree>
    <p:extLst>
      <p:ext uri="{BB962C8B-B14F-4D97-AF65-F5344CB8AC3E}">
        <p14:creationId xmlns:p14="http://schemas.microsoft.com/office/powerpoint/2010/main" val="4210008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D1D5A-E910-6944-8D4F-5DD3C3447BCC}"/>
              </a:ext>
            </a:extLst>
          </p:cNvPr>
          <p:cNvSpPr>
            <a:spLocks noGrp="1"/>
          </p:cNvSpPr>
          <p:nvPr>
            <p:ph type="title"/>
          </p:nvPr>
        </p:nvSpPr>
        <p:spPr/>
        <p:txBody>
          <a:bodyPr>
            <a:normAutofit fontScale="90000"/>
          </a:bodyPr>
          <a:lstStyle/>
          <a:p>
            <a:pPr algn="l"/>
            <a:r>
              <a:rPr lang="it-IT" sz="3100" i="1" dirty="0" err="1"/>
              <a:t>Koimesis</a:t>
            </a:r>
            <a:r>
              <a:rPr lang="it-IT" sz="3100" i="1" dirty="0"/>
              <a:t>, </a:t>
            </a:r>
            <a:r>
              <a:rPr lang="it-IT" sz="3100" dirty="0"/>
              <a:t>mosaico, Chiesa di San Salvatore in </a:t>
            </a:r>
            <a:r>
              <a:rPr lang="it-IT" sz="3100" dirty="0" err="1"/>
              <a:t>Chora</a:t>
            </a:r>
            <a:r>
              <a:rPr lang="it-IT" sz="3100" dirty="0"/>
              <a:t>, Istanbul.</a:t>
            </a:r>
            <a:br>
              <a:rPr lang="it-IT" dirty="0"/>
            </a:br>
            <a:endParaRPr lang="it-IT" dirty="0"/>
          </a:p>
        </p:txBody>
      </p:sp>
      <p:pic>
        <p:nvPicPr>
          <p:cNvPr id="5" name="Segnaposto contenuto 4">
            <a:extLst>
              <a:ext uri="{FF2B5EF4-FFF2-40B4-BE49-F238E27FC236}">
                <a16:creationId xmlns:a16="http://schemas.microsoft.com/office/drawing/2014/main" id="{A84D7F51-7A00-484E-8C35-4274879E00F8}"/>
              </a:ext>
            </a:extLst>
          </p:cNvPr>
          <p:cNvPicPr>
            <a:picLocks noGrp="1" noChangeAspect="1"/>
          </p:cNvPicPr>
          <p:nvPr>
            <p:ph idx="1"/>
          </p:nvPr>
        </p:nvPicPr>
        <p:blipFill>
          <a:blip r:embed="rId2"/>
          <a:stretch>
            <a:fillRect/>
          </a:stretch>
        </p:blipFill>
        <p:spPr>
          <a:xfrm>
            <a:off x="5396274" y="803275"/>
            <a:ext cx="5725390" cy="5248275"/>
          </a:xfrm>
        </p:spPr>
      </p:pic>
    </p:spTree>
    <p:extLst>
      <p:ext uri="{BB962C8B-B14F-4D97-AF65-F5344CB8AC3E}">
        <p14:creationId xmlns:p14="http://schemas.microsoft.com/office/powerpoint/2010/main" val="320227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E164EE-B5E7-3B46-8C6E-48F260DBE039}"/>
              </a:ext>
            </a:extLst>
          </p:cNvPr>
          <p:cNvSpPr>
            <a:spLocks noGrp="1"/>
          </p:cNvSpPr>
          <p:nvPr>
            <p:ph type="title"/>
          </p:nvPr>
        </p:nvSpPr>
        <p:spPr/>
        <p:txBody>
          <a:bodyPr>
            <a:noAutofit/>
          </a:bodyPr>
          <a:lstStyle/>
          <a:p>
            <a:pPr algn="l"/>
            <a:br>
              <a:rPr lang="it-IT" sz="3200" dirty="0"/>
            </a:br>
            <a:r>
              <a:rPr lang="it-IT" sz="3200" i="1" dirty="0"/>
              <a:t>He </a:t>
            </a:r>
            <a:r>
              <a:rPr lang="it-IT" sz="3200" i="1" dirty="0" err="1"/>
              <a:t>Koimesis</a:t>
            </a:r>
            <a:r>
              <a:rPr lang="it-IT" sz="3200" dirty="0"/>
              <a:t>, mosaico, Chiesa della </a:t>
            </a:r>
            <a:r>
              <a:rPr lang="it-IT" sz="3200" dirty="0" err="1"/>
              <a:t>Martorana</a:t>
            </a:r>
            <a:r>
              <a:rPr lang="it-IT" sz="3200" dirty="0"/>
              <a:t>, Palermo, 1143 </a:t>
            </a:r>
            <a:r>
              <a:rPr lang="it-IT" sz="3200" dirty="0" err="1"/>
              <a:t>ca</a:t>
            </a:r>
            <a:r>
              <a:rPr lang="it-IT" sz="3200" dirty="0"/>
              <a:t>. </a:t>
            </a:r>
            <a:br>
              <a:rPr lang="it-IT" sz="3200" dirty="0"/>
            </a:br>
            <a:endParaRPr lang="it-IT" sz="3200" dirty="0"/>
          </a:p>
        </p:txBody>
      </p:sp>
      <p:pic>
        <p:nvPicPr>
          <p:cNvPr id="9" name="Segnaposto contenuto 8">
            <a:extLst>
              <a:ext uri="{FF2B5EF4-FFF2-40B4-BE49-F238E27FC236}">
                <a16:creationId xmlns:a16="http://schemas.microsoft.com/office/drawing/2014/main" id="{9E77B1A1-7637-344B-85FB-15F3A0A70E84}"/>
              </a:ext>
            </a:extLst>
          </p:cNvPr>
          <p:cNvPicPr>
            <a:picLocks noGrp="1" noChangeAspect="1"/>
          </p:cNvPicPr>
          <p:nvPr>
            <p:ph idx="1"/>
          </p:nvPr>
        </p:nvPicPr>
        <p:blipFill>
          <a:blip r:embed="rId2"/>
          <a:stretch>
            <a:fillRect/>
          </a:stretch>
        </p:blipFill>
        <p:spPr>
          <a:xfrm>
            <a:off x="6290866" y="803275"/>
            <a:ext cx="3936206" cy="5248275"/>
          </a:xfrm>
        </p:spPr>
      </p:pic>
    </p:spTree>
    <p:extLst>
      <p:ext uri="{BB962C8B-B14F-4D97-AF65-F5344CB8AC3E}">
        <p14:creationId xmlns:p14="http://schemas.microsoft.com/office/powerpoint/2010/main" val="231061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B72E3-FF41-5F43-BA21-088F413DF0B0}"/>
              </a:ext>
            </a:extLst>
          </p:cNvPr>
          <p:cNvSpPr>
            <a:spLocks noGrp="1"/>
          </p:cNvSpPr>
          <p:nvPr>
            <p:ph type="title"/>
          </p:nvPr>
        </p:nvSpPr>
        <p:spPr/>
        <p:txBody>
          <a:bodyPr>
            <a:noAutofit/>
          </a:bodyPr>
          <a:lstStyle/>
          <a:p>
            <a:pPr algn="l"/>
            <a:r>
              <a:rPr lang="it-IT" sz="2400" dirty="0"/>
              <a:t>La </a:t>
            </a:r>
            <a:r>
              <a:rPr lang="it-IT" sz="2400" i="1" dirty="0" err="1"/>
              <a:t>Dormitio</a:t>
            </a:r>
            <a:r>
              <a:rPr lang="it-IT" sz="2400" dirty="0"/>
              <a:t>, opera di maestranze bizantine, è affrontata alla natività, mancando l’abside della parte musiva originale non è possibile vedere la Vergine </a:t>
            </a:r>
            <a:r>
              <a:rPr lang="it-IT" sz="2400" dirty="0" err="1"/>
              <a:t>odigitria</a:t>
            </a:r>
            <a:r>
              <a:rPr lang="it-IT" sz="2400" dirty="0"/>
              <a:t> in trono.</a:t>
            </a:r>
          </a:p>
        </p:txBody>
      </p:sp>
      <p:pic>
        <p:nvPicPr>
          <p:cNvPr id="5" name="Segnaposto contenuto 4">
            <a:extLst>
              <a:ext uri="{FF2B5EF4-FFF2-40B4-BE49-F238E27FC236}">
                <a16:creationId xmlns:a16="http://schemas.microsoft.com/office/drawing/2014/main" id="{9DAEEF78-818E-B849-8BD5-7A1EEFEA83CF}"/>
              </a:ext>
            </a:extLst>
          </p:cNvPr>
          <p:cNvPicPr>
            <a:picLocks noGrp="1" noChangeAspect="1"/>
          </p:cNvPicPr>
          <p:nvPr>
            <p:ph idx="1"/>
          </p:nvPr>
        </p:nvPicPr>
        <p:blipFill>
          <a:blip r:embed="rId2"/>
          <a:stretch>
            <a:fillRect/>
          </a:stretch>
        </p:blipFill>
        <p:spPr>
          <a:xfrm>
            <a:off x="5464969" y="1331912"/>
            <a:ext cx="5588000" cy="4191000"/>
          </a:xfrm>
        </p:spPr>
      </p:pic>
    </p:spTree>
    <p:extLst>
      <p:ext uri="{BB962C8B-B14F-4D97-AF65-F5344CB8AC3E}">
        <p14:creationId xmlns:p14="http://schemas.microsoft.com/office/powerpoint/2010/main" val="367201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853E7-02C4-DA40-8B97-7D384195AB03}"/>
              </a:ext>
            </a:extLst>
          </p:cNvPr>
          <p:cNvSpPr>
            <a:spLocks noGrp="1"/>
          </p:cNvSpPr>
          <p:nvPr>
            <p:ph type="title"/>
          </p:nvPr>
        </p:nvSpPr>
        <p:spPr>
          <a:xfrm>
            <a:off x="902919" y="2371725"/>
            <a:ext cx="3498979" cy="2414588"/>
          </a:xfrm>
        </p:spPr>
        <p:txBody>
          <a:bodyPr>
            <a:noAutofit/>
          </a:bodyPr>
          <a:lstStyle/>
          <a:p>
            <a:pPr algn="l"/>
            <a:r>
              <a:rPr lang="it-IT" sz="2800" i="1" dirty="0" err="1"/>
              <a:t>Dormitio</a:t>
            </a:r>
            <a:r>
              <a:rPr lang="it-IT" sz="2800" i="1" dirty="0"/>
              <a:t> Mariae</a:t>
            </a:r>
            <a:r>
              <a:rPr lang="it-IT" sz="2800" dirty="0"/>
              <a:t>, Jacopo </a:t>
            </a:r>
            <a:r>
              <a:rPr lang="it-IT" sz="2800" dirty="0" err="1"/>
              <a:t>Torriti</a:t>
            </a:r>
            <a:r>
              <a:rPr lang="it-IT" sz="2800" dirty="0"/>
              <a:t>,</a:t>
            </a:r>
            <a:r>
              <a:rPr lang="it-IT" sz="2800" i="1" dirty="0"/>
              <a:t> </a:t>
            </a:r>
            <a:r>
              <a:rPr lang="it-IT" sz="2800" dirty="0"/>
              <a:t>Basilica Santa Maria Maggiore, Roma, (1295-1296)</a:t>
            </a:r>
          </a:p>
        </p:txBody>
      </p:sp>
      <p:pic>
        <p:nvPicPr>
          <p:cNvPr id="5" name="Segnaposto contenuto 4">
            <a:extLst>
              <a:ext uri="{FF2B5EF4-FFF2-40B4-BE49-F238E27FC236}">
                <a16:creationId xmlns:a16="http://schemas.microsoft.com/office/drawing/2014/main" id="{8C77B90E-FD66-2B4B-9D4B-2E4BF44817FC}"/>
              </a:ext>
            </a:extLst>
          </p:cNvPr>
          <p:cNvPicPr>
            <a:picLocks noGrp="1" noChangeAspect="1"/>
          </p:cNvPicPr>
          <p:nvPr>
            <p:ph idx="1"/>
          </p:nvPr>
        </p:nvPicPr>
        <p:blipFill>
          <a:blip r:embed="rId2"/>
          <a:stretch>
            <a:fillRect/>
          </a:stretch>
        </p:blipFill>
        <p:spPr>
          <a:xfrm>
            <a:off x="5118100" y="856732"/>
            <a:ext cx="6281738" cy="5141360"/>
          </a:xfrm>
        </p:spPr>
      </p:pic>
    </p:spTree>
    <p:extLst>
      <p:ext uri="{BB962C8B-B14F-4D97-AF65-F5344CB8AC3E}">
        <p14:creationId xmlns:p14="http://schemas.microsoft.com/office/powerpoint/2010/main" val="316250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905CF-E119-AC43-B6E7-60C69E6A8D4C}"/>
              </a:ext>
            </a:extLst>
          </p:cNvPr>
          <p:cNvSpPr>
            <a:spLocks noGrp="1"/>
          </p:cNvSpPr>
          <p:nvPr>
            <p:ph type="title"/>
          </p:nvPr>
        </p:nvSpPr>
        <p:spPr/>
        <p:txBody>
          <a:bodyPr>
            <a:noAutofit/>
          </a:bodyPr>
          <a:lstStyle/>
          <a:p>
            <a:pPr algn="l"/>
            <a:r>
              <a:rPr lang="it-IT" sz="2800" dirty="0"/>
              <a:t>Jacopo </a:t>
            </a:r>
            <a:r>
              <a:rPr lang="it-IT" sz="2800" dirty="0" err="1"/>
              <a:t>Torriti</a:t>
            </a:r>
            <a:r>
              <a:rPr lang="it-IT" sz="2800" dirty="0"/>
              <a:t> pone al di sopra della </a:t>
            </a:r>
            <a:r>
              <a:rPr lang="it-IT" sz="2800" i="1" dirty="0" err="1"/>
              <a:t>Dormitio</a:t>
            </a:r>
            <a:r>
              <a:rPr lang="it-IT" sz="2800" i="1" dirty="0"/>
              <a:t> </a:t>
            </a:r>
            <a:r>
              <a:rPr lang="it-IT" sz="2800" dirty="0"/>
              <a:t>l’incoronazione della Vergine. La </a:t>
            </a:r>
            <a:r>
              <a:rPr lang="it-IT" sz="2800" i="1" dirty="0" err="1"/>
              <a:t>Dormitio</a:t>
            </a:r>
            <a:r>
              <a:rPr lang="it-IT" sz="2800" i="1" dirty="0"/>
              <a:t> </a:t>
            </a:r>
            <a:r>
              <a:rPr lang="it-IT" sz="2800" dirty="0"/>
              <a:t>costituisce il quadro centrale degli episodi della vita di Maria.</a:t>
            </a:r>
          </a:p>
        </p:txBody>
      </p:sp>
      <p:pic>
        <p:nvPicPr>
          <p:cNvPr id="5" name="Segnaposto contenuto 4">
            <a:extLst>
              <a:ext uri="{FF2B5EF4-FFF2-40B4-BE49-F238E27FC236}">
                <a16:creationId xmlns:a16="http://schemas.microsoft.com/office/drawing/2014/main" id="{93A32D1A-0AB1-B545-9143-158FD9BFA175}"/>
              </a:ext>
            </a:extLst>
          </p:cNvPr>
          <p:cNvPicPr>
            <a:picLocks noGrp="1" noChangeAspect="1"/>
          </p:cNvPicPr>
          <p:nvPr>
            <p:ph idx="1"/>
          </p:nvPr>
        </p:nvPicPr>
        <p:blipFill>
          <a:blip r:embed="rId2"/>
          <a:stretch>
            <a:fillRect/>
          </a:stretch>
        </p:blipFill>
        <p:spPr>
          <a:xfrm>
            <a:off x="5820569" y="1858962"/>
            <a:ext cx="4876800" cy="3136900"/>
          </a:xfrm>
        </p:spPr>
      </p:pic>
    </p:spTree>
    <p:extLst>
      <p:ext uri="{BB962C8B-B14F-4D97-AF65-F5344CB8AC3E}">
        <p14:creationId xmlns:p14="http://schemas.microsoft.com/office/powerpoint/2010/main" val="376328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5D660-870F-774B-AA8C-7CFF56C5282D}"/>
              </a:ext>
            </a:extLst>
          </p:cNvPr>
          <p:cNvSpPr>
            <a:spLocks noGrp="1"/>
          </p:cNvSpPr>
          <p:nvPr>
            <p:ph type="title"/>
          </p:nvPr>
        </p:nvSpPr>
        <p:spPr/>
        <p:txBody>
          <a:bodyPr>
            <a:noAutofit/>
          </a:bodyPr>
          <a:lstStyle/>
          <a:p>
            <a:pPr algn="l"/>
            <a:r>
              <a:rPr lang="it-IT" sz="3200" i="1" dirty="0" err="1"/>
              <a:t>Dormitio</a:t>
            </a:r>
            <a:r>
              <a:rPr lang="it-IT" sz="3200" i="1" dirty="0"/>
              <a:t> </a:t>
            </a:r>
            <a:r>
              <a:rPr lang="it-IT" sz="3200" i="1" dirty="0" err="1"/>
              <a:t>Virginis</a:t>
            </a:r>
            <a:r>
              <a:rPr lang="it-IT" sz="3200" dirty="0"/>
              <a:t>, Pietro Cavallini, Santa Maria in Trastevere, Rome, 1296-1300.</a:t>
            </a:r>
          </a:p>
        </p:txBody>
      </p:sp>
      <p:pic>
        <p:nvPicPr>
          <p:cNvPr id="5" name="Segnaposto contenuto 4">
            <a:extLst>
              <a:ext uri="{FF2B5EF4-FFF2-40B4-BE49-F238E27FC236}">
                <a16:creationId xmlns:a16="http://schemas.microsoft.com/office/drawing/2014/main" id="{642F56CF-33B1-F04E-968D-6476D8BBFFA2}"/>
              </a:ext>
            </a:extLst>
          </p:cNvPr>
          <p:cNvPicPr>
            <a:picLocks noGrp="1" noChangeAspect="1"/>
          </p:cNvPicPr>
          <p:nvPr>
            <p:ph idx="1"/>
          </p:nvPr>
        </p:nvPicPr>
        <p:blipFill>
          <a:blip r:embed="rId2"/>
          <a:stretch>
            <a:fillRect/>
          </a:stretch>
        </p:blipFill>
        <p:spPr>
          <a:xfrm>
            <a:off x="5466887" y="803275"/>
            <a:ext cx="5584164" cy="5248275"/>
          </a:xfrm>
        </p:spPr>
      </p:pic>
    </p:spTree>
    <p:extLst>
      <p:ext uri="{BB962C8B-B14F-4D97-AF65-F5344CB8AC3E}">
        <p14:creationId xmlns:p14="http://schemas.microsoft.com/office/powerpoint/2010/main" val="237627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7AF49E31-E453-304F-BDAB-031BFD218E18}"/>
              </a:ext>
            </a:extLst>
          </p:cNvPr>
          <p:cNvPicPr>
            <a:picLocks noGrp="1" noChangeAspect="1"/>
          </p:cNvPicPr>
          <p:nvPr>
            <p:ph type="pic" idx="1"/>
          </p:nvPr>
        </p:nvPicPr>
        <p:blipFill>
          <a:blip r:embed="rId2"/>
          <a:stretch>
            <a:fillRect/>
          </a:stretch>
        </p:blipFill>
        <p:spPr>
          <a:xfrm>
            <a:off x="7086601" y="1400175"/>
            <a:ext cx="4957762" cy="3586163"/>
          </a:xfrm>
        </p:spPr>
      </p:pic>
      <p:sp>
        <p:nvSpPr>
          <p:cNvPr id="3" name="Titolo 2">
            <a:extLst>
              <a:ext uri="{FF2B5EF4-FFF2-40B4-BE49-F238E27FC236}">
                <a16:creationId xmlns:a16="http://schemas.microsoft.com/office/drawing/2014/main" id="{C3E7C058-23EE-F545-BA3E-D9134C78690E}"/>
              </a:ext>
            </a:extLst>
          </p:cNvPr>
          <p:cNvSpPr>
            <a:spLocks noGrp="1"/>
          </p:cNvSpPr>
          <p:nvPr>
            <p:ph type="title"/>
          </p:nvPr>
        </p:nvSpPr>
        <p:spPr/>
        <p:txBody>
          <a:bodyPr>
            <a:normAutofit fontScale="90000"/>
          </a:bodyPr>
          <a:lstStyle/>
          <a:p>
            <a:pPr algn="l"/>
            <a:r>
              <a:rPr lang="it-IT" sz="2400" dirty="0"/>
              <a:t>La </a:t>
            </a:r>
            <a:r>
              <a:rPr lang="it-IT" sz="2400" i="1" dirty="0" err="1"/>
              <a:t>Dormitio</a:t>
            </a:r>
            <a:r>
              <a:rPr lang="it-IT" sz="2400" i="1" dirty="0"/>
              <a:t> </a:t>
            </a:r>
            <a:r>
              <a:rPr lang="it-IT" sz="2400" dirty="0"/>
              <a:t>è collocata alla fine degli episodi che riguardano la vita Maria, che culmina nell’abbraccio tra la Madre incoronata e il Figlio, entrambi assisi in trono.</a:t>
            </a:r>
          </a:p>
        </p:txBody>
      </p:sp>
      <p:sp>
        <p:nvSpPr>
          <p:cNvPr id="4" name="Segnaposto testo 3">
            <a:extLst>
              <a:ext uri="{FF2B5EF4-FFF2-40B4-BE49-F238E27FC236}">
                <a16:creationId xmlns:a16="http://schemas.microsoft.com/office/drawing/2014/main" id="{D188361B-F6DC-EC43-83EA-9556E33529A1}"/>
              </a:ext>
            </a:extLst>
          </p:cNvPr>
          <p:cNvSpPr>
            <a:spLocks noGrp="1"/>
          </p:cNvSpPr>
          <p:nvPr>
            <p:ph type="body" sz="half" idx="2"/>
          </p:nvPr>
        </p:nvSpPr>
        <p:spPr/>
        <p:txBody>
          <a:bodyPr>
            <a:noAutofit/>
          </a:bodyPr>
          <a:lstStyle/>
          <a:p>
            <a:pPr algn="l"/>
            <a:r>
              <a:rPr lang="it-IT" sz="1200" dirty="0"/>
              <a:t>Il ciclo musivo alluderebbe  «secondo un'accreditata ipotesi (Ernst </a:t>
            </a:r>
            <a:r>
              <a:rPr lang="it-IT" sz="1200" dirty="0" err="1"/>
              <a:t>Kitzinger</a:t>
            </a:r>
            <a:r>
              <a:rPr lang="it-IT" sz="1200" dirty="0"/>
              <a:t>) alla grande processione che nel medioevo si teneva a Roma la notte dell'Assunta. In questa occasione l'icona acheropita del Salvatore dal Laterano veniva solennemente condotta a Santa Maria Maggiore, al cospetto della celebre icona della </a:t>
            </a:r>
            <a:r>
              <a:rPr lang="it-IT" sz="1200" i="1" dirty="0" err="1"/>
              <a:t>Salus</a:t>
            </a:r>
            <a:r>
              <a:rPr lang="it-IT" sz="1200" i="1" dirty="0"/>
              <a:t> </a:t>
            </a:r>
            <a:r>
              <a:rPr lang="it-IT" sz="1200" i="1" dirty="0" err="1"/>
              <a:t>populi</a:t>
            </a:r>
            <a:r>
              <a:rPr lang="it-IT" sz="1200" i="1" dirty="0"/>
              <a:t> romani</a:t>
            </a:r>
            <a:r>
              <a:rPr lang="it-IT" sz="1200" dirty="0"/>
              <a:t>».</a:t>
            </a:r>
            <a:br>
              <a:rPr lang="it-IT" sz="1200" dirty="0"/>
            </a:br>
            <a:endParaRPr lang="it-IT" sz="1200" dirty="0"/>
          </a:p>
        </p:txBody>
      </p:sp>
    </p:spTree>
    <p:extLst>
      <p:ext uri="{BB962C8B-B14F-4D97-AF65-F5344CB8AC3E}">
        <p14:creationId xmlns:p14="http://schemas.microsoft.com/office/powerpoint/2010/main" val="172732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7EC4-9EE8-1F41-B413-AB110B0E276D}"/>
              </a:ext>
            </a:extLst>
          </p:cNvPr>
          <p:cNvSpPr>
            <a:spLocks noGrp="1"/>
          </p:cNvSpPr>
          <p:nvPr>
            <p:ph type="title"/>
          </p:nvPr>
        </p:nvSpPr>
        <p:spPr/>
        <p:txBody>
          <a:bodyPr>
            <a:normAutofit/>
          </a:bodyPr>
          <a:lstStyle/>
          <a:p>
            <a:pPr algn="l"/>
            <a:r>
              <a:rPr lang="it-IT" sz="3200" i="1" dirty="0" err="1"/>
              <a:t>Dormitio</a:t>
            </a:r>
            <a:r>
              <a:rPr lang="it-IT" sz="3200" i="1" dirty="0"/>
              <a:t> </a:t>
            </a:r>
            <a:r>
              <a:rPr lang="it-IT" sz="3200" i="1" dirty="0" err="1"/>
              <a:t>Virginis</a:t>
            </a:r>
            <a:r>
              <a:rPr lang="it-IT" sz="3200" dirty="0"/>
              <a:t>, Giotto, Berlino, 1312-1314 </a:t>
            </a:r>
            <a:r>
              <a:rPr lang="it-IT" sz="3200" dirty="0" err="1"/>
              <a:t>ca</a:t>
            </a:r>
            <a:r>
              <a:rPr lang="it-IT" sz="3200" dirty="0"/>
              <a:t>.</a:t>
            </a:r>
            <a:endParaRPr lang="it-IT" sz="3200" i="1" dirty="0"/>
          </a:p>
        </p:txBody>
      </p:sp>
      <p:pic>
        <p:nvPicPr>
          <p:cNvPr id="5" name="Segnaposto contenuto 4">
            <a:extLst>
              <a:ext uri="{FF2B5EF4-FFF2-40B4-BE49-F238E27FC236}">
                <a16:creationId xmlns:a16="http://schemas.microsoft.com/office/drawing/2014/main" id="{2080C612-B0D6-FE48-96E7-5AF90DCD5A0B}"/>
              </a:ext>
            </a:extLst>
          </p:cNvPr>
          <p:cNvPicPr>
            <a:picLocks noGrp="1" noChangeAspect="1"/>
          </p:cNvPicPr>
          <p:nvPr>
            <p:ph idx="1"/>
          </p:nvPr>
        </p:nvPicPr>
        <p:blipFill>
          <a:blip r:embed="rId2"/>
          <a:stretch>
            <a:fillRect/>
          </a:stretch>
        </p:blipFill>
        <p:spPr>
          <a:xfrm>
            <a:off x="5118100" y="2026793"/>
            <a:ext cx="6281738" cy="2801239"/>
          </a:xfrm>
        </p:spPr>
      </p:pic>
    </p:spTree>
    <p:extLst>
      <p:ext uri="{BB962C8B-B14F-4D97-AF65-F5344CB8AC3E}">
        <p14:creationId xmlns:p14="http://schemas.microsoft.com/office/powerpoint/2010/main" val="237971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D6A46-0CA9-E243-8DEB-A94038E93890}"/>
              </a:ext>
            </a:extLst>
          </p:cNvPr>
          <p:cNvSpPr>
            <a:spLocks noGrp="1"/>
          </p:cNvSpPr>
          <p:nvPr>
            <p:ph type="title"/>
          </p:nvPr>
        </p:nvSpPr>
        <p:spPr/>
        <p:txBody>
          <a:bodyPr>
            <a:normAutofit fontScale="90000"/>
          </a:bodyPr>
          <a:lstStyle/>
          <a:p>
            <a:pPr algn="l"/>
            <a:r>
              <a:rPr lang="it-IT" sz="3200" i="1" dirty="0" err="1"/>
              <a:t>Dormitio</a:t>
            </a:r>
            <a:r>
              <a:rPr lang="it-IT" sz="3200" i="1" dirty="0"/>
              <a:t> et </a:t>
            </a:r>
            <a:r>
              <a:rPr lang="it-IT" sz="3200" i="1" dirty="0" err="1"/>
              <a:t>Assumptio</a:t>
            </a:r>
            <a:r>
              <a:rPr lang="it-IT" sz="3200" i="1" dirty="0"/>
              <a:t> </a:t>
            </a:r>
            <a:r>
              <a:rPr lang="it-IT" sz="3200" i="1" dirty="0" err="1"/>
              <a:t>Virginis</a:t>
            </a:r>
            <a:r>
              <a:rPr lang="it-IT" sz="3200" dirty="0"/>
              <a:t>, Silvestro de’ Gherarducci, Corale di Santa Maria degli Angeli, Firenze, 1370 </a:t>
            </a:r>
            <a:r>
              <a:rPr lang="it-IT" sz="3200" dirty="0" err="1"/>
              <a:t>ca</a:t>
            </a:r>
            <a:r>
              <a:rPr lang="it-IT" sz="3200" dirty="0"/>
              <a:t>. , </a:t>
            </a:r>
            <a:r>
              <a:rPr lang="it-IT" sz="3200" dirty="0" err="1"/>
              <a:t>f</a:t>
            </a:r>
            <a:r>
              <a:rPr lang="it-IT" sz="3200" dirty="0"/>
              <a:t>. 142.</a:t>
            </a:r>
          </a:p>
        </p:txBody>
      </p:sp>
      <p:pic>
        <p:nvPicPr>
          <p:cNvPr id="9" name="Segnaposto contenuto 8">
            <a:extLst>
              <a:ext uri="{FF2B5EF4-FFF2-40B4-BE49-F238E27FC236}">
                <a16:creationId xmlns:a16="http://schemas.microsoft.com/office/drawing/2014/main" id="{C9075DC8-758A-3541-AF04-BF8B52334CAC}"/>
              </a:ext>
            </a:extLst>
          </p:cNvPr>
          <p:cNvPicPr>
            <a:picLocks noGrp="1" noChangeAspect="1"/>
          </p:cNvPicPr>
          <p:nvPr>
            <p:ph idx="1"/>
          </p:nvPr>
        </p:nvPicPr>
        <p:blipFill>
          <a:blip r:embed="rId2"/>
          <a:stretch>
            <a:fillRect/>
          </a:stretch>
        </p:blipFill>
        <p:spPr>
          <a:xfrm>
            <a:off x="7039769" y="1878012"/>
            <a:ext cx="2438400" cy="3098800"/>
          </a:xfrm>
        </p:spPr>
      </p:pic>
    </p:spTree>
    <p:extLst>
      <p:ext uri="{BB962C8B-B14F-4D97-AF65-F5344CB8AC3E}">
        <p14:creationId xmlns:p14="http://schemas.microsoft.com/office/powerpoint/2010/main" val="99411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4CBBF1-AA01-CF48-BEB7-29CAC24B0824}"/>
              </a:ext>
            </a:extLst>
          </p:cNvPr>
          <p:cNvSpPr>
            <a:spLocks noGrp="1"/>
          </p:cNvSpPr>
          <p:nvPr>
            <p:ph type="title"/>
          </p:nvPr>
        </p:nvSpPr>
        <p:spPr/>
        <p:txBody>
          <a:bodyPr>
            <a:noAutofit/>
          </a:bodyPr>
          <a:lstStyle/>
          <a:p>
            <a:pPr algn="l"/>
            <a:r>
              <a:rPr lang="it-IT" sz="2800" i="1" dirty="0" err="1"/>
              <a:t>Dormitio</a:t>
            </a:r>
            <a:r>
              <a:rPr lang="it-IT" sz="2800" i="1" dirty="0"/>
              <a:t> </a:t>
            </a:r>
            <a:r>
              <a:rPr lang="it-IT" sz="2800" i="1" dirty="0" err="1"/>
              <a:t>Virginis</a:t>
            </a:r>
            <a:r>
              <a:rPr lang="it-IT" sz="2800" dirty="0"/>
              <a:t>,</a:t>
            </a:r>
            <a:br>
              <a:rPr lang="it-IT" sz="2800" dirty="0"/>
            </a:br>
            <a:r>
              <a:rPr lang="it-IT" sz="2800" dirty="0"/>
              <a:t>Predella tavola dell’Annunciazione, Beato Angelico, Cortona, 1430 [compare il sepolcro]</a:t>
            </a:r>
          </a:p>
        </p:txBody>
      </p:sp>
      <p:pic>
        <p:nvPicPr>
          <p:cNvPr id="5" name="Segnaposto contenuto 4">
            <a:extLst>
              <a:ext uri="{FF2B5EF4-FFF2-40B4-BE49-F238E27FC236}">
                <a16:creationId xmlns:a16="http://schemas.microsoft.com/office/drawing/2014/main" id="{AE94FBF7-834E-4946-87AE-9A560CBA4019}"/>
              </a:ext>
            </a:extLst>
          </p:cNvPr>
          <p:cNvPicPr>
            <a:picLocks noGrp="1" noChangeAspect="1"/>
          </p:cNvPicPr>
          <p:nvPr>
            <p:ph idx="1"/>
          </p:nvPr>
        </p:nvPicPr>
        <p:blipFill>
          <a:blip r:embed="rId2"/>
          <a:stretch>
            <a:fillRect/>
          </a:stretch>
        </p:blipFill>
        <p:spPr>
          <a:xfrm>
            <a:off x="5118100" y="1833421"/>
            <a:ext cx="6281738" cy="3187982"/>
          </a:xfrm>
        </p:spPr>
      </p:pic>
    </p:spTree>
    <p:extLst>
      <p:ext uri="{BB962C8B-B14F-4D97-AF65-F5344CB8AC3E}">
        <p14:creationId xmlns:p14="http://schemas.microsoft.com/office/powerpoint/2010/main" val="229459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36FAE8-8713-9D45-A974-6DAE04463D17}"/>
              </a:ext>
            </a:extLst>
          </p:cNvPr>
          <p:cNvSpPr>
            <a:spLocks noGrp="1"/>
          </p:cNvSpPr>
          <p:nvPr>
            <p:ph type="title"/>
          </p:nvPr>
        </p:nvSpPr>
        <p:spPr/>
        <p:txBody>
          <a:bodyPr/>
          <a:lstStyle/>
          <a:p>
            <a:r>
              <a:rPr lang="it-IT" dirty="0"/>
              <a:t>Il manoscritto</a:t>
            </a:r>
          </a:p>
        </p:txBody>
      </p:sp>
      <p:sp>
        <p:nvSpPr>
          <p:cNvPr id="3" name="Segnaposto contenuto 2">
            <a:extLst>
              <a:ext uri="{FF2B5EF4-FFF2-40B4-BE49-F238E27FC236}">
                <a16:creationId xmlns:a16="http://schemas.microsoft.com/office/drawing/2014/main" id="{D99E5429-4EB0-4946-9DDB-59FFFEA0882F}"/>
              </a:ext>
            </a:extLst>
          </p:cNvPr>
          <p:cNvSpPr>
            <a:spLocks noGrp="1"/>
          </p:cNvSpPr>
          <p:nvPr>
            <p:ph idx="1"/>
          </p:nvPr>
        </p:nvSpPr>
        <p:spPr>
          <a:xfrm>
            <a:off x="4704203" y="286439"/>
            <a:ext cx="7249098" cy="6290631"/>
          </a:xfrm>
        </p:spPr>
        <p:txBody>
          <a:bodyPr>
            <a:normAutofit lnSpcReduction="10000"/>
          </a:bodyPr>
          <a:lstStyle/>
          <a:p>
            <a:pPr marL="0" indent="0" algn="just">
              <a:buNone/>
            </a:pPr>
            <a:r>
              <a:rPr lang="it-IT" dirty="0"/>
              <a:t>Il ms. </a:t>
            </a:r>
            <a:r>
              <a:rPr lang="it-IT" dirty="0" err="1"/>
              <a:t>Augiensis</a:t>
            </a:r>
            <a:r>
              <a:rPr lang="it-IT" dirty="0"/>
              <a:t> 80 del IX sec., unico esemplare, raccoglie una serie di omelie soprattutto di autori greci dall’IV al IX sec. e si chiude con l’unica omelia di un autore latino, Giovanni vescovo di Arezzo, che fa sintesi delle precedenti, preferendo al termine </a:t>
            </a:r>
            <a:r>
              <a:rPr lang="it-IT" i="1" dirty="0" err="1"/>
              <a:t>dormitio</a:t>
            </a:r>
            <a:r>
              <a:rPr lang="it-IT" i="1" dirty="0"/>
              <a:t> </a:t>
            </a:r>
            <a:r>
              <a:rPr lang="it-IT" dirty="0"/>
              <a:t>quello di </a:t>
            </a:r>
            <a:r>
              <a:rPr lang="it-IT" i="1" dirty="0" err="1"/>
              <a:t>assumptio</a:t>
            </a:r>
            <a:r>
              <a:rPr lang="it-IT" i="1" dirty="0"/>
              <a:t>.</a:t>
            </a:r>
          </a:p>
          <a:p>
            <a:pPr marL="0" indent="0" algn="just">
              <a:buNone/>
            </a:pPr>
            <a:r>
              <a:rPr lang="it-IT" dirty="0"/>
              <a:t>È noto che le feste mariane vengono introdotte nel calendario latino sotto i carolingi, e che il termine </a:t>
            </a:r>
            <a:r>
              <a:rPr lang="it-IT" i="1" dirty="0" err="1"/>
              <a:t>assumptio</a:t>
            </a:r>
            <a:r>
              <a:rPr lang="it-IT" i="1" dirty="0"/>
              <a:t> </a:t>
            </a:r>
            <a:r>
              <a:rPr lang="it-IT" dirty="0"/>
              <a:t>si imponga per analogia con l’</a:t>
            </a:r>
            <a:r>
              <a:rPr lang="it-IT" i="1" dirty="0"/>
              <a:t>Ascensione </a:t>
            </a:r>
            <a:r>
              <a:rPr lang="it-IT" dirty="0"/>
              <a:t>del Signore, questo perché sul piano liturgico l’ufficio per l’Assunzione riprende quello per l’Ascensione. Di fatto, come nelle omelie greche, la celebrazione della </a:t>
            </a:r>
            <a:r>
              <a:rPr lang="it-IT" i="1" dirty="0" err="1"/>
              <a:t>Assumptio</a:t>
            </a:r>
            <a:r>
              <a:rPr lang="it-IT" i="1" dirty="0"/>
              <a:t> Mariae </a:t>
            </a:r>
            <a:r>
              <a:rPr lang="it-IT" dirty="0"/>
              <a:t>è un momento per celebrare il mistero dell’Incarnazione. Per questo come ricorda Andrea di Creta, si contempla in Maria il mistero della </a:t>
            </a:r>
            <a:r>
              <a:rPr lang="it-IT" i="1" dirty="0" err="1"/>
              <a:t>theoplastia</a:t>
            </a:r>
            <a:r>
              <a:rPr lang="it-IT" i="1" dirty="0"/>
              <a:t> </a:t>
            </a:r>
            <a:r>
              <a:rPr lang="it-IT" dirty="0"/>
              <a:t>l’unione delle due nature in Cristo. Il contesto rimane tanto per l’Oriente quanto per l’Occidente latino la difesa dell’incarnazione della seconda Persona della Trinità. Degli autori, elencati di seguito, viene fatta una selezione delle loro omelie, tra le quali figurano alcune dedicate alla nascita della Vergine (</a:t>
            </a:r>
            <a:r>
              <a:rPr lang="it-IT" dirty="0" err="1"/>
              <a:t>Sermo</a:t>
            </a:r>
            <a:r>
              <a:rPr lang="it-IT" dirty="0"/>
              <a:t> II di Andrea di Creta e l’unica omelia di </a:t>
            </a:r>
            <a:r>
              <a:rPr lang="it-IT" dirty="0" err="1"/>
              <a:t>Anfilochio</a:t>
            </a:r>
            <a:r>
              <a:rPr lang="it-IT" dirty="0"/>
              <a:t> di Iconio).</a:t>
            </a:r>
          </a:p>
        </p:txBody>
      </p:sp>
    </p:spTree>
    <p:extLst>
      <p:ext uri="{BB962C8B-B14F-4D97-AF65-F5344CB8AC3E}">
        <p14:creationId xmlns:p14="http://schemas.microsoft.com/office/powerpoint/2010/main" val="2989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2F70E-C4E1-D64F-B861-751DB951C4F2}"/>
              </a:ext>
            </a:extLst>
          </p:cNvPr>
          <p:cNvSpPr>
            <a:spLocks noGrp="1"/>
          </p:cNvSpPr>
          <p:nvPr>
            <p:ph type="title"/>
          </p:nvPr>
        </p:nvSpPr>
        <p:spPr/>
        <p:txBody>
          <a:bodyPr>
            <a:normAutofit/>
          </a:bodyPr>
          <a:lstStyle/>
          <a:p>
            <a:pPr algn="l"/>
            <a:r>
              <a:rPr lang="it-IT" sz="3200" i="1" dirty="0"/>
              <a:t>Assunzione della Vergine</a:t>
            </a:r>
            <a:r>
              <a:rPr lang="it-IT" sz="3200" dirty="0"/>
              <a:t>, Bartolomeo della Gatta, Cortona, 1470-1475 </a:t>
            </a:r>
            <a:r>
              <a:rPr lang="it-IT" sz="3200" dirty="0" err="1"/>
              <a:t>ca</a:t>
            </a:r>
            <a:r>
              <a:rPr lang="it-IT" sz="3200" dirty="0"/>
              <a:t>.</a:t>
            </a:r>
            <a:endParaRPr lang="it-IT" sz="3200" i="1" dirty="0"/>
          </a:p>
        </p:txBody>
      </p:sp>
      <p:pic>
        <p:nvPicPr>
          <p:cNvPr id="5" name="Segnaposto contenuto 4">
            <a:extLst>
              <a:ext uri="{FF2B5EF4-FFF2-40B4-BE49-F238E27FC236}">
                <a16:creationId xmlns:a16="http://schemas.microsoft.com/office/drawing/2014/main" id="{CF39D40F-85D2-E94B-A62C-39169D8BC1C0}"/>
              </a:ext>
            </a:extLst>
          </p:cNvPr>
          <p:cNvPicPr>
            <a:picLocks noGrp="1" noChangeAspect="1"/>
          </p:cNvPicPr>
          <p:nvPr>
            <p:ph idx="1"/>
          </p:nvPr>
        </p:nvPicPr>
        <p:blipFill>
          <a:blip r:embed="rId2"/>
          <a:stretch>
            <a:fillRect/>
          </a:stretch>
        </p:blipFill>
        <p:spPr>
          <a:xfrm>
            <a:off x="6963569" y="1566862"/>
            <a:ext cx="2590800" cy="3721100"/>
          </a:xfrm>
        </p:spPr>
      </p:pic>
    </p:spTree>
    <p:extLst>
      <p:ext uri="{BB962C8B-B14F-4D97-AF65-F5344CB8AC3E}">
        <p14:creationId xmlns:p14="http://schemas.microsoft.com/office/powerpoint/2010/main" val="158107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B2025-445E-A440-A2D3-52D374A3D455}"/>
              </a:ext>
            </a:extLst>
          </p:cNvPr>
          <p:cNvSpPr>
            <a:spLocks noGrp="1"/>
          </p:cNvSpPr>
          <p:nvPr>
            <p:ph type="title"/>
          </p:nvPr>
        </p:nvSpPr>
        <p:spPr/>
        <p:txBody>
          <a:bodyPr>
            <a:normAutofit fontScale="90000"/>
          </a:bodyPr>
          <a:lstStyle/>
          <a:p>
            <a:pPr algn="l"/>
            <a:r>
              <a:rPr lang="it-IT" sz="3200" i="1" dirty="0"/>
              <a:t>Assunzione della Vergine</a:t>
            </a:r>
            <a:r>
              <a:rPr lang="it-IT" sz="3200" dirty="0"/>
              <a:t>, Tiziano, Basilica di Santa Maria Gloriosa dei </a:t>
            </a:r>
            <a:r>
              <a:rPr lang="it-IT" sz="3200" dirty="0" err="1"/>
              <a:t>Frari</a:t>
            </a:r>
            <a:r>
              <a:rPr lang="it-IT" sz="3200" dirty="0"/>
              <a:t>, Venezia, 1516-1518.</a:t>
            </a:r>
          </a:p>
        </p:txBody>
      </p:sp>
      <p:pic>
        <p:nvPicPr>
          <p:cNvPr id="5" name="Segnaposto contenuto 4">
            <a:extLst>
              <a:ext uri="{FF2B5EF4-FFF2-40B4-BE49-F238E27FC236}">
                <a16:creationId xmlns:a16="http://schemas.microsoft.com/office/drawing/2014/main" id="{3827397D-8F37-B540-A07D-0905C0DC9CA2}"/>
              </a:ext>
            </a:extLst>
          </p:cNvPr>
          <p:cNvPicPr>
            <a:picLocks noGrp="1" noChangeAspect="1"/>
          </p:cNvPicPr>
          <p:nvPr>
            <p:ph idx="1"/>
          </p:nvPr>
        </p:nvPicPr>
        <p:blipFill>
          <a:blip r:embed="rId2"/>
          <a:stretch>
            <a:fillRect/>
          </a:stretch>
        </p:blipFill>
        <p:spPr>
          <a:xfrm>
            <a:off x="7039769" y="1185862"/>
            <a:ext cx="2438400" cy="4483100"/>
          </a:xfrm>
        </p:spPr>
      </p:pic>
    </p:spTree>
    <p:extLst>
      <p:ext uri="{BB962C8B-B14F-4D97-AF65-F5344CB8AC3E}">
        <p14:creationId xmlns:p14="http://schemas.microsoft.com/office/powerpoint/2010/main" val="83860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C3C7A-8492-BA45-871B-B75019B3D03C}"/>
              </a:ext>
            </a:extLst>
          </p:cNvPr>
          <p:cNvSpPr>
            <a:spLocks noGrp="1"/>
          </p:cNvSpPr>
          <p:nvPr>
            <p:ph type="title"/>
          </p:nvPr>
        </p:nvSpPr>
        <p:spPr/>
        <p:txBody>
          <a:bodyPr>
            <a:normAutofit/>
          </a:bodyPr>
          <a:lstStyle/>
          <a:p>
            <a:r>
              <a:rPr lang="it-IT" sz="2800" i="1" dirty="0"/>
              <a:t>Assunzione della Vergine</a:t>
            </a:r>
            <a:r>
              <a:rPr lang="it-IT" sz="2800" dirty="0"/>
              <a:t>, </a:t>
            </a:r>
            <a:r>
              <a:rPr lang="it-IT" sz="2800" dirty="0" err="1"/>
              <a:t>Pieter</a:t>
            </a:r>
            <a:r>
              <a:rPr lang="it-IT" sz="2800" dirty="0"/>
              <a:t> Paul Rubens</a:t>
            </a:r>
            <a:r>
              <a:rPr lang="it-IT" sz="2800" i="1" dirty="0"/>
              <a:t>, </a:t>
            </a:r>
            <a:r>
              <a:rPr lang="it-IT" sz="2800" dirty="0"/>
              <a:t>Anversa 1625-1626.</a:t>
            </a:r>
            <a:endParaRPr lang="it-IT" sz="2800" i="1" dirty="0"/>
          </a:p>
        </p:txBody>
      </p:sp>
      <p:pic>
        <p:nvPicPr>
          <p:cNvPr id="5" name="Segnaposto contenuto 4">
            <a:extLst>
              <a:ext uri="{FF2B5EF4-FFF2-40B4-BE49-F238E27FC236}">
                <a16:creationId xmlns:a16="http://schemas.microsoft.com/office/drawing/2014/main" id="{063591DD-B581-B945-8691-074F3E637BF6}"/>
              </a:ext>
            </a:extLst>
          </p:cNvPr>
          <p:cNvPicPr>
            <a:picLocks noGrp="1" noChangeAspect="1"/>
          </p:cNvPicPr>
          <p:nvPr>
            <p:ph idx="1"/>
          </p:nvPr>
        </p:nvPicPr>
        <p:blipFill>
          <a:blip r:embed="rId2"/>
          <a:stretch>
            <a:fillRect/>
          </a:stretch>
        </p:blipFill>
        <p:spPr>
          <a:xfrm>
            <a:off x="6596120" y="803275"/>
            <a:ext cx="3325698" cy="5248275"/>
          </a:xfrm>
        </p:spPr>
      </p:pic>
    </p:spTree>
    <p:extLst>
      <p:ext uri="{BB962C8B-B14F-4D97-AF65-F5344CB8AC3E}">
        <p14:creationId xmlns:p14="http://schemas.microsoft.com/office/powerpoint/2010/main" val="3008938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7CB96-6351-D943-BD49-B44A11672535}"/>
              </a:ext>
            </a:extLst>
          </p:cNvPr>
          <p:cNvSpPr>
            <a:spLocks noGrp="1"/>
          </p:cNvSpPr>
          <p:nvPr>
            <p:ph type="title"/>
          </p:nvPr>
        </p:nvSpPr>
        <p:spPr/>
        <p:txBody>
          <a:bodyPr>
            <a:normAutofit fontScale="90000"/>
          </a:bodyPr>
          <a:lstStyle/>
          <a:p>
            <a:pPr algn="l"/>
            <a:r>
              <a:rPr lang="it-IT" sz="2800" dirty="0"/>
              <a:t>A fronte di tutto ciò non scompare nella produzione artistica successiva la </a:t>
            </a:r>
            <a:r>
              <a:rPr lang="it-IT" sz="2800" i="1" dirty="0" err="1"/>
              <a:t>Dormitio</a:t>
            </a:r>
            <a:r>
              <a:rPr lang="it-IT" sz="2800" i="1" dirty="0"/>
              <a:t> Mariae </a:t>
            </a:r>
            <a:r>
              <a:rPr lang="it-IT" sz="2800" dirty="0"/>
              <a:t>nella sue forme più classiche, come la </a:t>
            </a:r>
            <a:r>
              <a:rPr lang="it-IT" sz="2800" i="1" dirty="0"/>
              <a:t>Morte della Vergine</a:t>
            </a:r>
            <a:r>
              <a:rPr lang="it-IT" sz="2800" dirty="0"/>
              <a:t> di Caravaggio del 1602.</a:t>
            </a:r>
          </a:p>
        </p:txBody>
      </p:sp>
      <p:pic>
        <p:nvPicPr>
          <p:cNvPr id="5" name="Segnaposto contenuto 4">
            <a:extLst>
              <a:ext uri="{FF2B5EF4-FFF2-40B4-BE49-F238E27FC236}">
                <a16:creationId xmlns:a16="http://schemas.microsoft.com/office/drawing/2014/main" id="{AC632B8A-CE23-D348-B963-6840260E9014}"/>
              </a:ext>
            </a:extLst>
          </p:cNvPr>
          <p:cNvPicPr>
            <a:picLocks noGrp="1" noChangeAspect="1"/>
          </p:cNvPicPr>
          <p:nvPr>
            <p:ph idx="1"/>
          </p:nvPr>
        </p:nvPicPr>
        <p:blipFill>
          <a:blip r:embed="rId2"/>
          <a:stretch>
            <a:fillRect/>
          </a:stretch>
        </p:blipFill>
        <p:spPr>
          <a:xfrm>
            <a:off x="6535056" y="803275"/>
            <a:ext cx="3447825" cy="5248275"/>
          </a:xfrm>
        </p:spPr>
      </p:pic>
    </p:spTree>
    <p:extLst>
      <p:ext uri="{BB962C8B-B14F-4D97-AF65-F5344CB8AC3E}">
        <p14:creationId xmlns:p14="http://schemas.microsoft.com/office/powerpoint/2010/main" val="404573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C7F21-E0A1-1142-BC4E-897DCE9AB2CF}"/>
              </a:ext>
            </a:extLst>
          </p:cNvPr>
          <p:cNvSpPr>
            <a:spLocks noGrp="1"/>
          </p:cNvSpPr>
          <p:nvPr>
            <p:ph type="title"/>
          </p:nvPr>
        </p:nvSpPr>
        <p:spPr/>
        <p:txBody>
          <a:bodyPr/>
          <a:lstStyle/>
          <a:p>
            <a:r>
              <a:rPr lang="it-IT" dirty="0"/>
              <a:t>Andrea di Creta</a:t>
            </a:r>
            <a:br>
              <a:rPr lang="it-IT" dirty="0"/>
            </a:br>
            <a:r>
              <a:rPr lang="it-IT" dirty="0"/>
              <a:t>(</a:t>
            </a:r>
            <a:r>
              <a:rPr lang="it-IT" dirty="0" err="1"/>
              <a:t>ca</a:t>
            </a:r>
            <a:r>
              <a:rPr lang="it-IT" dirty="0"/>
              <a:t>. 660-740)</a:t>
            </a:r>
          </a:p>
        </p:txBody>
      </p:sp>
      <p:sp>
        <p:nvSpPr>
          <p:cNvPr id="3" name="Segnaposto contenuto 2">
            <a:extLst>
              <a:ext uri="{FF2B5EF4-FFF2-40B4-BE49-F238E27FC236}">
                <a16:creationId xmlns:a16="http://schemas.microsoft.com/office/drawing/2014/main" id="{4084624D-A741-264D-A927-2C6F6B965EC4}"/>
              </a:ext>
            </a:extLst>
          </p:cNvPr>
          <p:cNvSpPr>
            <a:spLocks noGrp="1"/>
          </p:cNvSpPr>
          <p:nvPr>
            <p:ph idx="1"/>
          </p:nvPr>
        </p:nvSpPr>
        <p:spPr/>
        <p:txBody>
          <a:bodyPr/>
          <a:lstStyle/>
          <a:p>
            <a:pPr marL="0" indent="0" algn="just">
              <a:buNone/>
            </a:pPr>
            <a:r>
              <a:rPr lang="it-IT" dirty="0" err="1"/>
              <a:t>Sermo</a:t>
            </a:r>
            <a:r>
              <a:rPr lang="it-IT" dirty="0"/>
              <a:t> II. </a:t>
            </a:r>
            <a:r>
              <a:rPr lang="it-IT" dirty="0" err="1"/>
              <a:t>Andrae</a:t>
            </a:r>
            <a:r>
              <a:rPr lang="it-IT" dirty="0"/>
              <a:t> Archiepiscopi </a:t>
            </a:r>
            <a:r>
              <a:rPr lang="it-IT" dirty="0" err="1"/>
              <a:t>Cretiensis</a:t>
            </a:r>
            <a:r>
              <a:rPr lang="it-IT" dirty="0"/>
              <a:t> in </a:t>
            </a:r>
            <a:r>
              <a:rPr lang="it-IT" dirty="0" err="1"/>
              <a:t>natalicum</a:t>
            </a:r>
            <a:r>
              <a:rPr lang="it-IT" dirty="0"/>
              <a:t> diem </a:t>
            </a:r>
            <a:r>
              <a:rPr lang="it-IT" dirty="0" err="1"/>
              <a:t>Immaculatae</a:t>
            </a:r>
            <a:r>
              <a:rPr lang="it-IT" dirty="0"/>
              <a:t> </a:t>
            </a:r>
            <a:r>
              <a:rPr lang="it-IT" dirty="0" err="1"/>
              <a:t>Dominae</a:t>
            </a:r>
            <a:r>
              <a:rPr lang="it-IT" dirty="0"/>
              <a:t> </a:t>
            </a:r>
            <a:r>
              <a:rPr lang="it-IT" dirty="0" err="1"/>
              <a:t>nostrae</a:t>
            </a:r>
            <a:r>
              <a:rPr lang="it-IT" dirty="0"/>
              <a:t> Dei </a:t>
            </a:r>
            <a:r>
              <a:rPr lang="it-IT" dirty="0" err="1"/>
              <a:t>Geniticis</a:t>
            </a:r>
            <a:r>
              <a:rPr lang="it-IT" dirty="0"/>
              <a:t> </a:t>
            </a:r>
            <a:r>
              <a:rPr lang="it-IT" dirty="0" err="1"/>
              <a:t>semperque</a:t>
            </a:r>
            <a:r>
              <a:rPr lang="it-IT" dirty="0"/>
              <a:t> </a:t>
            </a:r>
            <a:r>
              <a:rPr lang="it-IT" dirty="0" err="1"/>
              <a:t>Virginis</a:t>
            </a:r>
            <a:r>
              <a:rPr lang="it-IT" dirty="0"/>
              <a:t> Mariae…</a:t>
            </a:r>
          </a:p>
          <a:p>
            <a:pPr marL="0" indent="0" algn="just">
              <a:buNone/>
            </a:pPr>
            <a:r>
              <a:rPr lang="it-IT" dirty="0" err="1"/>
              <a:t>Sermo</a:t>
            </a:r>
            <a:r>
              <a:rPr lang="it-IT" dirty="0"/>
              <a:t> IIII. </a:t>
            </a:r>
            <a:r>
              <a:rPr lang="it-IT" dirty="0" err="1"/>
              <a:t>Andrae</a:t>
            </a:r>
            <a:r>
              <a:rPr lang="it-IT" dirty="0"/>
              <a:t> Archiepiscopi </a:t>
            </a:r>
            <a:r>
              <a:rPr lang="it-IT" dirty="0" err="1"/>
              <a:t>Hierosolimitani</a:t>
            </a:r>
            <a:r>
              <a:rPr lang="it-IT" dirty="0"/>
              <a:t> </a:t>
            </a:r>
            <a:r>
              <a:rPr lang="it-IT" dirty="0" err="1"/>
              <a:t>Laus</a:t>
            </a:r>
            <a:r>
              <a:rPr lang="it-IT" dirty="0"/>
              <a:t> in </a:t>
            </a:r>
            <a:r>
              <a:rPr lang="it-IT" dirty="0" err="1"/>
              <a:t>venerabilem</a:t>
            </a:r>
            <a:r>
              <a:rPr lang="it-IT" dirty="0"/>
              <a:t> </a:t>
            </a:r>
            <a:r>
              <a:rPr lang="it-IT" dirty="0" err="1"/>
              <a:t>dormitionem</a:t>
            </a:r>
            <a:r>
              <a:rPr lang="it-IT" dirty="0"/>
              <a:t> </a:t>
            </a:r>
            <a:r>
              <a:rPr lang="it-IT" dirty="0" err="1"/>
              <a:t>Sanctae</a:t>
            </a:r>
            <a:r>
              <a:rPr lang="it-IT" dirty="0"/>
              <a:t> et </a:t>
            </a:r>
            <a:r>
              <a:rPr lang="it-IT" dirty="0" err="1"/>
              <a:t>Gloriosae</a:t>
            </a:r>
            <a:r>
              <a:rPr lang="it-IT" dirty="0"/>
              <a:t> Dei </a:t>
            </a:r>
            <a:r>
              <a:rPr lang="it-IT" dirty="0" err="1"/>
              <a:t>Genitircis</a:t>
            </a:r>
            <a:r>
              <a:rPr lang="it-IT" dirty="0"/>
              <a:t> </a:t>
            </a:r>
            <a:r>
              <a:rPr lang="it-IT" dirty="0" err="1"/>
              <a:t>semperque</a:t>
            </a:r>
            <a:r>
              <a:rPr lang="it-IT" dirty="0"/>
              <a:t> </a:t>
            </a:r>
            <a:r>
              <a:rPr lang="it-IT" dirty="0" err="1"/>
              <a:t>Virginis</a:t>
            </a:r>
            <a:r>
              <a:rPr lang="it-IT" dirty="0"/>
              <a:t> Mariae.</a:t>
            </a:r>
          </a:p>
          <a:p>
            <a:pPr marL="0" indent="0" algn="just">
              <a:buNone/>
            </a:pPr>
            <a:r>
              <a:rPr lang="it-IT" dirty="0" err="1"/>
              <a:t>Sermo</a:t>
            </a:r>
            <a:r>
              <a:rPr lang="it-IT" dirty="0"/>
              <a:t> V. </a:t>
            </a:r>
            <a:r>
              <a:rPr lang="it-IT" dirty="0" err="1"/>
              <a:t>Andrae</a:t>
            </a:r>
            <a:r>
              <a:rPr lang="it-IT" dirty="0"/>
              <a:t> </a:t>
            </a:r>
            <a:r>
              <a:rPr lang="it-IT" dirty="0" err="1"/>
              <a:t>Hierosolimitani</a:t>
            </a:r>
            <a:r>
              <a:rPr lang="it-IT" dirty="0"/>
              <a:t> Archiepiscopi </a:t>
            </a:r>
            <a:r>
              <a:rPr lang="it-IT" dirty="0" err="1"/>
              <a:t>Cretiensis</a:t>
            </a:r>
            <a:r>
              <a:rPr lang="it-IT" dirty="0"/>
              <a:t> </a:t>
            </a:r>
            <a:r>
              <a:rPr lang="it-IT" dirty="0" err="1"/>
              <a:t>Laudatio</a:t>
            </a:r>
            <a:r>
              <a:rPr lang="it-IT" dirty="0"/>
              <a:t> in </a:t>
            </a:r>
            <a:r>
              <a:rPr lang="it-IT" dirty="0" err="1"/>
              <a:t>dormitionem</a:t>
            </a:r>
            <a:r>
              <a:rPr lang="it-IT" dirty="0"/>
              <a:t> </a:t>
            </a:r>
            <a:r>
              <a:rPr lang="it-IT" dirty="0" err="1"/>
              <a:t>Sancte</a:t>
            </a:r>
            <a:r>
              <a:rPr lang="it-IT" dirty="0"/>
              <a:t> Dei </a:t>
            </a:r>
            <a:r>
              <a:rPr lang="it-IT" dirty="0" err="1"/>
              <a:t>Genitircis</a:t>
            </a:r>
            <a:r>
              <a:rPr lang="it-IT" dirty="0"/>
              <a:t> Mariae.</a:t>
            </a:r>
          </a:p>
          <a:p>
            <a:pPr marL="0" indent="0" algn="just">
              <a:buNone/>
            </a:pPr>
            <a:r>
              <a:rPr lang="it-IT" dirty="0" err="1"/>
              <a:t>Sermo</a:t>
            </a:r>
            <a:r>
              <a:rPr lang="it-IT" dirty="0"/>
              <a:t> VI. </a:t>
            </a:r>
            <a:r>
              <a:rPr lang="it-IT" dirty="0" err="1"/>
              <a:t>Andrae</a:t>
            </a:r>
            <a:r>
              <a:rPr lang="it-IT" dirty="0"/>
              <a:t> Episcopi </a:t>
            </a:r>
            <a:r>
              <a:rPr lang="it-IT" dirty="0" err="1"/>
              <a:t>Cretensis</a:t>
            </a:r>
            <a:r>
              <a:rPr lang="it-IT" dirty="0"/>
              <a:t> in </a:t>
            </a:r>
            <a:r>
              <a:rPr lang="it-IT" dirty="0" err="1"/>
              <a:t>eadem</a:t>
            </a:r>
            <a:r>
              <a:rPr lang="it-IT" dirty="0"/>
              <a:t> </a:t>
            </a:r>
            <a:r>
              <a:rPr lang="it-IT" dirty="0" err="1"/>
              <a:t>venerabilem</a:t>
            </a:r>
            <a:r>
              <a:rPr lang="it-IT" dirty="0"/>
              <a:t> </a:t>
            </a:r>
            <a:r>
              <a:rPr lang="it-IT" dirty="0" err="1"/>
              <a:t>dormitionem</a:t>
            </a:r>
            <a:r>
              <a:rPr lang="it-IT" dirty="0"/>
              <a:t> Dei </a:t>
            </a:r>
            <a:r>
              <a:rPr lang="it-IT" dirty="0" err="1"/>
              <a:t>Genitricis</a:t>
            </a:r>
            <a:r>
              <a:rPr lang="it-IT" dirty="0"/>
              <a:t>.</a:t>
            </a:r>
          </a:p>
          <a:p>
            <a:pPr marL="0" indent="0" algn="just">
              <a:buNone/>
            </a:pPr>
            <a:endParaRPr lang="it-IT" dirty="0"/>
          </a:p>
          <a:p>
            <a:pPr marL="0" indent="0">
              <a:buNone/>
            </a:pPr>
            <a:r>
              <a:rPr lang="it-IT" dirty="0"/>
              <a:t>(PDF )</a:t>
            </a:r>
          </a:p>
        </p:txBody>
      </p:sp>
    </p:spTree>
    <p:extLst>
      <p:ext uri="{BB962C8B-B14F-4D97-AF65-F5344CB8AC3E}">
        <p14:creationId xmlns:p14="http://schemas.microsoft.com/office/powerpoint/2010/main" val="116751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B8524-E23B-9A4C-A112-38AB644AB3B2}"/>
              </a:ext>
            </a:extLst>
          </p:cNvPr>
          <p:cNvSpPr>
            <a:spLocks noGrp="1"/>
          </p:cNvSpPr>
          <p:nvPr>
            <p:ph type="title"/>
          </p:nvPr>
        </p:nvSpPr>
        <p:spPr/>
        <p:txBody>
          <a:bodyPr/>
          <a:lstStyle/>
          <a:p>
            <a:r>
              <a:rPr lang="it-IT" dirty="0" err="1"/>
              <a:t>Anfilochio</a:t>
            </a:r>
            <a:r>
              <a:rPr lang="it-IT" dirty="0"/>
              <a:t> di Iconio</a:t>
            </a:r>
            <a:br>
              <a:rPr lang="it-IT" dirty="0"/>
            </a:br>
            <a:r>
              <a:rPr lang="it-IT" dirty="0"/>
              <a:t>(340-403)</a:t>
            </a:r>
          </a:p>
        </p:txBody>
      </p:sp>
      <p:sp>
        <p:nvSpPr>
          <p:cNvPr id="3" name="Segnaposto contenuto 2">
            <a:extLst>
              <a:ext uri="{FF2B5EF4-FFF2-40B4-BE49-F238E27FC236}">
                <a16:creationId xmlns:a16="http://schemas.microsoft.com/office/drawing/2014/main" id="{27711A4D-1265-D84E-A810-94BF14E21D30}"/>
              </a:ext>
            </a:extLst>
          </p:cNvPr>
          <p:cNvSpPr>
            <a:spLocks noGrp="1"/>
          </p:cNvSpPr>
          <p:nvPr>
            <p:ph idx="1"/>
          </p:nvPr>
        </p:nvSpPr>
        <p:spPr/>
        <p:txBody>
          <a:bodyPr/>
          <a:lstStyle/>
          <a:p>
            <a:pPr marL="0" indent="0" algn="just">
              <a:buNone/>
            </a:pPr>
            <a:r>
              <a:rPr lang="it-IT" dirty="0" err="1"/>
              <a:t>Sermo</a:t>
            </a:r>
            <a:r>
              <a:rPr lang="it-IT" dirty="0"/>
              <a:t> </a:t>
            </a:r>
            <a:r>
              <a:rPr lang="it-IT" dirty="0" err="1"/>
              <a:t>Sancti</a:t>
            </a:r>
            <a:r>
              <a:rPr lang="it-IT" dirty="0"/>
              <a:t> </a:t>
            </a:r>
            <a:r>
              <a:rPr lang="it-IT" dirty="0" err="1"/>
              <a:t>Amphilochii</a:t>
            </a:r>
            <a:r>
              <a:rPr lang="it-IT" dirty="0"/>
              <a:t> </a:t>
            </a:r>
            <a:r>
              <a:rPr lang="it-IT" dirty="0" err="1"/>
              <a:t>Iconiensis</a:t>
            </a:r>
            <a:r>
              <a:rPr lang="it-IT" dirty="0"/>
              <a:t> Episcopi De </a:t>
            </a:r>
            <a:r>
              <a:rPr lang="it-IT" dirty="0" err="1"/>
              <a:t>verginitate</a:t>
            </a:r>
            <a:r>
              <a:rPr lang="it-IT" dirty="0"/>
              <a:t> </a:t>
            </a:r>
            <a:r>
              <a:rPr lang="it-IT" dirty="0" err="1"/>
              <a:t>Sanctae</a:t>
            </a:r>
            <a:r>
              <a:rPr lang="it-IT" dirty="0"/>
              <a:t> Mariae </a:t>
            </a:r>
            <a:r>
              <a:rPr lang="it-IT" dirty="0" err="1"/>
              <a:t>seu</a:t>
            </a:r>
            <a:r>
              <a:rPr lang="it-IT" dirty="0"/>
              <a:t> super Anna et Simeone habitus in die </a:t>
            </a:r>
            <a:r>
              <a:rPr lang="it-IT" dirty="0" err="1"/>
              <a:t>ypopantis</a:t>
            </a:r>
            <a:r>
              <a:rPr lang="it-IT" dirty="0"/>
              <a:t>.</a:t>
            </a:r>
          </a:p>
        </p:txBody>
      </p:sp>
    </p:spTree>
    <p:extLst>
      <p:ext uri="{BB962C8B-B14F-4D97-AF65-F5344CB8AC3E}">
        <p14:creationId xmlns:p14="http://schemas.microsoft.com/office/powerpoint/2010/main" val="395244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884EF8-D16A-BB42-A7BD-765A9B0E5DD9}"/>
              </a:ext>
            </a:extLst>
          </p:cNvPr>
          <p:cNvSpPr>
            <a:spLocks noGrp="1"/>
          </p:cNvSpPr>
          <p:nvPr>
            <p:ph type="title"/>
          </p:nvPr>
        </p:nvSpPr>
        <p:spPr/>
        <p:txBody>
          <a:bodyPr/>
          <a:lstStyle/>
          <a:p>
            <a:r>
              <a:rPr lang="it-IT" dirty="0"/>
              <a:t>Cosma </a:t>
            </a:r>
            <a:r>
              <a:rPr lang="it-IT" i="1" dirty="0" err="1"/>
              <a:t>Vestitor</a:t>
            </a:r>
            <a:br>
              <a:rPr lang="it-IT" i="1" dirty="0"/>
            </a:br>
            <a:r>
              <a:rPr lang="it-IT" dirty="0"/>
              <a:t>(730-850)</a:t>
            </a:r>
          </a:p>
        </p:txBody>
      </p:sp>
      <p:sp>
        <p:nvSpPr>
          <p:cNvPr id="3" name="Segnaposto contenuto 2">
            <a:extLst>
              <a:ext uri="{FF2B5EF4-FFF2-40B4-BE49-F238E27FC236}">
                <a16:creationId xmlns:a16="http://schemas.microsoft.com/office/drawing/2014/main" id="{4C998A18-A4AB-A349-9951-0FFE72B89B17}"/>
              </a:ext>
            </a:extLst>
          </p:cNvPr>
          <p:cNvSpPr>
            <a:spLocks noGrp="1"/>
          </p:cNvSpPr>
          <p:nvPr>
            <p:ph idx="1"/>
          </p:nvPr>
        </p:nvSpPr>
        <p:spPr/>
        <p:txBody>
          <a:bodyPr/>
          <a:lstStyle/>
          <a:p>
            <a:pPr marL="0" indent="0" algn="just">
              <a:buNone/>
            </a:pPr>
            <a:r>
              <a:rPr lang="it-IT" dirty="0" err="1"/>
              <a:t>Sermo</a:t>
            </a:r>
            <a:r>
              <a:rPr lang="it-IT" dirty="0"/>
              <a:t> VII. Beati </a:t>
            </a:r>
            <a:r>
              <a:rPr lang="it-IT" dirty="0" err="1"/>
              <a:t>Cosmae</a:t>
            </a:r>
            <a:r>
              <a:rPr lang="it-IT" dirty="0"/>
              <a:t> </a:t>
            </a:r>
            <a:r>
              <a:rPr lang="it-IT" dirty="0" err="1"/>
              <a:t>Vestitoris</a:t>
            </a:r>
            <a:r>
              <a:rPr lang="it-IT" dirty="0"/>
              <a:t> </a:t>
            </a:r>
            <a:r>
              <a:rPr lang="it-IT" dirty="0" err="1"/>
              <a:t>Laus</a:t>
            </a:r>
            <a:r>
              <a:rPr lang="it-IT" dirty="0"/>
              <a:t> in </a:t>
            </a:r>
            <a:r>
              <a:rPr lang="it-IT" dirty="0" err="1"/>
              <a:t>celeberrimam</a:t>
            </a:r>
            <a:r>
              <a:rPr lang="it-IT" dirty="0"/>
              <a:t> </a:t>
            </a:r>
            <a:r>
              <a:rPr lang="it-IT" dirty="0" err="1"/>
              <a:t>dormitionem</a:t>
            </a:r>
            <a:r>
              <a:rPr lang="it-IT" dirty="0"/>
              <a:t> </a:t>
            </a:r>
            <a:r>
              <a:rPr lang="it-IT" dirty="0" err="1"/>
              <a:t>Intemeratae</a:t>
            </a:r>
            <a:r>
              <a:rPr lang="it-IT" dirty="0"/>
              <a:t> </a:t>
            </a:r>
            <a:r>
              <a:rPr lang="it-IT" dirty="0" err="1"/>
              <a:t>Dominae</a:t>
            </a:r>
            <a:r>
              <a:rPr lang="it-IT" dirty="0"/>
              <a:t> </a:t>
            </a:r>
            <a:r>
              <a:rPr lang="it-IT" dirty="0" err="1"/>
              <a:t>Nostrae</a:t>
            </a:r>
            <a:r>
              <a:rPr lang="it-IT" dirty="0"/>
              <a:t> </a:t>
            </a:r>
            <a:r>
              <a:rPr lang="it-IT" dirty="0" err="1"/>
              <a:t>Geniticis</a:t>
            </a:r>
            <a:r>
              <a:rPr lang="it-IT" dirty="0"/>
              <a:t> </a:t>
            </a:r>
            <a:r>
              <a:rPr lang="it-IT" dirty="0" err="1"/>
              <a:t>semperque</a:t>
            </a:r>
            <a:r>
              <a:rPr lang="it-IT" dirty="0"/>
              <a:t> </a:t>
            </a:r>
            <a:r>
              <a:rPr lang="it-IT" dirty="0" err="1"/>
              <a:t>Virginis</a:t>
            </a:r>
            <a:r>
              <a:rPr lang="it-IT" dirty="0"/>
              <a:t> Mariae.</a:t>
            </a:r>
          </a:p>
          <a:p>
            <a:pPr marL="0" indent="0" algn="just">
              <a:buNone/>
            </a:pPr>
            <a:r>
              <a:rPr lang="it-IT" dirty="0" err="1"/>
              <a:t>Sermo</a:t>
            </a:r>
            <a:r>
              <a:rPr lang="it-IT" dirty="0"/>
              <a:t> VIII. </a:t>
            </a:r>
            <a:r>
              <a:rPr lang="it-IT" dirty="0" err="1"/>
              <a:t>Eiusdem</a:t>
            </a:r>
            <a:r>
              <a:rPr lang="it-IT" dirty="0"/>
              <a:t> </a:t>
            </a:r>
            <a:r>
              <a:rPr lang="it-IT" dirty="0" err="1"/>
              <a:t>secundus</a:t>
            </a:r>
            <a:r>
              <a:rPr lang="it-IT" dirty="0"/>
              <a:t>.</a:t>
            </a:r>
          </a:p>
          <a:p>
            <a:pPr marL="0" indent="0" algn="just">
              <a:buNone/>
            </a:pPr>
            <a:r>
              <a:rPr lang="it-IT" dirty="0" err="1"/>
              <a:t>Sermo</a:t>
            </a:r>
            <a:r>
              <a:rPr lang="it-IT" dirty="0"/>
              <a:t> VIII. </a:t>
            </a:r>
            <a:r>
              <a:rPr lang="it-IT" dirty="0" err="1"/>
              <a:t>Eiusdem</a:t>
            </a:r>
            <a:r>
              <a:rPr lang="it-IT" dirty="0"/>
              <a:t> In </a:t>
            </a:r>
            <a:r>
              <a:rPr lang="it-IT" dirty="0" err="1"/>
              <a:t>venerabilem</a:t>
            </a:r>
            <a:r>
              <a:rPr lang="it-IT" dirty="0"/>
              <a:t> </a:t>
            </a:r>
            <a:r>
              <a:rPr lang="it-IT" dirty="0" err="1"/>
              <a:t>dormitionem</a:t>
            </a:r>
            <a:r>
              <a:rPr lang="it-IT" dirty="0"/>
              <a:t> </a:t>
            </a:r>
            <a:r>
              <a:rPr lang="it-IT" dirty="0" err="1"/>
              <a:t>Sanctissimae</a:t>
            </a:r>
            <a:r>
              <a:rPr lang="it-IT" dirty="0"/>
              <a:t> </a:t>
            </a:r>
            <a:r>
              <a:rPr lang="it-IT" dirty="0" err="1"/>
              <a:t>ac</a:t>
            </a:r>
            <a:r>
              <a:rPr lang="it-IT" dirty="0"/>
              <a:t> </a:t>
            </a:r>
            <a:r>
              <a:rPr lang="it-IT" dirty="0" err="1"/>
              <a:t>Inviolatae</a:t>
            </a:r>
            <a:r>
              <a:rPr lang="it-IT" dirty="0"/>
              <a:t> </a:t>
            </a:r>
            <a:r>
              <a:rPr lang="it-IT" dirty="0" err="1"/>
              <a:t>Dominae</a:t>
            </a:r>
            <a:r>
              <a:rPr lang="it-IT" dirty="0"/>
              <a:t> </a:t>
            </a:r>
            <a:r>
              <a:rPr lang="it-IT" dirty="0" err="1"/>
              <a:t>Nostrae</a:t>
            </a:r>
            <a:r>
              <a:rPr lang="it-IT" dirty="0"/>
              <a:t> Dei </a:t>
            </a:r>
            <a:r>
              <a:rPr lang="it-IT" dirty="0" err="1"/>
              <a:t>Genitricis</a:t>
            </a:r>
            <a:r>
              <a:rPr lang="it-IT" dirty="0"/>
              <a:t> </a:t>
            </a:r>
            <a:r>
              <a:rPr lang="it-IT" dirty="0" err="1"/>
              <a:t>semperque</a:t>
            </a:r>
            <a:r>
              <a:rPr lang="it-IT" dirty="0"/>
              <a:t> </a:t>
            </a:r>
            <a:r>
              <a:rPr lang="it-IT" dirty="0" err="1"/>
              <a:t>Virginis</a:t>
            </a:r>
            <a:r>
              <a:rPr lang="it-IT" dirty="0"/>
              <a:t> Mariae. </a:t>
            </a:r>
            <a:r>
              <a:rPr lang="it-IT" dirty="0" err="1"/>
              <a:t>Sermus</a:t>
            </a:r>
            <a:r>
              <a:rPr lang="it-IT" dirty="0"/>
              <a:t> </a:t>
            </a:r>
            <a:r>
              <a:rPr lang="it-IT" dirty="0" err="1"/>
              <a:t>tertius</a:t>
            </a:r>
            <a:r>
              <a:rPr lang="it-IT" dirty="0"/>
              <a:t>.</a:t>
            </a:r>
          </a:p>
          <a:p>
            <a:pPr marL="0" indent="0" algn="just">
              <a:buNone/>
            </a:pPr>
            <a:r>
              <a:rPr lang="it-IT" dirty="0" err="1"/>
              <a:t>Sermo</a:t>
            </a:r>
            <a:r>
              <a:rPr lang="it-IT" dirty="0"/>
              <a:t> X. </a:t>
            </a:r>
            <a:r>
              <a:rPr lang="it-IT" dirty="0" err="1"/>
              <a:t>Eiusdem</a:t>
            </a:r>
            <a:r>
              <a:rPr lang="it-IT" dirty="0"/>
              <a:t> In </a:t>
            </a:r>
            <a:r>
              <a:rPr lang="it-IT" dirty="0" err="1"/>
              <a:t>venerabilem</a:t>
            </a:r>
            <a:r>
              <a:rPr lang="it-IT" dirty="0"/>
              <a:t> </a:t>
            </a:r>
            <a:r>
              <a:rPr lang="it-IT" dirty="0" err="1"/>
              <a:t>Supergloriosae</a:t>
            </a:r>
            <a:r>
              <a:rPr lang="it-IT" dirty="0"/>
              <a:t> </a:t>
            </a:r>
            <a:r>
              <a:rPr lang="it-IT" dirty="0" err="1"/>
              <a:t>ac</a:t>
            </a:r>
            <a:r>
              <a:rPr lang="it-IT" dirty="0"/>
              <a:t> </a:t>
            </a:r>
            <a:r>
              <a:rPr lang="it-IT" dirty="0" err="1"/>
              <a:t>Benedictae</a:t>
            </a:r>
            <a:r>
              <a:rPr lang="it-IT" dirty="0"/>
              <a:t> </a:t>
            </a:r>
            <a:r>
              <a:rPr lang="it-IT" dirty="0" err="1"/>
              <a:t>Dominae</a:t>
            </a:r>
            <a:r>
              <a:rPr lang="it-IT" dirty="0"/>
              <a:t> </a:t>
            </a:r>
            <a:r>
              <a:rPr lang="it-IT" dirty="0" err="1"/>
              <a:t>Nostrae</a:t>
            </a:r>
            <a:r>
              <a:rPr lang="it-IT" dirty="0"/>
              <a:t> Dei </a:t>
            </a:r>
            <a:r>
              <a:rPr lang="it-IT" dirty="0" err="1"/>
              <a:t>Genitricis</a:t>
            </a:r>
            <a:r>
              <a:rPr lang="it-IT" dirty="0"/>
              <a:t> </a:t>
            </a:r>
            <a:r>
              <a:rPr lang="it-IT" dirty="0" err="1"/>
              <a:t>semperque</a:t>
            </a:r>
            <a:r>
              <a:rPr lang="it-IT" dirty="0"/>
              <a:t> </a:t>
            </a:r>
            <a:r>
              <a:rPr lang="it-IT" dirty="0" err="1"/>
              <a:t>Virginis</a:t>
            </a:r>
            <a:r>
              <a:rPr lang="it-IT" dirty="0"/>
              <a:t> Mariae. </a:t>
            </a:r>
            <a:r>
              <a:rPr lang="it-IT" dirty="0" err="1"/>
              <a:t>Sermus</a:t>
            </a:r>
            <a:r>
              <a:rPr lang="it-IT" dirty="0"/>
              <a:t> </a:t>
            </a:r>
            <a:r>
              <a:rPr lang="it-IT" dirty="0" err="1"/>
              <a:t>quartus</a:t>
            </a:r>
            <a:r>
              <a:rPr lang="it-IT" dirty="0"/>
              <a:t>.</a:t>
            </a:r>
          </a:p>
          <a:p>
            <a:pPr marL="0" indent="0" algn="just">
              <a:buNone/>
            </a:pPr>
            <a:endParaRPr lang="it-IT" dirty="0"/>
          </a:p>
          <a:p>
            <a:pPr marL="0" indent="0" algn="just">
              <a:buNone/>
            </a:pPr>
            <a:r>
              <a:rPr lang="it-IT" dirty="0"/>
              <a:t> </a:t>
            </a:r>
          </a:p>
        </p:txBody>
      </p:sp>
    </p:spTree>
    <p:extLst>
      <p:ext uri="{BB962C8B-B14F-4D97-AF65-F5344CB8AC3E}">
        <p14:creationId xmlns:p14="http://schemas.microsoft.com/office/powerpoint/2010/main" val="131143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EA549-DB24-BB48-A2A1-A8B68C54D1FF}"/>
              </a:ext>
            </a:extLst>
          </p:cNvPr>
          <p:cNvSpPr>
            <a:spLocks noGrp="1"/>
          </p:cNvSpPr>
          <p:nvPr>
            <p:ph type="title"/>
          </p:nvPr>
        </p:nvSpPr>
        <p:spPr/>
        <p:txBody>
          <a:bodyPr/>
          <a:lstStyle/>
          <a:p>
            <a:r>
              <a:rPr lang="it-IT" dirty="0"/>
              <a:t>Germano di Costantinopoli</a:t>
            </a:r>
            <a:br>
              <a:rPr lang="it-IT" dirty="0"/>
            </a:br>
            <a:r>
              <a:rPr lang="it-IT" dirty="0"/>
              <a:t>(634-733)</a:t>
            </a:r>
          </a:p>
        </p:txBody>
      </p:sp>
      <p:sp>
        <p:nvSpPr>
          <p:cNvPr id="3" name="Segnaposto contenuto 2">
            <a:extLst>
              <a:ext uri="{FF2B5EF4-FFF2-40B4-BE49-F238E27FC236}">
                <a16:creationId xmlns:a16="http://schemas.microsoft.com/office/drawing/2014/main" id="{82667FDC-E664-B14A-8853-15E97EA10E0E}"/>
              </a:ext>
            </a:extLst>
          </p:cNvPr>
          <p:cNvSpPr>
            <a:spLocks noGrp="1"/>
          </p:cNvSpPr>
          <p:nvPr>
            <p:ph idx="1"/>
          </p:nvPr>
        </p:nvSpPr>
        <p:spPr/>
        <p:txBody>
          <a:bodyPr/>
          <a:lstStyle/>
          <a:p>
            <a:pPr marL="0" indent="0" algn="just">
              <a:buNone/>
            </a:pPr>
            <a:r>
              <a:rPr lang="it-IT" dirty="0" err="1"/>
              <a:t>Sermo</a:t>
            </a:r>
            <a:r>
              <a:rPr lang="it-IT" dirty="0"/>
              <a:t> XI. Germani Archiepiscopi </a:t>
            </a:r>
            <a:r>
              <a:rPr lang="it-IT" dirty="0" err="1"/>
              <a:t>Constantinopilitani</a:t>
            </a:r>
            <a:r>
              <a:rPr lang="it-IT" dirty="0"/>
              <a:t> </a:t>
            </a:r>
            <a:r>
              <a:rPr lang="it-IT" dirty="0" err="1"/>
              <a:t>Laus</a:t>
            </a:r>
            <a:r>
              <a:rPr lang="it-IT" dirty="0"/>
              <a:t> in </a:t>
            </a:r>
            <a:r>
              <a:rPr lang="it-IT" dirty="0" err="1"/>
              <a:t>venerabilem</a:t>
            </a:r>
            <a:r>
              <a:rPr lang="it-IT" dirty="0"/>
              <a:t> </a:t>
            </a:r>
            <a:r>
              <a:rPr lang="it-IT" dirty="0" err="1"/>
              <a:t>dormitionem</a:t>
            </a:r>
            <a:r>
              <a:rPr lang="it-IT" dirty="0"/>
              <a:t> </a:t>
            </a:r>
            <a:r>
              <a:rPr lang="it-IT" dirty="0" err="1"/>
              <a:t>Sanctissimae</a:t>
            </a:r>
            <a:r>
              <a:rPr lang="it-IT" dirty="0"/>
              <a:t> [h]</a:t>
            </a:r>
            <a:r>
              <a:rPr lang="it-IT" dirty="0" err="1"/>
              <a:t>ac</a:t>
            </a:r>
            <a:r>
              <a:rPr lang="it-IT" dirty="0"/>
              <a:t> </a:t>
            </a:r>
            <a:r>
              <a:rPr lang="it-IT" dirty="0" err="1"/>
              <a:t>Intemeratae</a:t>
            </a:r>
            <a:r>
              <a:rPr lang="it-IT" dirty="0"/>
              <a:t> </a:t>
            </a:r>
            <a:r>
              <a:rPr lang="it-IT" dirty="0" err="1"/>
              <a:t>Dominae</a:t>
            </a:r>
            <a:r>
              <a:rPr lang="it-IT" dirty="0"/>
              <a:t> </a:t>
            </a:r>
            <a:r>
              <a:rPr lang="it-IT" dirty="0" err="1"/>
              <a:t>Nostrae</a:t>
            </a:r>
            <a:r>
              <a:rPr lang="it-IT" dirty="0"/>
              <a:t> Dei </a:t>
            </a:r>
            <a:r>
              <a:rPr lang="it-IT" dirty="0" err="1"/>
              <a:t>Genitricis</a:t>
            </a:r>
            <a:r>
              <a:rPr lang="it-IT" dirty="0"/>
              <a:t>  </a:t>
            </a:r>
            <a:r>
              <a:rPr lang="it-IT" dirty="0" err="1"/>
              <a:t>semperque</a:t>
            </a:r>
            <a:r>
              <a:rPr lang="it-IT" dirty="0"/>
              <a:t> </a:t>
            </a:r>
            <a:r>
              <a:rPr lang="it-IT" dirty="0" err="1"/>
              <a:t>Virginis</a:t>
            </a:r>
            <a:r>
              <a:rPr lang="it-IT" dirty="0"/>
              <a:t> Mariae.  </a:t>
            </a:r>
          </a:p>
        </p:txBody>
      </p:sp>
    </p:spTree>
    <p:extLst>
      <p:ext uri="{BB962C8B-B14F-4D97-AF65-F5344CB8AC3E}">
        <p14:creationId xmlns:p14="http://schemas.microsoft.com/office/powerpoint/2010/main" val="170529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F2A10-5E1E-CF49-8108-38648F6F7177}"/>
              </a:ext>
            </a:extLst>
          </p:cNvPr>
          <p:cNvSpPr>
            <a:spLocks noGrp="1"/>
          </p:cNvSpPr>
          <p:nvPr>
            <p:ph type="title"/>
          </p:nvPr>
        </p:nvSpPr>
        <p:spPr/>
        <p:txBody>
          <a:bodyPr/>
          <a:lstStyle/>
          <a:p>
            <a:r>
              <a:rPr lang="it-IT" dirty="0"/>
              <a:t>Giovanni Damasceno</a:t>
            </a:r>
            <a:br>
              <a:rPr lang="it-IT" dirty="0"/>
            </a:br>
            <a:r>
              <a:rPr lang="it-IT" dirty="0"/>
              <a:t>(650-750)</a:t>
            </a:r>
          </a:p>
        </p:txBody>
      </p:sp>
      <p:sp>
        <p:nvSpPr>
          <p:cNvPr id="3" name="Segnaposto contenuto 2">
            <a:extLst>
              <a:ext uri="{FF2B5EF4-FFF2-40B4-BE49-F238E27FC236}">
                <a16:creationId xmlns:a16="http://schemas.microsoft.com/office/drawing/2014/main" id="{698F1731-C4B4-5643-A2E5-BA74459BE8D3}"/>
              </a:ext>
            </a:extLst>
          </p:cNvPr>
          <p:cNvSpPr>
            <a:spLocks noGrp="1"/>
          </p:cNvSpPr>
          <p:nvPr>
            <p:ph idx="1"/>
          </p:nvPr>
        </p:nvSpPr>
        <p:spPr/>
        <p:txBody>
          <a:bodyPr/>
          <a:lstStyle/>
          <a:p>
            <a:pPr marL="0" indent="0" algn="just">
              <a:buNone/>
            </a:pPr>
            <a:r>
              <a:rPr lang="it-IT" dirty="0" err="1"/>
              <a:t>Sermo</a:t>
            </a:r>
            <a:r>
              <a:rPr lang="it-IT" dirty="0"/>
              <a:t> XII. </a:t>
            </a:r>
            <a:r>
              <a:rPr lang="it-IT" dirty="0" err="1"/>
              <a:t>Iohannis</a:t>
            </a:r>
            <a:r>
              <a:rPr lang="it-IT" dirty="0"/>
              <a:t> </a:t>
            </a:r>
            <a:r>
              <a:rPr lang="it-IT" dirty="0" err="1"/>
              <a:t>humilis</a:t>
            </a:r>
            <a:r>
              <a:rPr lang="it-IT" dirty="0"/>
              <a:t> monachi Damasceni </a:t>
            </a:r>
            <a:r>
              <a:rPr lang="it-IT" dirty="0" err="1"/>
              <a:t>atque</a:t>
            </a:r>
            <a:r>
              <a:rPr lang="it-IT" dirty="0"/>
              <a:t> </a:t>
            </a:r>
            <a:r>
              <a:rPr lang="it-IT" dirty="0" err="1"/>
              <a:t>persbiteri</a:t>
            </a:r>
            <a:r>
              <a:rPr lang="it-IT" dirty="0"/>
              <a:t> </a:t>
            </a:r>
            <a:r>
              <a:rPr lang="it-IT" dirty="0" err="1"/>
              <a:t>Novae</a:t>
            </a:r>
            <a:r>
              <a:rPr lang="it-IT" dirty="0"/>
              <a:t> </a:t>
            </a:r>
            <a:r>
              <a:rPr lang="it-IT" dirty="0" err="1"/>
              <a:t>Laurae</a:t>
            </a:r>
            <a:r>
              <a:rPr lang="it-IT" dirty="0"/>
              <a:t> </a:t>
            </a:r>
            <a:r>
              <a:rPr lang="it-IT" dirty="0" err="1"/>
              <a:t>Sermo</a:t>
            </a:r>
            <a:r>
              <a:rPr lang="it-IT" dirty="0"/>
              <a:t> in </a:t>
            </a:r>
            <a:r>
              <a:rPr lang="it-IT" dirty="0" err="1"/>
              <a:t>venerabilem</a:t>
            </a:r>
            <a:r>
              <a:rPr lang="it-IT" dirty="0"/>
              <a:t> </a:t>
            </a:r>
            <a:r>
              <a:rPr lang="it-IT" dirty="0" err="1"/>
              <a:t>dormitionem</a:t>
            </a:r>
            <a:r>
              <a:rPr lang="it-IT" dirty="0"/>
              <a:t> </a:t>
            </a:r>
            <a:r>
              <a:rPr lang="it-IT" dirty="0" err="1"/>
              <a:t>Supergloriosae</a:t>
            </a:r>
            <a:r>
              <a:rPr lang="it-IT" dirty="0"/>
              <a:t> </a:t>
            </a:r>
            <a:r>
              <a:rPr lang="it-IT" dirty="0" err="1"/>
              <a:t>Dominae</a:t>
            </a:r>
            <a:r>
              <a:rPr lang="it-IT" dirty="0"/>
              <a:t> </a:t>
            </a:r>
            <a:r>
              <a:rPr lang="it-IT" dirty="0" err="1"/>
              <a:t>Nostarea</a:t>
            </a:r>
            <a:r>
              <a:rPr lang="it-IT" dirty="0"/>
              <a:t> Dei </a:t>
            </a:r>
            <a:r>
              <a:rPr lang="it-IT" dirty="0" err="1"/>
              <a:t>Genitricis</a:t>
            </a:r>
            <a:r>
              <a:rPr lang="it-IT" dirty="0"/>
              <a:t> </a:t>
            </a:r>
            <a:r>
              <a:rPr lang="it-IT" dirty="0" err="1"/>
              <a:t>semperque</a:t>
            </a:r>
            <a:r>
              <a:rPr lang="it-IT" dirty="0"/>
              <a:t> </a:t>
            </a:r>
            <a:r>
              <a:rPr lang="it-IT" dirty="0" err="1"/>
              <a:t>Virginis</a:t>
            </a:r>
            <a:r>
              <a:rPr lang="it-IT" dirty="0"/>
              <a:t> Mariae.</a:t>
            </a:r>
          </a:p>
          <a:p>
            <a:pPr marL="0" indent="0" algn="just">
              <a:buNone/>
            </a:pPr>
            <a:r>
              <a:rPr lang="it-IT" dirty="0" err="1"/>
              <a:t>Sermo</a:t>
            </a:r>
            <a:r>
              <a:rPr lang="it-IT" dirty="0"/>
              <a:t> XIII. </a:t>
            </a:r>
            <a:r>
              <a:rPr lang="it-IT" dirty="0" err="1"/>
              <a:t>Eiusdem</a:t>
            </a:r>
            <a:r>
              <a:rPr lang="it-IT" dirty="0"/>
              <a:t> </a:t>
            </a:r>
            <a:r>
              <a:rPr lang="it-IT" dirty="0" err="1"/>
              <a:t>Laus</a:t>
            </a:r>
            <a:r>
              <a:rPr lang="it-IT" dirty="0"/>
              <a:t> </a:t>
            </a:r>
            <a:r>
              <a:rPr lang="it-IT" dirty="0" err="1"/>
              <a:t>secunda</a:t>
            </a:r>
            <a:r>
              <a:rPr lang="it-IT" dirty="0"/>
              <a:t> in </a:t>
            </a:r>
            <a:r>
              <a:rPr lang="it-IT" dirty="0" err="1"/>
              <a:t>venerabilem</a:t>
            </a:r>
            <a:r>
              <a:rPr lang="it-IT" dirty="0"/>
              <a:t> </a:t>
            </a:r>
            <a:r>
              <a:rPr lang="it-IT" dirty="0" err="1"/>
              <a:t>dormitionem</a:t>
            </a:r>
            <a:r>
              <a:rPr lang="it-IT" dirty="0"/>
              <a:t> </a:t>
            </a:r>
            <a:r>
              <a:rPr lang="it-IT" dirty="0" err="1"/>
              <a:t>Supergloriosae</a:t>
            </a:r>
            <a:r>
              <a:rPr lang="it-IT" dirty="0"/>
              <a:t> </a:t>
            </a:r>
            <a:r>
              <a:rPr lang="it-IT" dirty="0" err="1"/>
              <a:t>Dominae</a:t>
            </a:r>
            <a:r>
              <a:rPr lang="it-IT" dirty="0"/>
              <a:t> </a:t>
            </a:r>
            <a:r>
              <a:rPr lang="it-IT" dirty="0" err="1"/>
              <a:t>Nostarea</a:t>
            </a:r>
            <a:r>
              <a:rPr lang="it-IT" dirty="0"/>
              <a:t> Dei </a:t>
            </a:r>
            <a:r>
              <a:rPr lang="it-IT" dirty="0" err="1"/>
              <a:t>Genitricis</a:t>
            </a:r>
            <a:r>
              <a:rPr lang="it-IT" dirty="0"/>
              <a:t> </a:t>
            </a:r>
            <a:r>
              <a:rPr lang="it-IT" dirty="0" err="1"/>
              <a:t>semperque</a:t>
            </a:r>
            <a:r>
              <a:rPr lang="it-IT" dirty="0"/>
              <a:t> </a:t>
            </a:r>
            <a:r>
              <a:rPr lang="it-IT" dirty="0" err="1"/>
              <a:t>Virginis</a:t>
            </a:r>
            <a:r>
              <a:rPr lang="it-IT" dirty="0"/>
              <a:t> Mariae.</a:t>
            </a:r>
          </a:p>
          <a:p>
            <a:pPr marL="0" indent="0" algn="just">
              <a:buNone/>
            </a:pPr>
            <a:endParaRPr lang="it-IT" dirty="0"/>
          </a:p>
        </p:txBody>
      </p:sp>
    </p:spTree>
    <p:extLst>
      <p:ext uri="{BB962C8B-B14F-4D97-AF65-F5344CB8AC3E}">
        <p14:creationId xmlns:p14="http://schemas.microsoft.com/office/powerpoint/2010/main" val="72200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4CF14-EB1D-E846-821C-A4A6D701CDB9}"/>
              </a:ext>
            </a:extLst>
          </p:cNvPr>
          <p:cNvSpPr>
            <a:spLocks noGrp="1"/>
          </p:cNvSpPr>
          <p:nvPr>
            <p:ph type="title"/>
          </p:nvPr>
        </p:nvSpPr>
        <p:spPr/>
        <p:txBody>
          <a:bodyPr/>
          <a:lstStyle/>
          <a:p>
            <a:r>
              <a:rPr lang="it-IT" dirty="0"/>
              <a:t>Giovanni di Arezzo</a:t>
            </a:r>
            <a:br>
              <a:rPr lang="it-IT" dirty="0"/>
            </a:br>
            <a:r>
              <a:rPr lang="it-IT" dirty="0"/>
              <a:t>(</a:t>
            </a:r>
            <a:r>
              <a:rPr lang="it-IT" i="1" dirty="0" err="1"/>
              <a:t>sedit</a:t>
            </a:r>
            <a:r>
              <a:rPr lang="it-IT" i="1" dirty="0"/>
              <a:t> </a:t>
            </a:r>
            <a:r>
              <a:rPr lang="it-IT" dirty="0"/>
              <a:t>868-900)</a:t>
            </a:r>
          </a:p>
        </p:txBody>
      </p:sp>
      <p:sp>
        <p:nvSpPr>
          <p:cNvPr id="3" name="Segnaposto contenuto 2">
            <a:extLst>
              <a:ext uri="{FF2B5EF4-FFF2-40B4-BE49-F238E27FC236}">
                <a16:creationId xmlns:a16="http://schemas.microsoft.com/office/drawing/2014/main" id="{2C834E10-49E2-684A-9767-8CC16386A272}"/>
              </a:ext>
            </a:extLst>
          </p:cNvPr>
          <p:cNvSpPr>
            <a:spLocks noGrp="1"/>
          </p:cNvSpPr>
          <p:nvPr>
            <p:ph idx="1"/>
          </p:nvPr>
        </p:nvSpPr>
        <p:spPr/>
        <p:txBody>
          <a:bodyPr/>
          <a:lstStyle/>
          <a:p>
            <a:pPr marL="0" indent="0">
              <a:buNone/>
            </a:pPr>
            <a:r>
              <a:rPr lang="it-IT" dirty="0"/>
              <a:t>De </a:t>
            </a:r>
            <a:r>
              <a:rPr lang="it-IT" dirty="0" err="1"/>
              <a:t>assumptione</a:t>
            </a:r>
            <a:r>
              <a:rPr lang="it-IT" dirty="0"/>
              <a:t> </a:t>
            </a:r>
            <a:r>
              <a:rPr lang="it-IT" dirty="0" err="1"/>
              <a:t>Betae</a:t>
            </a:r>
            <a:r>
              <a:rPr lang="it-IT" dirty="0"/>
              <a:t> Marie.</a:t>
            </a:r>
          </a:p>
          <a:p>
            <a:pPr marL="0" indent="0">
              <a:buNone/>
            </a:pPr>
            <a:r>
              <a:rPr lang="it-IT" dirty="0"/>
              <a:t>(PDF Omelia completa e PDF confronto di alcuni passi dell’omelia con i testi delle fonti citate)</a:t>
            </a:r>
          </a:p>
        </p:txBody>
      </p:sp>
    </p:spTree>
    <p:extLst>
      <p:ext uri="{BB962C8B-B14F-4D97-AF65-F5344CB8AC3E}">
        <p14:creationId xmlns:p14="http://schemas.microsoft.com/office/powerpoint/2010/main" val="223651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B87B7-307D-4446-865D-3E4CB1C83815}"/>
              </a:ext>
            </a:extLst>
          </p:cNvPr>
          <p:cNvSpPr>
            <a:spLocks noGrp="1"/>
          </p:cNvSpPr>
          <p:nvPr>
            <p:ph type="title"/>
          </p:nvPr>
        </p:nvSpPr>
        <p:spPr/>
        <p:txBody>
          <a:bodyPr/>
          <a:lstStyle/>
          <a:p>
            <a:r>
              <a:rPr lang="it-IT" dirty="0"/>
              <a:t>Uno sguardo all’iconografia.</a:t>
            </a:r>
          </a:p>
        </p:txBody>
      </p:sp>
      <p:sp>
        <p:nvSpPr>
          <p:cNvPr id="3" name="Segnaposto contenuto 2">
            <a:extLst>
              <a:ext uri="{FF2B5EF4-FFF2-40B4-BE49-F238E27FC236}">
                <a16:creationId xmlns:a16="http://schemas.microsoft.com/office/drawing/2014/main" id="{5F7FB97D-ADDD-DA43-BC65-8D48FF6479D6}"/>
              </a:ext>
            </a:extLst>
          </p:cNvPr>
          <p:cNvSpPr>
            <a:spLocks noGrp="1"/>
          </p:cNvSpPr>
          <p:nvPr>
            <p:ph idx="1"/>
          </p:nvPr>
        </p:nvSpPr>
        <p:spPr>
          <a:xfrm>
            <a:off x="4660135" y="176270"/>
            <a:ext cx="7392318" cy="6477918"/>
          </a:xfrm>
        </p:spPr>
        <p:txBody>
          <a:bodyPr>
            <a:normAutofit/>
          </a:bodyPr>
          <a:lstStyle/>
          <a:p>
            <a:pPr marL="0" indent="0" algn="just">
              <a:buNone/>
            </a:pPr>
            <a:r>
              <a:rPr lang="it-IT" dirty="0"/>
              <a:t>Fu Gregorio di Tours (538 </a:t>
            </a:r>
            <a:r>
              <a:rPr lang="it-IT" dirty="0" err="1"/>
              <a:t>ca</a:t>
            </a:r>
            <a:r>
              <a:rPr lang="it-IT" dirty="0"/>
              <a:t>.- 594) ha far conoscere la storia della </a:t>
            </a:r>
            <a:r>
              <a:rPr lang="it-IT" i="1" dirty="0" err="1"/>
              <a:t>dormitio</a:t>
            </a:r>
            <a:r>
              <a:rPr lang="it-IT" dirty="0"/>
              <a:t>, riassumendola, alla chiesa della Gallia:</a:t>
            </a:r>
          </a:p>
          <a:p>
            <a:pPr marL="0" indent="0" algn="just">
              <a:buNone/>
            </a:pPr>
            <a:r>
              <a:rPr lang="it-IT" dirty="0"/>
              <a:t>«Infine, quando la beata Vergine, avendo completato il corso della sua esistenza terrena, stava per essere chiamata da questo mondo, tutti gli apostoli, provenienti dalle loro differenti regioni, si riunirono nella sua casa. Quando sentirono che essa stava per lasciare il mondo, vegliarono insieme con lei. Ma ecco che il Signore Gesù venne con i suoi angeli e, presa la sua anima, la consegnò all’arcangelo Michele e si allontanò. All’alba gli apostoli sollevarono il suo corpo su un giaciglio, lo deposero su un sepolcro e lo custodirono, in attesa della venuta del Signore. Ed ecco che per la seconda volta il Signore si presentò a loro, ordinò che il sacro corpo fosse preso e portato in Paradiso».</a:t>
            </a:r>
          </a:p>
          <a:p>
            <a:pPr marL="0" indent="0" algn="just">
              <a:buNone/>
            </a:pPr>
            <a:r>
              <a:rPr lang="it-IT" dirty="0"/>
              <a:t>L’abbreviazione di Gregorio di Tours del VI sec. influì in modo determinate sull’iconografia latina, anche se le sue radici remote sono da ricercare nelle rappresentazioni musive bizantine.</a:t>
            </a:r>
          </a:p>
        </p:txBody>
      </p:sp>
    </p:spTree>
    <p:extLst>
      <p:ext uri="{BB962C8B-B14F-4D97-AF65-F5344CB8AC3E}">
        <p14:creationId xmlns:p14="http://schemas.microsoft.com/office/powerpoint/2010/main" val="2353586340"/>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Atlante</Template>
  <TotalTime>432</TotalTime>
  <Words>1024</Words>
  <Application>Microsoft Macintosh PowerPoint</Application>
  <PresentationFormat>Widescreen</PresentationFormat>
  <Paragraphs>50</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Calibri Light</vt:lpstr>
      <vt:lpstr>Rockwell</vt:lpstr>
      <vt:lpstr>Wingdings</vt:lpstr>
      <vt:lpstr>Atlante</vt:lpstr>
      <vt:lpstr>Sermones in Dormitionem Marie</vt:lpstr>
      <vt:lpstr>Il manoscritto</vt:lpstr>
      <vt:lpstr>Andrea di Creta (ca. 660-740)</vt:lpstr>
      <vt:lpstr>Anfilochio di Iconio (340-403)</vt:lpstr>
      <vt:lpstr>Cosma Vestitor (730-850)</vt:lpstr>
      <vt:lpstr>Germano di Costantinopoli (634-733)</vt:lpstr>
      <vt:lpstr>Giovanni Damasceno (650-750)</vt:lpstr>
      <vt:lpstr>Giovanni di Arezzo (sedit 868-900)</vt:lpstr>
      <vt:lpstr>Uno sguardo all’iconografia.</vt:lpstr>
      <vt:lpstr>Koimesis, mosaico, Chiesa di San Salvatore in Chora, Istanbul. </vt:lpstr>
      <vt:lpstr> He Koimesis, mosaico, Chiesa della Martorana, Palermo, 1143 ca.  </vt:lpstr>
      <vt:lpstr>La Dormitio, opera di maestranze bizantine, è affrontata alla natività, mancando l’abside della parte musiva originale non è possibile vedere la Vergine odigitria in trono.</vt:lpstr>
      <vt:lpstr>Dormitio Mariae, Jacopo Torriti, Basilica Santa Maria Maggiore, Roma, (1295-1296)</vt:lpstr>
      <vt:lpstr>Jacopo Torriti pone al di sopra della Dormitio l’incoronazione della Vergine. La Dormitio costituisce il quadro centrale degli episodi della vita di Maria.</vt:lpstr>
      <vt:lpstr>Dormitio Virginis, Pietro Cavallini, Santa Maria in Trastevere, Rome, 1296-1300.</vt:lpstr>
      <vt:lpstr>La Dormitio è collocata alla fine degli episodi che riguardano la vita Maria, che culmina nell’abbraccio tra la Madre incoronata e il Figlio, entrambi assisi in trono.</vt:lpstr>
      <vt:lpstr>Dormitio Virginis, Giotto, Berlino, 1312-1314 ca.</vt:lpstr>
      <vt:lpstr>Dormitio et Assumptio Virginis, Silvestro de’ Gherarducci, Corale di Santa Maria degli Angeli, Firenze, 1370 ca. , f. 142.</vt:lpstr>
      <vt:lpstr>Dormitio Virginis, Predella tavola dell’Annunciazione, Beato Angelico, Cortona, 1430 [compare il sepolcro]</vt:lpstr>
      <vt:lpstr>Assunzione della Vergine, Bartolomeo della Gatta, Cortona, 1470-1475 ca.</vt:lpstr>
      <vt:lpstr>Assunzione della Vergine, Tiziano, Basilica di Santa Maria Gloriosa dei Frari, Venezia, 1516-1518.</vt:lpstr>
      <vt:lpstr>Assunzione della Vergine, Pieter Paul Rubens, Anversa 1625-1626.</vt:lpstr>
      <vt:lpstr>A fronte di tutto ciò non scompare nella produzione artistica successiva la Dormitio Mariae nella sue forme più classiche, come la Morte della Vergine di Caravaggio del 1602.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Sermones in Dormitionem Marie</dc:title>
  <dc:creator>Microsoft Office User</dc:creator>
  <cp:lastModifiedBy>Microsoft Office User</cp:lastModifiedBy>
  <cp:revision>36</cp:revision>
  <dcterms:created xsi:type="dcterms:W3CDTF">2020-04-22T16:47:17Z</dcterms:created>
  <dcterms:modified xsi:type="dcterms:W3CDTF">2020-04-23T15:43:38Z</dcterms:modified>
</cp:coreProperties>
</file>