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43D6A-CCA6-490B-9F3D-1A5499011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Apocalisse, il libro che compie la Bibbia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B35F60-DC92-47C5-9757-BE8CD6E94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23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92DFFC-ABF5-4ED0-B8CE-EB8FAB23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Il </a:t>
            </a:r>
            <a:r>
              <a:rPr lang="en-US" sz="4200" dirty="0" err="1"/>
              <a:t>drago</a:t>
            </a:r>
            <a:r>
              <a:rPr lang="en-US" sz="4200" dirty="0"/>
              <a:t> </a:t>
            </a:r>
            <a:r>
              <a:rPr lang="en-US" sz="4200" dirty="0" err="1"/>
              <a:t>rosso</a:t>
            </a:r>
            <a:r>
              <a:rPr lang="en-US" sz="4200" dirty="0"/>
              <a:t> Ap 12,3</a:t>
            </a:r>
          </a:p>
        </p:txBody>
      </p:sp>
      <p:pic>
        <p:nvPicPr>
          <p:cNvPr id="7" name="Segnaposto immagine 6" descr="Immagine che contiene parete, edificio&#10;&#10;Descrizione generata automaticamente">
            <a:extLst>
              <a:ext uri="{FF2B5EF4-FFF2-40B4-BE49-F238E27FC236}">
                <a16:creationId xmlns:a16="http://schemas.microsoft.com/office/drawing/2014/main" id="{D084A8E9-3BC0-432B-B709-BAF939BE93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4337" r="4337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8367D-108C-4D21-8DF1-EF04BF67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Il segno del </a:t>
            </a:r>
            <a:r>
              <a:rPr lang="en-US" dirty="0" err="1"/>
              <a:t>drago</a:t>
            </a:r>
            <a:r>
              <a:rPr lang="en-US" dirty="0"/>
              <a:t> </a:t>
            </a:r>
            <a:r>
              <a:rPr lang="en-US" dirty="0" err="1"/>
              <a:t>rosso</a:t>
            </a:r>
            <a:r>
              <a:rPr lang="en-US" dirty="0"/>
              <a:t> (Ap 12,3)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colloca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sfera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trascendenza</a:t>
            </a:r>
            <a:r>
              <a:rPr lang="en-US" dirty="0"/>
              <a:t>,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accade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cielo</a:t>
            </a:r>
            <a:r>
              <a:rPr lang="en-US" dirty="0"/>
              <a:t>. 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Il </a:t>
            </a:r>
            <a:r>
              <a:rPr lang="en-US" dirty="0" err="1"/>
              <a:t>rosso</a:t>
            </a:r>
            <a:r>
              <a:rPr lang="en-US" dirty="0"/>
              <a:t> fa </a:t>
            </a:r>
            <a:r>
              <a:rPr lang="en-US" dirty="0" err="1"/>
              <a:t>riferimento</a:t>
            </a:r>
            <a:r>
              <a:rPr lang="en-US" dirty="0"/>
              <a:t> </a:t>
            </a:r>
            <a:r>
              <a:rPr lang="en-US" dirty="0" err="1"/>
              <a:t>all’ambito</a:t>
            </a:r>
            <a:r>
              <a:rPr lang="en-US" dirty="0"/>
              <a:t> </a:t>
            </a:r>
            <a:r>
              <a:rPr lang="en-US" dirty="0" err="1"/>
              <a:t>demoniaco</a:t>
            </a:r>
            <a:r>
              <a:rPr lang="en-US" dirty="0"/>
              <a:t> e </a:t>
            </a:r>
            <a:r>
              <a:rPr lang="en-US" dirty="0" err="1"/>
              <a:t>infernale</a:t>
            </a:r>
            <a:r>
              <a:rPr lang="en-US" dirty="0"/>
              <a:t>. 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La </a:t>
            </a:r>
            <a:r>
              <a:rPr lang="en-US" dirty="0" err="1"/>
              <a:t>bestia</a:t>
            </a:r>
            <a:r>
              <a:rPr lang="en-US" dirty="0"/>
              <a:t> ha </a:t>
            </a:r>
            <a:r>
              <a:rPr lang="en-US" dirty="0" err="1"/>
              <a:t>sette</a:t>
            </a:r>
            <a:r>
              <a:rPr lang="en-US" dirty="0"/>
              <a:t> teste, </a:t>
            </a:r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la </a:t>
            </a:r>
            <a:r>
              <a:rPr lang="en-US" dirty="0" err="1"/>
              <a:t>totalità</a:t>
            </a:r>
            <a:r>
              <a:rPr lang="en-US" dirty="0"/>
              <a:t>. Dal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testa</a:t>
            </a:r>
            <a:r>
              <a:rPr lang="en-US" dirty="0"/>
              <a:t> è la </a:t>
            </a:r>
            <a:r>
              <a:rPr lang="en-US" dirty="0" err="1"/>
              <a:t>radice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vitalità</a:t>
            </a:r>
            <a:r>
              <a:rPr lang="en-US" dirty="0"/>
              <a:t> e </a:t>
            </a:r>
            <a:r>
              <a:rPr lang="en-US" dirty="0" err="1"/>
              <a:t>dell’animazione</a:t>
            </a:r>
            <a:r>
              <a:rPr lang="en-US" dirty="0"/>
              <a:t>, </a:t>
            </a:r>
            <a:r>
              <a:rPr lang="en-US" dirty="0" err="1"/>
              <a:t>allora</a:t>
            </a:r>
            <a:r>
              <a:rPr lang="en-US" dirty="0"/>
              <a:t> </a:t>
            </a:r>
            <a:r>
              <a:rPr lang="en-US" dirty="0" err="1"/>
              <a:t>potremmo</a:t>
            </a:r>
            <a:r>
              <a:rPr lang="en-US" dirty="0"/>
              <a:t> dire quasi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esprime</a:t>
            </a:r>
            <a:r>
              <a:rPr lang="en-US" dirty="0"/>
              <a:t> la </a:t>
            </a:r>
            <a:r>
              <a:rPr lang="en-US" dirty="0" err="1"/>
              <a:t>totalità</a:t>
            </a:r>
            <a:r>
              <a:rPr lang="en-US" dirty="0"/>
              <a:t> </a:t>
            </a:r>
            <a:r>
              <a:rPr lang="en-US" dirty="0" err="1"/>
              <a:t>massima</a:t>
            </a:r>
            <a:r>
              <a:rPr lang="en-US" dirty="0"/>
              <a:t> di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distruttiva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D12EAD-0AE6-4133-A262-A0FC1B02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Il figlio, </a:t>
            </a:r>
            <a:r>
              <a:rPr lang="it-IT" dirty="0" err="1"/>
              <a:t>Ap</a:t>
            </a:r>
            <a:r>
              <a:rPr lang="it-IT" dirty="0"/>
              <a:t> 12,4-5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52567D-AD6A-45BF-BA7A-49001A35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A questo punto la donna dà alla luce un figlio (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12,4-5),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Egli è destinato ad essere pastore e re universale, con un’allusione al 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2: “chiedi a me, ti darò in eredità le genti e in tuo possesso i confini della terra, le pascerai con verga di ferro, come vasi di argilla le frantumerai” (v. 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5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0A88A6-8683-47B3-9CDB-1A362E81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Il drago contro il figlio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159E1-5133-42EB-93AA-D551F565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Si tratta di un potere messianico superiore a quello dei re della terra e dunque della bestia. 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Non a caso il tentativo del drago fallisce, perché il bambino è rapito verso Dio, accanto al suo trono, ossia al governo universale di 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3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09B64F-3902-463A-AF25-58CA7189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Apocalisse, il libro dell’inizio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8A43F9-B359-4EA3-9E10-46953B64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veggente è infatti già sicuro della vittoria e si prepara alla battaglia finale attraverso alcuni segni, come la donna, il drago rosso, e poi la serie dei sette angeli (15,1) con in mano le sette coppe dell’ira di Dio.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L’Apocalisse non è dunque il libro della fine, ma del nuovo inizio, perché la Parola di Dio possa rigenerare la vita del suo lettore e incamminarlo verso la nuova e definitiva creazione di Dio.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58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FB0737-B663-4B43-A277-3B256741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Apocalipse</a:t>
            </a:r>
            <a:r>
              <a:rPr lang="en-US" sz="4200" dirty="0"/>
              <a:t> earth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D8A4C47-5C18-459C-AD26-671817D7F2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4605" r="2338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59C8E8-3484-4A8A-9210-2A8640081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 typeface="Wingdings 3" charset="2"/>
              <a:buChar char=""/>
            </a:pPr>
            <a:r>
              <a:rPr lang="en-US" dirty="0" err="1"/>
              <a:t>Segni</a:t>
            </a:r>
            <a:r>
              <a:rPr lang="en-US" dirty="0"/>
              <a:t> </a:t>
            </a:r>
            <a:r>
              <a:rPr lang="en-US" dirty="0" err="1"/>
              <a:t>tragici</a:t>
            </a:r>
            <a:r>
              <a:rPr lang="en-US" dirty="0"/>
              <a:t> di </a:t>
            </a:r>
            <a:r>
              <a:rPr lang="en-US" dirty="0" err="1"/>
              <a:t>distruzione</a:t>
            </a:r>
            <a:r>
              <a:rPr lang="en-US" dirty="0"/>
              <a:t>…</a:t>
            </a:r>
          </a:p>
          <a:p>
            <a:pPr marL="0" indent="0">
              <a:buFont typeface="Wingdings 3" charset="2"/>
              <a:buChar char=""/>
            </a:pPr>
            <a:r>
              <a:rPr lang="en-US" dirty="0"/>
              <a:t>ma in </a:t>
            </a:r>
            <a:r>
              <a:rPr lang="en-US" dirty="0" err="1"/>
              <a:t>fondo</a:t>
            </a:r>
            <a:r>
              <a:rPr lang="en-US" dirty="0"/>
              <a:t> è solo un </a:t>
            </a:r>
            <a:r>
              <a:rPr lang="en-US" dirty="0" err="1"/>
              <a:t>genere</a:t>
            </a:r>
            <a:r>
              <a:rPr lang="en-US" dirty="0"/>
              <a:t> </a:t>
            </a:r>
            <a:r>
              <a:rPr lang="en-US" dirty="0" err="1"/>
              <a:t>letterario</a:t>
            </a:r>
            <a:r>
              <a:rPr lang="en-US" dirty="0"/>
              <a:t> </a:t>
            </a:r>
            <a:r>
              <a:rPr lang="en-US" dirty="0" err="1"/>
              <a:t>arcaico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41A0D2-0CB2-4DDC-ABD4-59692438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Apocalisse come rivelazione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68840-2D4A-4DC1-84F2-5FF6B8D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Apocalisse non significa affatto “fine del mondo” ma “rivelazione”.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Il sostantivo è costruito su un verbo greco, </a:t>
            </a:r>
            <a:r>
              <a:rPr lang="it-IT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apokalypto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, che si potrebbe tradurre con i verbi “svelare”, “rivelare”, o con la perifrasi “portare alla luce ciò che è nascosto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434649-8DB8-48C0-9B93-C2BD7447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Una </a:t>
            </a:r>
            <a:r>
              <a:rPr lang="en-US" dirty="0" err="1"/>
              <a:t>rivelazione</a:t>
            </a:r>
            <a:r>
              <a:rPr lang="en-US" dirty="0"/>
              <a:t> di misericordia</a:t>
            </a:r>
          </a:p>
        </p:txBody>
      </p:sp>
      <p:pic>
        <p:nvPicPr>
          <p:cNvPr id="7" name="Segnaposto immagine 6" descr="Immagine che contiene interni, tavolo&#10;&#10;Descrizione generata automaticamente">
            <a:extLst>
              <a:ext uri="{FF2B5EF4-FFF2-40B4-BE49-F238E27FC236}">
                <a16:creationId xmlns:a16="http://schemas.microsoft.com/office/drawing/2014/main" id="{82ABFA99-C87E-4AF3-8160-E8FB713677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8995" r="1899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5C1EE-D729-4BA1-9F70-0498A30A1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b="1" dirty="0" err="1"/>
              <a:t>Ciò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lo </a:t>
            </a:r>
            <a:r>
              <a:rPr lang="en-US" b="1" dirty="0" err="1"/>
              <a:t>contraddistingue</a:t>
            </a:r>
            <a:r>
              <a:rPr lang="en-US" b="1" dirty="0"/>
              <a:t> non è solo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fatto</a:t>
            </a:r>
            <a:r>
              <a:rPr lang="en-US" b="1" dirty="0"/>
              <a:t> di </a:t>
            </a:r>
            <a:r>
              <a:rPr lang="en-US" b="1" dirty="0" err="1"/>
              <a:t>collocare</a:t>
            </a:r>
            <a:r>
              <a:rPr lang="en-US" b="1" dirty="0"/>
              <a:t> le </a:t>
            </a:r>
            <a:r>
              <a:rPr lang="en-US" b="1" dirty="0" err="1"/>
              <a:t>proprie</a:t>
            </a:r>
            <a:r>
              <a:rPr lang="en-US" b="1" dirty="0"/>
              <a:t> </a:t>
            </a:r>
            <a:r>
              <a:rPr lang="en-US" b="1" dirty="0" err="1"/>
              <a:t>descrizioni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fine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storia</a:t>
            </a:r>
            <a:r>
              <a:rPr lang="en-US" b="1" dirty="0"/>
              <a:t>, ma </a:t>
            </a:r>
            <a:r>
              <a:rPr lang="en-US" b="1" dirty="0" err="1"/>
              <a:t>anche</a:t>
            </a:r>
            <a:r>
              <a:rPr lang="en-US" b="1" dirty="0"/>
              <a:t> di </a:t>
            </a:r>
            <a:r>
              <a:rPr lang="en-US" b="1" dirty="0" err="1"/>
              <a:t>esprimere</a:t>
            </a:r>
            <a:r>
              <a:rPr lang="en-US" b="1" dirty="0"/>
              <a:t>, </a:t>
            </a:r>
            <a:r>
              <a:rPr lang="en-US" b="1" dirty="0" err="1"/>
              <a:t>attraverso</a:t>
            </a:r>
            <a:r>
              <a:rPr lang="en-US" b="1" dirty="0"/>
              <a:t> </a:t>
            </a:r>
            <a:r>
              <a:rPr lang="en-US" b="1" dirty="0" err="1"/>
              <a:t>particolari</a:t>
            </a:r>
            <a:r>
              <a:rPr lang="en-US" b="1" dirty="0"/>
              <a:t> </a:t>
            </a:r>
            <a:r>
              <a:rPr lang="en-US" b="1" dirty="0" err="1"/>
              <a:t>simbolismi</a:t>
            </a:r>
            <a:r>
              <a:rPr lang="en-US" b="1" dirty="0"/>
              <a:t>, una </a:t>
            </a:r>
            <a:r>
              <a:rPr lang="en-US" b="1" dirty="0" err="1"/>
              <a:t>rivelazione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porta a </a:t>
            </a:r>
            <a:r>
              <a:rPr lang="en-US" b="1" dirty="0" err="1"/>
              <a:t>compimento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giudizio</a:t>
            </a:r>
            <a:r>
              <a:rPr lang="en-US" b="1" dirty="0"/>
              <a:t> e la misericordia di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b="1" dirty="0" err="1"/>
              <a:t>nella</a:t>
            </a:r>
            <a:r>
              <a:rPr lang="en-US" b="1" dirty="0"/>
              <a:t> </a:t>
            </a:r>
            <a:r>
              <a:rPr lang="en-US" b="1" dirty="0" err="1"/>
              <a:t>storia</a:t>
            </a:r>
            <a:r>
              <a:rPr lang="en-US" b="1" dirty="0"/>
              <a:t> del </a:t>
            </a:r>
            <a:r>
              <a:rPr lang="en-US" b="1" dirty="0" err="1"/>
              <a:t>popolo</a:t>
            </a:r>
            <a:r>
              <a:rPr lang="en-US" b="1" dirty="0"/>
              <a:t> </a:t>
            </a:r>
            <a:r>
              <a:rPr lang="en-US" b="1" dirty="0" err="1"/>
              <a:t>ebraico</a:t>
            </a:r>
            <a:r>
              <a:rPr lang="en-US" b="1" dirty="0"/>
              <a:t> e del </a:t>
            </a:r>
            <a:r>
              <a:rPr lang="en-US" b="1" dirty="0" err="1"/>
              <a:t>mondo</a:t>
            </a:r>
            <a:r>
              <a:rPr lang="en-US" b="1" dirty="0"/>
              <a:t>.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 err="1"/>
              <a:t>Affresco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Basilica di San Pietro al monte </a:t>
            </a:r>
            <a:r>
              <a:rPr lang="en-US" b="1" dirty="0" err="1"/>
              <a:t>Civate</a:t>
            </a:r>
            <a:r>
              <a:rPr lang="en-US" b="1" dirty="0"/>
              <a:t> (Lecco)</a:t>
            </a:r>
          </a:p>
        </p:txBody>
      </p:sp>
    </p:spTree>
    <p:extLst>
      <p:ext uri="{BB962C8B-B14F-4D97-AF65-F5344CB8AC3E}">
        <p14:creationId xmlns:p14="http://schemas.microsoft.com/office/powerpoint/2010/main" val="32122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9522BC-7DBD-41D1-B79A-A15F0F07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sz="3900" dirty="0"/>
              <a:t>Segni simbolici da decodificare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03534-878D-4CE0-9554-613994C0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Nell’Apocalisse il segno simbolico non è costituito da un miracolo portentoso e spettacolare, ma da un’immagine che, pur generando stupore e meraviglia, chiede di essere decodificata perché rimanda ad un significato nascosto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78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63CA70-E0F7-449E-88C5-A8015CF1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Ap 12,1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62BE90F-0FFF-4BAD-B327-72D480B4E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1839" y="4763803"/>
            <a:ext cx="3342460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La donna vestita di sole</a:t>
            </a:r>
          </a:p>
        </p:txBody>
      </p:sp>
      <p:pic>
        <p:nvPicPr>
          <p:cNvPr id="8" name="Segnaposto immagine 7" descr="Immagine che contiene testo, libro, interni&#10;&#10;Descrizione generata automaticamente">
            <a:extLst>
              <a:ext uri="{FF2B5EF4-FFF2-40B4-BE49-F238E27FC236}">
                <a16:creationId xmlns:a16="http://schemas.microsoft.com/office/drawing/2014/main" id="{7B3D15CE-C479-463B-806D-55DB116C67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966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2495E7-43BB-4EBC-84AF-91C6C127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 err="1"/>
              <a:t>Ap</a:t>
            </a:r>
            <a:r>
              <a:rPr lang="it-IT" dirty="0"/>
              <a:t> 12,1: la donna vestita di sole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569FEC-2BC4-46AC-BB06-CF5A74823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segno è “nel cielo”, soglia della zona sacra che appartiene a Dio, ed è costituito da una donna vestita di sole.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Il sole è associato alla Legge e alla Parola di Dio che attraversa la creazione: 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esso infatti “esce come sposo dalla stanza nuziale, grida di gioia come un guerriero attraversa il cosmo da un capo all’altro e nulla si sottrae al suo calore” (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19,5-6).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2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0E5143-2DC6-4AE5-B5B0-1CBCE248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Immagine cristologica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36FAF-989D-4649-810B-B6A9D7D9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1,16 il volto del figlio dell’uomo è un sole che splende in tutta la sua forza.</a:t>
            </a:r>
            <a:endParaRPr lang="it-IT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Questa donna è avvolta dall’esperienza del risorto e dalla potenza della sua parola. </a:t>
            </a:r>
            <a:endParaRPr lang="it-IT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6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7996D7-30EB-470B-B6BD-7BB4670E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2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donna come Chiesa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FA28ED-0108-45AD-BBFE-BFA8F91ED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600" b="1" dirty="0"/>
              <a:t>La </a:t>
            </a:r>
            <a:r>
              <a:rPr lang="en-US" sz="1600" b="1" dirty="0" err="1"/>
              <a:t>luna</a:t>
            </a:r>
            <a:r>
              <a:rPr lang="en-US" sz="1600" b="1" dirty="0"/>
              <a:t> sotto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piedi</a:t>
            </a:r>
            <a:r>
              <a:rPr lang="en-US" sz="1600" b="1" dirty="0"/>
              <a:t> </a:t>
            </a:r>
            <a:r>
              <a:rPr lang="en-US" sz="1600" b="1" dirty="0" err="1"/>
              <a:t>indica</a:t>
            </a:r>
            <a:r>
              <a:rPr lang="en-US" sz="1600" b="1" dirty="0"/>
              <a:t> </a:t>
            </a:r>
            <a:r>
              <a:rPr lang="en-US" sz="1600" b="1" dirty="0" err="1"/>
              <a:t>il</a:t>
            </a:r>
            <a:r>
              <a:rPr lang="en-US" sz="1600" b="1" dirty="0"/>
              <a:t> </a:t>
            </a:r>
            <a:r>
              <a:rPr lang="en-US" sz="1600" b="1" dirty="0" err="1"/>
              <a:t>dominio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donna </a:t>
            </a:r>
            <a:r>
              <a:rPr lang="en-US" sz="1600" b="1" dirty="0" err="1"/>
              <a:t>sul</a:t>
            </a:r>
            <a:r>
              <a:rPr lang="en-US" sz="1600" b="1" dirty="0"/>
              <a:t> </a:t>
            </a:r>
            <a:r>
              <a:rPr lang="en-US" sz="1600" b="1" dirty="0" err="1"/>
              <a:t>calendario</a:t>
            </a:r>
            <a:r>
              <a:rPr lang="en-US" sz="1600" b="1" dirty="0"/>
              <a:t> </a:t>
            </a:r>
            <a:r>
              <a:rPr lang="en-US" sz="1600" b="1" dirty="0" err="1"/>
              <a:t>lunare</a:t>
            </a:r>
            <a:r>
              <a:rPr lang="en-US" sz="1600" b="1" dirty="0"/>
              <a:t>, </a:t>
            </a:r>
            <a:r>
              <a:rPr lang="en-US" sz="1600" b="1" dirty="0" err="1"/>
              <a:t>dunque</a:t>
            </a:r>
            <a:r>
              <a:rPr lang="en-US" sz="1600" b="1" dirty="0"/>
              <a:t> </a:t>
            </a:r>
            <a:r>
              <a:rPr lang="en-US" sz="1600" b="1" dirty="0" err="1"/>
              <a:t>sul</a:t>
            </a:r>
            <a:r>
              <a:rPr lang="en-US" sz="1600" b="1" dirty="0"/>
              <a:t> tempo. </a:t>
            </a:r>
          </a:p>
          <a:p>
            <a:pPr>
              <a:buFont typeface="Wingdings 3" charset="2"/>
              <a:buChar char=""/>
            </a:pPr>
            <a:r>
              <a:rPr lang="en-US" sz="1600" b="1" dirty="0"/>
              <a:t>Le </a:t>
            </a:r>
            <a:r>
              <a:rPr lang="en-US" sz="1600" b="1" dirty="0" err="1"/>
              <a:t>dodici</a:t>
            </a:r>
            <a:r>
              <a:rPr lang="en-US" sz="1600" b="1" dirty="0"/>
              <a:t> </a:t>
            </a:r>
            <a:r>
              <a:rPr lang="en-US" sz="1600" b="1" dirty="0" err="1"/>
              <a:t>stelle</a:t>
            </a:r>
            <a:r>
              <a:rPr lang="en-US" sz="1600" b="1" dirty="0"/>
              <a:t>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riferiscono</a:t>
            </a:r>
            <a:r>
              <a:rPr lang="en-US" sz="1600" b="1" dirty="0"/>
              <a:t> </a:t>
            </a:r>
            <a:r>
              <a:rPr lang="en-US" sz="1600" b="1" dirty="0" err="1"/>
              <a:t>alle</a:t>
            </a:r>
            <a:r>
              <a:rPr lang="en-US" sz="1600" b="1" dirty="0"/>
              <a:t> </a:t>
            </a:r>
            <a:r>
              <a:rPr lang="en-US" sz="1600" b="1" dirty="0" err="1"/>
              <a:t>dodici</a:t>
            </a:r>
            <a:r>
              <a:rPr lang="en-US" sz="1600" b="1" dirty="0"/>
              <a:t> </a:t>
            </a:r>
            <a:r>
              <a:rPr lang="en-US" sz="1600" b="1" dirty="0" err="1"/>
              <a:t>tribù</a:t>
            </a:r>
            <a:r>
              <a:rPr lang="en-US" sz="1600" b="1" dirty="0"/>
              <a:t> di </a:t>
            </a:r>
            <a:r>
              <a:rPr lang="en-US" sz="1600" b="1" dirty="0" err="1"/>
              <a:t>Israele</a:t>
            </a:r>
            <a:r>
              <a:rPr lang="en-US" sz="1600" b="1" dirty="0"/>
              <a:t> o ai </a:t>
            </a:r>
            <a:r>
              <a:rPr lang="en-US" sz="1600" b="1" dirty="0" err="1"/>
              <a:t>dodici</a:t>
            </a:r>
            <a:r>
              <a:rPr lang="en-US" sz="1600" b="1" dirty="0"/>
              <a:t> apostoli </a:t>
            </a:r>
            <a:r>
              <a:rPr lang="en-US" sz="1600" b="1" dirty="0" err="1"/>
              <a:t>dell’Agnello</a:t>
            </a:r>
            <a:r>
              <a:rPr lang="en-US" sz="1600" b="1" dirty="0"/>
              <a:t>. </a:t>
            </a:r>
          </a:p>
          <a:p>
            <a:pPr>
              <a:buFont typeface="Wingdings 3" charset="2"/>
              <a:buChar char=""/>
            </a:pPr>
            <a:r>
              <a:rPr lang="en-US" sz="1600" b="1" dirty="0"/>
              <a:t>La donna </a:t>
            </a:r>
            <a:r>
              <a:rPr lang="en-US" sz="1600" b="1" dirty="0" err="1"/>
              <a:t>dunque</a:t>
            </a:r>
            <a:r>
              <a:rPr lang="en-US" sz="1600" b="1" dirty="0"/>
              <a:t> </a:t>
            </a:r>
            <a:r>
              <a:rPr lang="en-US" sz="1600" b="1" dirty="0" err="1"/>
              <a:t>irradia</a:t>
            </a:r>
            <a:r>
              <a:rPr lang="en-US" sz="1600" b="1" dirty="0"/>
              <a:t> la luce del sole </a:t>
            </a:r>
            <a:r>
              <a:rPr lang="en-US" sz="1600" b="1" dirty="0" err="1"/>
              <a:t>che</a:t>
            </a:r>
            <a:r>
              <a:rPr lang="en-US" sz="1600" b="1" dirty="0"/>
              <a:t> è Cristo e fa </a:t>
            </a:r>
            <a:r>
              <a:rPr lang="en-US" sz="1600" b="1" dirty="0" err="1"/>
              <a:t>comparire</a:t>
            </a:r>
            <a:r>
              <a:rPr lang="en-US" sz="1600" b="1" dirty="0"/>
              <a:t> le </a:t>
            </a:r>
            <a:r>
              <a:rPr lang="en-US" sz="1600" b="1" dirty="0" err="1"/>
              <a:t>stelle</a:t>
            </a:r>
            <a:r>
              <a:rPr lang="en-US" sz="1600" b="1" dirty="0"/>
              <a:t> </a:t>
            </a:r>
            <a:r>
              <a:rPr lang="en-US" sz="1600" b="1" dirty="0" err="1"/>
              <a:t>che</a:t>
            </a:r>
            <a:r>
              <a:rPr lang="en-US" sz="1600" b="1" dirty="0"/>
              <a:t> </a:t>
            </a:r>
            <a:r>
              <a:rPr lang="en-US" sz="1600" b="1" dirty="0" err="1"/>
              <a:t>sono</a:t>
            </a:r>
            <a:r>
              <a:rPr lang="en-US" sz="1600" b="1" dirty="0"/>
              <a:t> </a:t>
            </a:r>
            <a:r>
              <a:rPr lang="en-US" sz="1600" b="1" dirty="0" err="1"/>
              <a:t>gli</a:t>
            </a:r>
            <a:r>
              <a:rPr lang="en-US" sz="1600" b="1" dirty="0"/>
              <a:t> Apostoli e </a:t>
            </a:r>
            <a:r>
              <a:rPr lang="en-US" sz="1600" b="1" dirty="0" err="1"/>
              <a:t>tutto</a:t>
            </a:r>
            <a:r>
              <a:rPr lang="en-US" sz="1600" b="1" dirty="0"/>
              <a:t> </a:t>
            </a:r>
            <a:r>
              <a:rPr lang="en-US" sz="1600" b="1" dirty="0" err="1"/>
              <a:t>il</a:t>
            </a:r>
            <a:r>
              <a:rPr lang="en-US" sz="1600" b="1" dirty="0"/>
              <a:t> </a:t>
            </a:r>
            <a:r>
              <a:rPr lang="en-US" sz="1600" b="1" dirty="0" err="1"/>
              <a:t>popolo</a:t>
            </a:r>
            <a:r>
              <a:rPr lang="en-US" sz="1600" b="1" dirty="0"/>
              <a:t> di </a:t>
            </a:r>
            <a:r>
              <a:rPr lang="en-US" sz="1600" b="1" dirty="0" err="1"/>
              <a:t>Dio</a:t>
            </a:r>
            <a:r>
              <a:rPr lang="en-US" sz="1600" b="1" dirty="0"/>
              <a:t>: </a:t>
            </a:r>
            <a:r>
              <a:rPr lang="en-US" sz="1600" b="1" dirty="0" err="1"/>
              <a:t>questa</a:t>
            </a:r>
            <a:r>
              <a:rPr lang="en-US" sz="1600" b="1" dirty="0"/>
              <a:t> </a:t>
            </a:r>
            <a:r>
              <a:rPr lang="en-US" sz="1600" b="1" dirty="0" err="1"/>
              <a:t>descrizione</a:t>
            </a:r>
            <a:r>
              <a:rPr lang="en-US" sz="1600" b="1" dirty="0"/>
              <a:t>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adatta</a:t>
            </a:r>
            <a:r>
              <a:rPr lang="en-US" sz="1600" b="1" dirty="0"/>
              <a:t> bene al </a:t>
            </a:r>
            <a:r>
              <a:rPr lang="en-US" sz="1600" b="1" dirty="0" err="1"/>
              <a:t>mistero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Chiesa. </a:t>
            </a:r>
          </a:p>
        </p:txBody>
      </p:sp>
    </p:spTree>
    <p:extLst>
      <p:ext uri="{BB962C8B-B14F-4D97-AF65-F5344CB8AC3E}">
        <p14:creationId xmlns:p14="http://schemas.microsoft.com/office/powerpoint/2010/main" val="290835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670</Words>
  <Application>Microsoft Macintosh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Ione</vt:lpstr>
      <vt:lpstr>Apocalisse, il libro che compie la Bibbia</vt:lpstr>
      <vt:lpstr>Apocalipse earth</vt:lpstr>
      <vt:lpstr>Apocalisse come rivelazione</vt:lpstr>
      <vt:lpstr>Una rivelazione di misericordia</vt:lpstr>
      <vt:lpstr>Segni simbolici da decodificare</vt:lpstr>
      <vt:lpstr>Ap 12,1</vt:lpstr>
      <vt:lpstr>Ap 12,1: la donna vestita di sole</vt:lpstr>
      <vt:lpstr>Immagine cristologica</vt:lpstr>
      <vt:lpstr>La donna come Chiesa</vt:lpstr>
      <vt:lpstr>Il drago rosso Ap 12,3</vt:lpstr>
      <vt:lpstr>Il figlio, Ap 12,4-5 </vt:lpstr>
      <vt:lpstr>Il drago contro il figlio</vt:lpstr>
      <vt:lpstr>Apocalisse, il libro dell’inizio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Apocalisse, il libro che compie la Bibbia</dc:title>
  <dc:creator>HP</dc:creator>
  <cp:lastModifiedBy>Davide Arcangeli</cp:lastModifiedBy>
  <cp:revision>3</cp:revision>
  <dcterms:created xsi:type="dcterms:W3CDTF">2018-12-13T16:06:18Z</dcterms:created>
  <dcterms:modified xsi:type="dcterms:W3CDTF">2022-05-02T08:53:26Z</dcterms:modified>
</cp:coreProperties>
</file>