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59" r:id="rId6"/>
    <p:sldId id="257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La Bibbia cristiana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3600" dirty="0"/>
              <a:t>Un’unità di due testamenti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310340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659138C-74A1-445B-848C-3608AE871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DFD7409-66D7-4C9C-B528-E79EB64A4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7455" y="0"/>
            <a:ext cx="5014912" cy="6862763"/>
            <a:chOff x="2928938" y="-4763"/>
            <a:chExt cx="5014912" cy="6862763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87990EF0-5F6F-4FE3-AA65-8968AF2DF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D78F7598-94C7-46E9-8B2A-CB44A0F252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99D2CBB1-072D-4875-B7D7-CADB0ABF3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58F600B4-EE22-4BA5-A764-9D80C335C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1E8DAD02-2B30-48A9-ACE0-2E9193091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F8F76B12-142C-41AF-B239-F414ABCFA2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25F4217-4021-45A0-812B-398F9A7A93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929" y="667808"/>
            <a:ext cx="10894142" cy="5580592"/>
          </a:xfrm>
          <a:prstGeom prst="rect">
            <a:avLst/>
          </a:prstGeom>
          <a:ln w="3175" cap="sq">
            <a:solidFill>
              <a:schemeClr val="bg1">
                <a:lumMod val="65000"/>
              </a:schemeClr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4EBB0E0-9FBE-42A9-8D4F-3F8FE30A2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702" y="1261872"/>
            <a:ext cx="3145536" cy="4334256"/>
          </a:xfrm>
        </p:spPr>
        <p:txBody>
          <a:bodyPr>
            <a:normAutofit/>
          </a:bodyPr>
          <a:lstStyle/>
          <a:p>
            <a:pPr algn="r"/>
            <a:r>
              <a:rPr lang="it-IT" sz="3600"/>
              <a:t>AT: troppo difficile da capire?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86F4EBC-E415-40E4-A8BA-BA66F0B63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920240"/>
            <a:ext cx="0" cy="3017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D665103-4E89-4DD0-8532-F0024CB19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932" y="1261873"/>
            <a:ext cx="5951013" cy="4449422"/>
          </a:xfrm>
        </p:spPr>
        <p:txBody>
          <a:bodyPr>
            <a:normAutofit/>
          </a:bodyPr>
          <a:lstStyle/>
          <a:p>
            <a:r>
              <a:rPr lang="it-IT" sz="2000" dirty="0"/>
              <a:t>Ci sarebbero cose molto lontane dalla nostra sensibilità morale e teologica</a:t>
            </a:r>
          </a:p>
          <a:p>
            <a:r>
              <a:rPr lang="it-IT" sz="2000" dirty="0"/>
              <a:t>Alla fine ci basta solo il NT</a:t>
            </a:r>
          </a:p>
          <a:p>
            <a:r>
              <a:rPr lang="it-IT" sz="2000" dirty="0"/>
              <a:t>Lo aveva detto già l’eretico Marcione (II sec. d.C.)</a:t>
            </a:r>
          </a:p>
        </p:txBody>
      </p:sp>
    </p:spTree>
    <p:extLst>
      <p:ext uri="{BB962C8B-B14F-4D97-AF65-F5344CB8AC3E}">
        <p14:creationId xmlns:p14="http://schemas.microsoft.com/office/powerpoint/2010/main" val="4140267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59138C-74A1-445B-848C-3608AE871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DFD7409-66D7-4C9C-B528-E79EB64A4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7455" y="0"/>
            <a:ext cx="5014912" cy="6862763"/>
            <a:chOff x="2928938" y="-4763"/>
            <a:chExt cx="5014912" cy="6862763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87990EF0-5F6F-4FE3-AA65-8968AF2DF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D78F7598-94C7-46E9-8B2A-CB44A0F252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9D2CBB1-072D-4875-B7D7-CADB0ABF3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58F600B4-EE22-4BA5-A764-9D80C335C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E8DAD02-2B30-48A9-ACE0-2E9193091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F8F76B12-142C-41AF-B239-F414ABCFA2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25F4217-4021-45A0-812B-398F9A7A93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929" y="667808"/>
            <a:ext cx="10894142" cy="5580592"/>
          </a:xfrm>
          <a:prstGeom prst="rect">
            <a:avLst/>
          </a:prstGeom>
          <a:ln w="3175" cap="sq">
            <a:solidFill>
              <a:schemeClr val="bg1">
                <a:lumMod val="65000"/>
              </a:schemeClr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A7FF5ED-087D-42E5-88F5-3C5D72172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702" y="1261872"/>
            <a:ext cx="3145536" cy="4334256"/>
          </a:xfrm>
        </p:spPr>
        <p:txBody>
          <a:bodyPr>
            <a:normAutofit/>
          </a:bodyPr>
          <a:lstStyle/>
          <a:p>
            <a:pPr algn="r"/>
            <a:r>
              <a:rPr lang="it-IT" sz="3600"/>
              <a:t>Modelli di rapporto AT/NT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86F4EBC-E415-40E4-A8BA-BA66F0B63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920240"/>
            <a:ext cx="0" cy="3017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FC953E-3A89-44E3-A928-791365549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932" y="1261873"/>
            <a:ext cx="5951013" cy="444942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it-IT" sz="2000"/>
              <a:t>SOSTITUZIONE</a:t>
            </a:r>
          </a:p>
          <a:p>
            <a:pPr marL="514350" indent="-514350">
              <a:buFont typeface="+mj-lt"/>
              <a:buAutoNum type="romanUcPeriod"/>
            </a:pPr>
            <a:r>
              <a:rPr lang="it-IT" sz="2000"/>
              <a:t>PREPARAZIONE</a:t>
            </a:r>
          </a:p>
          <a:p>
            <a:pPr marL="514350" indent="-514350">
              <a:buFont typeface="+mj-lt"/>
              <a:buAutoNum type="romanUcPeriod"/>
            </a:pPr>
            <a:r>
              <a:rPr lang="it-IT" sz="2000"/>
              <a:t>PROMESSA-COMPIMENTO</a:t>
            </a:r>
          </a:p>
          <a:p>
            <a:pPr marL="514350" indent="-514350">
              <a:buFont typeface="+mj-lt"/>
              <a:buAutoNum type="romanUcPeriod"/>
            </a:pPr>
            <a:r>
              <a:rPr lang="it-IT" sz="2000"/>
              <a:t>DIALOGICO</a:t>
            </a:r>
          </a:p>
        </p:txBody>
      </p:sp>
    </p:spTree>
    <p:extLst>
      <p:ext uri="{BB962C8B-B14F-4D97-AF65-F5344CB8AC3E}">
        <p14:creationId xmlns:p14="http://schemas.microsoft.com/office/powerpoint/2010/main" val="2233489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1F014BC-0184-465A-BA19-7C95C35EF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it-IT" sz="3000">
                <a:solidFill>
                  <a:srgbClr val="FFFFFF"/>
                </a:solidFill>
              </a:rPr>
              <a:t>MODELLO DI SOSTITUZIONE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C480B4-C1D5-433F-8FBF-A5148200F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r>
              <a:rPr lang="it-IT" sz="2000" dirty="0"/>
              <a:t>AT veicola una concezione violenta e primitiva di Dio</a:t>
            </a:r>
          </a:p>
          <a:p>
            <a:r>
              <a:rPr lang="it-IT" sz="2000" dirty="0"/>
              <a:t>NT ha la verità solo adombrata nell’AT</a:t>
            </a:r>
          </a:p>
          <a:p>
            <a:r>
              <a:rPr lang="it-IT" sz="2000" dirty="0"/>
              <a:t>Ci basta solo il NT che sostituisce l’AT</a:t>
            </a:r>
          </a:p>
        </p:txBody>
      </p:sp>
    </p:spTree>
    <p:extLst>
      <p:ext uri="{BB962C8B-B14F-4D97-AF65-F5344CB8AC3E}">
        <p14:creationId xmlns:p14="http://schemas.microsoft.com/office/powerpoint/2010/main" val="22498401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7">
            <a:extLst>
              <a:ext uri="{FF2B5EF4-FFF2-40B4-BE49-F238E27FC236}">
                <a16:creationId xmlns:a16="http://schemas.microsoft.com/office/drawing/2014/main" id="{08751D95-C333-4DEB-90B4-1EAC9A91D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4062127" y="-15832"/>
            <a:ext cx="8129873" cy="6889518"/>
          </a:xfrm>
          <a:custGeom>
            <a:avLst/>
            <a:gdLst>
              <a:gd name="connsiteX0" fmla="*/ 0 w 8129873"/>
              <a:gd name="connsiteY0" fmla="*/ 0 h 6889518"/>
              <a:gd name="connsiteX1" fmla="*/ 0 w 8129873"/>
              <a:gd name="connsiteY1" fmla="*/ 6889518 h 6889518"/>
              <a:gd name="connsiteX2" fmla="*/ 6207942 w 8129873"/>
              <a:gd name="connsiteY2" fmla="*/ 6882299 h 6889518"/>
              <a:gd name="connsiteX3" fmla="*/ 8129873 w 8129873"/>
              <a:gd name="connsiteY3" fmla="*/ 5349831 h 6889518"/>
              <a:gd name="connsiteX4" fmla="*/ 7291674 w 8129873"/>
              <a:gd name="connsiteY4" fmla="*/ 7365 h 688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9873" h="6889518">
                <a:moveTo>
                  <a:pt x="0" y="0"/>
                </a:moveTo>
                <a:lnTo>
                  <a:pt x="0" y="6889518"/>
                </a:lnTo>
                <a:lnTo>
                  <a:pt x="6207942" y="6882299"/>
                </a:lnTo>
                <a:lnTo>
                  <a:pt x="8129873" y="5349831"/>
                </a:lnTo>
                <a:lnTo>
                  <a:pt x="7291674" y="7365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BA7535-3851-431E-BDA9-B4F6C1201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13893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2F07680B-461A-4AFC-808F-93216679A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8C864A04-25C0-4A5F-B6D4-F3859450A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5F596D75-78C8-47A8-9225-7C64A6674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128D8641-4FEB-4878-B029-6CC4922EB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BB339737-0E88-4165-A752-9E204068DE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633AF255-B0DD-4D23-A3F2-DDB221BB1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2025" y="1072609"/>
            <a:ext cx="3041557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it-IT" sz="3200"/>
              <a:t>MODELLO DI PREPARAZIONE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8515D1D-4BBF-4D5A-84B5-93339D0A1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032" y="1072609"/>
            <a:ext cx="6652441" cy="4522647"/>
          </a:xfrm>
        </p:spPr>
        <p:txBody>
          <a:bodyPr anchor="ctr">
            <a:normAutofit/>
          </a:bodyPr>
          <a:lstStyle/>
          <a:p>
            <a:r>
              <a:rPr lang="it-IT" sz="2000">
                <a:solidFill>
                  <a:schemeClr val="bg1"/>
                </a:solidFill>
              </a:rPr>
              <a:t>AT è una «storia della salvezza» attraverso l’elezione dei patriarchi e del popolo ebraico per preparare l’avvento di Gesù (cf. Gal 4,21-31)</a:t>
            </a:r>
          </a:p>
          <a:p>
            <a:r>
              <a:rPr lang="it-IT" sz="2000">
                <a:solidFill>
                  <a:schemeClr val="bg1"/>
                </a:solidFill>
              </a:rPr>
              <a:t>Alcuni aspetti inaccettabili per la nostra mentalità vanno collocati in una «preaeparatio evangelica».Il NT è nascosto nell’AT e l’Antico si manifesta nel Nuovo (Sant’Agostino)</a:t>
            </a:r>
          </a:p>
          <a:p>
            <a:r>
              <a:rPr lang="it-IT" sz="2000">
                <a:solidFill>
                  <a:schemeClr val="bg1"/>
                </a:solidFill>
              </a:rPr>
              <a:t>Ma l’AT è ancora necessario?</a:t>
            </a:r>
          </a:p>
        </p:txBody>
      </p:sp>
    </p:spTree>
    <p:extLst>
      <p:ext uri="{BB962C8B-B14F-4D97-AF65-F5344CB8AC3E}">
        <p14:creationId xmlns:p14="http://schemas.microsoft.com/office/powerpoint/2010/main" val="2710454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it-IT" sz="3200">
                <a:solidFill>
                  <a:srgbClr val="FFFFFF"/>
                </a:solidFill>
              </a:rPr>
              <a:t>Modello promessa-compimento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r>
              <a:rPr lang="it-IT" sz="2000" dirty="0"/>
              <a:t> Il modello trae ispirazione dai profeti </a:t>
            </a:r>
          </a:p>
          <a:p>
            <a:r>
              <a:rPr lang="it-IT" sz="2000" dirty="0"/>
              <a:t>L’AT è complessivamente una «promessa» che si deve compiere nel NT (</a:t>
            </a:r>
            <a:r>
              <a:rPr lang="it-IT" sz="2000" dirty="0" err="1"/>
              <a:t>cf</a:t>
            </a:r>
            <a:r>
              <a:rPr lang="it-IT" sz="2000" dirty="0"/>
              <a:t>. At 2,14-21)</a:t>
            </a:r>
          </a:p>
          <a:p>
            <a:r>
              <a:rPr lang="it-IT" sz="2000" dirty="0"/>
              <a:t>La Legge scritta nel cuore abolisce la Legge mosaica (</a:t>
            </a:r>
            <a:r>
              <a:rPr lang="it-IT" sz="2000" dirty="0" err="1"/>
              <a:t>cf</a:t>
            </a:r>
            <a:r>
              <a:rPr lang="it-IT" sz="2000" dirty="0"/>
              <a:t>. </a:t>
            </a:r>
            <a:r>
              <a:rPr lang="it-IT" sz="2000" dirty="0" err="1"/>
              <a:t>Ger</a:t>
            </a:r>
            <a:r>
              <a:rPr lang="it-IT" sz="2000" dirty="0"/>
              <a:t> 31,31-34)?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0059212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7">
            <a:extLst>
              <a:ext uri="{FF2B5EF4-FFF2-40B4-BE49-F238E27FC236}">
                <a16:creationId xmlns:a16="http://schemas.microsoft.com/office/drawing/2014/main" id="{08751D95-C333-4DEB-90B4-1EAC9A91D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4062127" y="-15832"/>
            <a:ext cx="8129873" cy="6889518"/>
          </a:xfrm>
          <a:custGeom>
            <a:avLst/>
            <a:gdLst>
              <a:gd name="connsiteX0" fmla="*/ 0 w 8129873"/>
              <a:gd name="connsiteY0" fmla="*/ 0 h 6889518"/>
              <a:gd name="connsiteX1" fmla="*/ 0 w 8129873"/>
              <a:gd name="connsiteY1" fmla="*/ 6889518 h 6889518"/>
              <a:gd name="connsiteX2" fmla="*/ 6207942 w 8129873"/>
              <a:gd name="connsiteY2" fmla="*/ 6882299 h 6889518"/>
              <a:gd name="connsiteX3" fmla="*/ 8129873 w 8129873"/>
              <a:gd name="connsiteY3" fmla="*/ 5349831 h 6889518"/>
              <a:gd name="connsiteX4" fmla="*/ 7291674 w 8129873"/>
              <a:gd name="connsiteY4" fmla="*/ 7365 h 688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9873" h="6889518">
                <a:moveTo>
                  <a:pt x="0" y="0"/>
                </a:moveTo>
                <a:lnTo>
                  <a:pt x="0" y="6889518"/>
                </a:lnTo>
                <a:lnTo>
                  <a:pt x="6207942" y="6882299"/>
                </a:lnTo>
                <a:lnTo>
                  <a:pt x="8129873" y="5349831"/>
                </a:lnTo>
                <a:lnTo>
                  <a:pt x="7291674" y="7365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BA7535-3851-431E-BDA9-B4F6C1201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13893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2F07680B-461A-4AFC-808F-93216679A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8C864A04-25C0-4A5F-B6D4-F3859450A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5F596D75-78C8-47A8-9225-7C64A6674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128D8641-4FEB-4878-B029-6CC4922EB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BB339737-0E88-4165-A752-9E204068DE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633AF255-B0DD-4D23-A3F2-DDB221BB1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2025" y="1072609"/>
            <a:ext cx="3041557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it-IT" sz="3200"/>
              <a:t>MODELLO DIALOGICO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56587C-8CF6-4673-9973-4A4985297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032" y="1072609"/>
            <a:ext cx="6652441" cy="4522647"/>
          </a:xfrm>
        </p:spPr>
        <p:txBody>
          <a:bodyPr anchor="ctr">
            <a:normAutofit/>
          </a:bodyPr>
          <a:lstStyle/>
          <a:p>
            <a:r>
              <a:rPr lang="it-IT" sz="2000">
                <a:solidFill>
                  <a:schemeClr val="bg1"/>
                </a:solidFill>
              </a:rPr>
              <a:t>La Parola di Dio dell’AT non è venuta meno (Rm 9,6 e 11,29)</a:t>
            </a:r>
          </a:p>
          <a:p>
            <a:r>
              <a:rPr lang="it-IT" sz="2000">
                <a:solidFill>
                  <a:schemeClr val="bg1"/>
                </a:solidFill>
              </a:rPr>
              <a:t>Israele non è stato rigettato (Rm 11,1-2) ma Dio ne ha susitato la gelosia innestando l’olivastro dei pagani nell’olivo di Israele. </a:t>
            </a:r>
          </a:p>
          <a:p>
            <a:r>
              <a:rPr lang="it-IT" sz="2000">
                <a:solidFill>
                  <a:schemeClr val="bg1"/>
                </a:solidFill>
              </a:rPr>
              <a:t>Israele e i pagani attendono entrambi la salvezza definitiva. Essi la possederanno solo insieme. </a:t>
            </a:r>
          </a:p>
        </p:txBody>
      </p:sp>
    </p:spTree>
    <p:extLst>
      <p:ext uri="{BB962C8B-B14F-4D97-AF65-F5344CB8AC3E}">
        <p14:creationId xmlns:p14="http://schemas.microsoft.com/office/powerpoint/2010/main" val="38674211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8F94D66-27EC-4CB8-8226-D7F41C1618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1A53964C-7D93-4C48-A4A6-C4C2C393C5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9C944EEC-539E-4389-8785-58E65D04E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7836EB7E-895C-4D68-B92E-312B371CB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F29242B-8CE7-4636-B326-4BEE42EB6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4D0B8E9A-7727-4AD9-974E-8815F0B20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1CD6C65C-71BE-4549-926A-1C1135FD0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53785" y="1380068"/>
            <a:ext cx="5428432" cy="26161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/>
              <a:t>La lettura ebraica dell’AT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type="body" sz="half" idx="2"/>
          </p:nvPr>
        </p:nvSpPr>
        <p:spPr>
          <a:xfrm>
            <a:off x="3151573" y="3996267"/>
            <a:ext cx="4530644" cy="11391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2100"/>
              <a:t>La legittima autonomia delle Scritture ebraiche previene la teologia cristiana da derive antisemite</a:t>
            </a:r>
          </a:p>
        </p:txBody>
      </p:sp>
      <p:pic>
        <p:nvPicPr>
          <p:cNvPr id="8" name="Segnaposto immagine 7" descr="Immagine che contiene candelabro, oggetto&#10;&#10;Descrizione generata automaticamente">
            <a:extLst>
              <a:ext uri="{FF2B5EF4-FFF2-40B4-BE49-F238E27FC236}">
                <a16:creationId xmlns:a16="http://schemas.microsoft.com/office/drawing/2014/main" id="{234E644E-1591-402C-B6D8-4161831BFB0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20238" r="20503"/>
          <a:stretch/>
        </p:blipFill>
        <p:spPr>
          <a:xfrm>
            <a:off x="8127998" y="10"/>
            <a:ext cx="406400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4708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ss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265</Words>
  <Application>Microsoft Macintosh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Parallasse</vt:lpstr>
      <vt:lpstr>La Bibbia cristiana</vt:lpstr>
      <vt:lpstr>AT: troppo difficile da capire?</vt:lpstr>
      <vt:lpstr>Modelli di rapporto AT/NT</vt:lpstr>
      <vt:lpstr>MODELLO DI SOSTITUZIONE</vt:lpstr>
      <vt:lpstr>MODELLO DI PREPARAZIONE</vt:lpstr>
      <vt:lpstr>Modello promessa-compimento</vt:lpstr>
      <vt:lpstr>MODELLO DIALOGICO</vt:lpstr>
      <vt:lpstr>La lettura ebraica dell’AT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Bibbia cristiana</dc:title>
  <dc:creator>HP</dc:creator>
  <cp:lastModifiedBy>Davide Arcangeli</cp:lastModifiedBy>
  <cp:revision>1</cp:revision>
  <dcterms:created xsi:type="dcterms:W3CDTF">2018-11-08T10:30:47Z</dcterms:created>
  <dcterms:modified xsi:type="dcterms:W3CDTF">2022-03-20T21:21:11Z</dcterms:modified>
</cp:coreProperties>
</file>