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7C2F5-4D49-4650-B5B1-45AF6DDA8474}" type="datetimeFigureOut">
              <a:rPr lang="it-IT" smtClean="0"/>
              <a:t>03/01/2021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8119E-F480-49E3-A0BB-8707FC26E5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8849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EE33E1A-1668-437B-A1E6-378384B14C9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7B14FE3-94B5-46D9-8749-9913CBBC5293}" type="slidenum">
              <a:t>13</a:t>
            </a:fld>
            <a:endParaRPr lang="fr-FR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04A9390-46B7-46AE-B277-7E3EE005368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9164050-5502-44E0-B8FF-46D9933BF04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1AD73B-9014-4111-9656-F2A200E90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05FFBF2-0AED-4E98-BDA0-EBD21BD4D3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D7EBAB-ECDD-4D89-8455-E157C66E9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D9768-2F58-4868-B674-BF9B9A3161D3}" type="datetimeFigureOut">
              <a:rPr lang="it-IT" smtClean="0"/>
              <a:t>03/01/2021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507793-8167-4E69-980F-D75E84C9C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603511-42A2-4505-8914-EDFEFADB2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1DB0-5D65-43D7-9ABB-7D28373B6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4788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2A588E-561A-42D5-9010-51C9C9292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800C8D6-6572-4460-9E2E-2E2717B11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6A9014-A98F-4912-8DFE-1CBCB370C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D9768-2F58-4868-B674-BF9B9A3161D3}" type="datetimeFigureOut">
              <a:rPr lang="it-IT" smtClean="0"/>
              <a:t>03/01/2021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E37984-6413-4ECB-9310-53919DD31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7FF053-E524-4D95-B1C3-EFF865046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1DB0-5D65-43D7-9ABB-7D28373B6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9721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E79F92A-688F-4BEC-B0FD-937D3D5EE6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00DD102-B5A3-4A12-B7E1-B6103D25A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A3680B-CD99-4760-B275-11F565882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D9768-2F58-4868-B674-BF9B9A3161D3}" type="datetimeFigureOut">
              <a:rPr lang="it-IT" smtClean="0"/>
              <a:t>03/01/2021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2C19F0B-E4E3-41A7-BAF7-F5577A285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0A1109-769D-43E3-AD81-4702FDCCF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1DB0-5D65-43D7-9ABB-7D28373B6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0128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941212-3910-4F27-9D29-FE399BA67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2A56D6-5D63-4059-A933-412B14ED9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B7CE09-CAF6-4229-AC41-AE984DA67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D9768-2F58-4868-B674-BF9B9A3161D3}" type="datetimeFigureOut">
              <a:rPr lang="it-IT" smtClean="0"/>
              <a:t>03/01/2021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800547-4947-4C85-BF62-9D5C15DF5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D173BF-CD5F-4227-9A4C-044AD6F08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1DB0-5D65-43D7-9ABB-7D28373B6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5201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3FEA96-5CBC-437F-9B70-E852329DA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DE4415C-8873-460F-AE35-0BD771EE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3F07DD-DA30-425F-B983-434600CC7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D9768-2F58-4868-B674-BF9B9A3161D3}" type="datetimeFigureOut">
              <a:rPr lang="it-IT" smtClean="0"/>
              <a:t>03/01/2021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4FA0DCB-4D1C-42EC-972B-B9CF02D8B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280E05-DEB5-4CEE-BC83-94E0F99CC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1DB0-5D65-43D7-9ABB-7D28373B6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0030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80E24F-15CE-4E26-8CDE-82BE4386A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61D200-6EFF-4010-96FA-1790B4E7A7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FF9904C-6973-4779-A9FA-5DCA32317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5871876-D13A-4F5B-B723-E6C6D30D4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D9768-2F58-4868-B674-BF9B9A3161D3}" type="datetimeFigureOut">
              <a:rPr lang="it-IT" smtClean="0"/>
              <a:t>03/01/2021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70F2CEE-949C-4EFB-BC86-46312A772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889148E-B63F-4CE5-AC36-26D71E714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1DB0-5D65-43D7-9ABB-7D28373B6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5393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BEAE4D-AC07-4EE4-9BBF-0BE79E12B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5A937ED-60EC-47DC-A3BD-01ADB2BB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3AC463B-C364-4138-B947-C2F0C8A5A1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9CD5FD3-4547-40B8-AA95-6271663779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558320A-2C76-420D-BCFF-951439CCFF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24885C9-A406-4617-A8AB-70C23B0DE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D9768-2F58-4868-B674-BF9B9A3161D3}" type="datetimeFigureOut">
              <a:rPr lang="it-IT" smtClean="0"/>
              <a:t>03/01/2021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62BF8BF-8D7C-490F-A9C4-40E4FE29C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3115168-1042-42CC-BCB4-FC15E179D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1DB0-5D65-43D7-9ABB-7D28373B6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9032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07E5A2-D25F-4760-A3C4-9B685F55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99EBD12-4432-4A20-A3BD-98DC2AD2B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D9768-2F58-4868-B674-BF9B9A3161D3}" type="datetimeFigureOut">
              <a:rPr lang="it-IT" smtClean="0"/>
              <a:t>03/01/2021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2926B8A-DBC3-4EBD-9FB0-F09278C69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560C4D-34E2-454E-AF2B-38E8D4AA8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1DB0-5D65-43D7-9ABB-7D28373B6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2736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F9E3839-3090-4D4E-928F-B995D009B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D9768-2F58-4868-B674-BF9B9A3161D3}" type="datetimeFigureOut">
              <a:rPr lang="it-IT" smtClean="0"/>
              <a:t>03/01/2021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968A997-62E3-4C2A-ABC8-34AEC4509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1F60089-9CB7-43EB-ADED-191A3D4B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1DB0-5D65-43D7-9ABB-7D28373B6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6603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58EF7E-7AC5-4EA1-AC6C-419028863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CED59B-0C6E-4A69-BD4E-EEB71B0BF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2D13140-1770-475A-8091-2932391BC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738C815-CDE7-45E8-AD49-AC636BC11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D9768-2F58-4868-B674-BF9B9A3161D3}" type="datetimeFigureOut">
              <a:rPr lang="it-IT" smtClean="0"/>
              <a:t>03/01/2021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D55A781-72B7-4F0A-AA17-300BFC86A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BDB3921-47EA-4DBF-9421-88FFE0BAE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1DB0-5D65-43D7-9ABB-7D28373B6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2968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207D67-9CC7-4F70-B300-4E8EE5C2B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E87139A-DA37-4A3B-A3DC-42B97C0713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C7C933C-A11F-4731-8931-5D55B5D05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057EAAE-3B66-4021-B5E5-0D46AAC14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D9768-2F58-4868-B674-BF9B9A3161D3}" type="datetimeFigureOut">
              <a:rPr lang="it-IT" smtClean="0"/>
              <a:t>03/01/2021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CB557A0-71FC-4B3A-A284-38CDEBC5B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59730F7-AEE5-44F1-8FFA-95AFF3589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1DB0-5D65-43D7-9ABB-7D28373B6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3980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786FDA7-EAB5-4799-9DAC-4943BCC2B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A88120D-B8C0-4B46-83A5-9397798E6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6F283B-C9BC-4CE9-A31A-5FBB822745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D9768-2F58-4868-B674-BF9B9A3161D3}" type="datetimeFigureOut">
              <a:rPr lang="it-IT" smtClean="0"/>
              <a:t>03/01/2021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4BB0522-2EF2-49A7-A9B1-5119F63D32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BF9575-5FEC-4C50-89D6-CA6A1C53DF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91DB0-5D65-43D7-9ABB-7D28373B6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672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A5C2E7-B177-4689-8878-85AB1ABA6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7165" y="-520505"/>
            <a:ext cx="10323444" cy="2736240"/>
          </a:xfrm>
        </p:spPr>
        <p:txBody>
          <a:bodyPr>
            <a:normAutofit/>
          </a:bodyPr>
          <a:lstStyle/>
          <a:p>
            <a:r>
              <a:rPr lang="it-IT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Dalla  “filosofia della natura” all’etica ambientale</a:t>
            </a:r>
            <a:r>
              <a:rPr lang="it-IT" dirty="0"/>
              <a:t>. </a:t>
            </a:r>
            <a:br>
              <a:rPr lang="it-IT" dirty="0"/>
            </a:br>
            <a: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Giuseppe Ferrari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F52D70B-BF89-4024-8AE9-13129FF67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978855" y="5529312"/>
            <a:ext cx="9144000" cy="1655762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026" name="Picture 2" descr="La philosophie de la nature - Pierre TEQUI - Editeur Religieux">
            <a:extLst>
              <a:ext uri="{FF2B5EF4-FFF2-40B4-BE49-F238E27FC236}">
                <a16:creationId xmlns:a16="http://schemas.microsoft.com/office/drawing/2014/main" id="{7FB60483-F29E-4DA0-9EBF-40843C511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03" y="2577659"/>
            <a:ext cx="2672640" cy="41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undations of Environmental Ethics - UNT Digital Library">
            <a:extLst>
              <a:ext uri="{FF2B5EF4-FFF2-40B4-BE49-F238E27FC236}">
                <a16:creationId xmlns:a16="http://schemas.microsoft.com/office/drawing/2014/main" id="{32751B93-8A3E-4D8A-BB5C-E73910C2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448" y="2541659"/>
            <a:ext cx="2827103" cy="42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udato si': Enciclica sulla cura della casa comune. Guida alla lettura di  Carlo Petrini. eBook: Jorge, Bergoglio (Papa Francesco): Amazon.it: Kindle  Store">
            <a:extLst>
              <a:ext uri="{FF2B5EF4-FFF2-40B4-BE49-F238E27FC236}">
                <a16:creationId xmlns:a16="http://schemas.microsoft.com/office/drawing/2014/main" id="{65CB254B-8AD5-49F9-A01E-D9937C654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546" y="1991159"/>
            <a:ext cx="30099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203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4DFB10-C86E-43F2-A9FF-07B214F84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9)</a:t>
            </a:r>
            <a:r>
              <a:rPr lang="it-IT" sz="4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Lo statuto etico degli animali non- umani da Bentham a Singer</a:t>
            </a:r>
            <a:br>
              <a:rPr lang="it-IT" dirty="0">
                <a:effectLst/>
              </a:rPr>
            </a:b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0627BE9-1E7B-45A3-831A-D9E0761EC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5276" y="1445134"/>
            <a:ext cx="2700000" cy="3967731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89C23CB-8875-42E4-B4FC-2319F327A8A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05760" y="3940652"/>
            <a:ext cx="4032000" cy="2678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Jeremy Bentham, il bizzarro - Siena News">
            <a:extLst>
              <a:ext uri="{FF2B5EF4-FFF2-40B4-BE49-F238E27FC236}">
                <a16:creationId xmlns:a16="http://schemas.microsoft.com/office/drawing/2014/main" id="{A148C5E9-26DD-4CBE-9CFA-49709D90B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1" y="2042100"/>
            <a:ext cx="4140000" cy="277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744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5BA609-7285-47BF-BDE7-AAC14D842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10) 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L'ecologia profonda 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deep </a:t>
            </a:r>
            <a:r>
              <a:rPr lang="it-IT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ecology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Arne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Naess</a:t>
            </a:r>
            <a:br>
              <a:rPr lang="it-IT" dirty="0">
                <a:effectLst/>
              </a:rPr>
            </a:b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08010B6-71DF-455B-B87F-24E3D3B6F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63598"/>
            <a:ext cx="3672000" cy="2296477"/>
          </a:xfrm>
        </p:spPr>
      </p:pic>
      <p:pic>
        <p:nvPicPr>
          <p:cNvPr id="3074" name="Picture 2" descr="Arne Næss - The Shallow and the Deep, Long-Range Ecology Movement by  derosnec - issuu">
            <a:extLst>
              <a:ext uri="{FF2B5EF4-FFF2-40B4-BE49-F238E27FC236}">
                <a16:creationId xmlns:a16="http://schemas.microsoft.com/office/drawing/2014/main" id="{F9C9287D-6F0B-441D-A1BA-0E69017A7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426" y="869836"/>
            <a:ext cx="3777150" cy="60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eep Ecology – Church of Deep Ecology">
            <a:extLst>
              <a:ext uri="{FF2B5EF4-FFF2-40B4-BE49-F238E27FC236}">
                <a16:creationId xmlns:a16="http://schemas.microsoft.com/office/drawing/2014/main" id="{512ABFEB-2E41-4156-B21D-78FE16494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081" y="2792075"/>
            <a:ext cx="3932952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977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608CD9-C1F9-4016-B370-B09C4AC08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11) Radici antiche e sfide contemporanee: </a:t>
            </a:r>
            <a:r>
              <a:rPr lang="pt-BR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Hans Jonas e Martha Nussbaum</a:t>
            </a:r>
            <a:br>
              <a:rPr lang="pt-BR" dirty="0">
                <a:effectLst/>
              </a:rPr>
            </a:br>
            <a:endParaRPr lang="it-IT" dirty="0"/>
          </a:p>
        </p:txBody>
      </p:sp>
      <p:pic>
        <p:nvPicPr>
          <p:cNvPr id="4098" name="Picture 2" descr="Das Prinzip Verantwortung: Jonas, Hans: 9783458099222: Amazon.com: Books">
            <a:extLst>
              <a:ext uri="{FF2B5EF4-FFF2-40B4-BE49-F238E27FC236}">
                <a16:creationId xmlns:a16="http://schemas.microsoft.com/office/drawing/2014/main" id="{B4C272F9-2274-46AE-BE02-7F8B5C59F0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264561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rontiers Of Justice: Martha C. Nussbaum: 9780195690187: Amazon.com: Books">
            <a:extLst>
              <a:ext uri="{FF2B5EF4-FFF2-40B4-BE49-F238E27FC236}">
                <a16:creationId xmlns:a16="http://schemas.microsoft.com/office/drawing/2014/main" id="{331B5234-0E83-4012-99C6-801F77E11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969" y="1388207"/>
            <a:ext cx="3076575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omba atomica - Wikiquote">
            <a:extLst>
              <a:ext uri="{FF2B5EF4-FFF2-40B4-BE49-F238E27FC236}">
                <a16:creationId xmlns:a16="http://schemas.microsoft.com/office/drawing/2014/main" id="{24C3341E-ADA8-46C2-91E9-A0BF2D3F2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891" y="2327187"/>
            <a:ext cx="3348000" cy="418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295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F0E2C6-DA49-48E3-9EC7-56D76B4A44D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190293"/>
            <a:ext cx="10394590" cy="1311128"/>
          </a:xfrm>
        </p:spPr>
        <p:txBody>
          <a:bodyPr wrap="square">
            <a:spAutoFit/>
          </a:bodyPr>
          <a:lstStyle/>
          <a:p>
            <a:pPr lvl="0"/>
            <a:r>
              <a:rPr lang="it-IT" sz="4400" i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4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12) </a:t>
            </a:r>
            <a:r>
              <a:rPr lang="it-IT" sz="4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Animali razionali dipendenti </a:t>
            </a:r>
            <a:r>
              <a:rPr lang="it-IT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it-IT" sz="4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Alasdair</a:t>
            </a:r>
            <a:r>
              <a:rPr lang="it-IT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MacIntyre</a:t>
            </a:r>
            <a:endParaRPr lang="fr-FR" dirty="0">
              <a:latin typeface="Times New Roman" pitchFamily="18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C509EF4-17B2-44D6-8AE7-1B5FA28295E2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838200" y="3761228"/>
            <a:ext cx="10515600" cy="480131"/>
          </a:xfrm>
        </p:spPr>
        <p:txBody>
          <a:bodyPr anchor="ctr">
            <a:spAutoFit/>
          </a:bodyPr>
          <a:lstStyle/>
          <a:p>
            <a:pPr algn="ctr"/>
            <a:endParaRPr lang="fr-FR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C8706D3-C757-4055-AFB9-B4ED63B4976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1635" y="1727342"/>
            <a:ext cx="3256057" cy="5130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egnaposto contenuto 6">
            <a:extLst>
              <a:ext uri="{FF2B5EF4-FFF2-40B4-BE49-F238E27FC236}">
                <a16:creationId xmlns:a16="http://schemas.microsoft.com/office/drawing/2014/main" id="{4703E7B2-78BF-4D37-B262-62215393D6C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69989" y="4035446"/>
            <a:ext cx="2201186" cy="2465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6333299-39D2-41E8-96B7-A6E18A3D87B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515772" y="1952388"/>
            <a:ext cx="2838028" cy="3909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313B3E-79C1-46D7-A20F-D376FE27D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 fontScale="90000"/>
          </a:bodyPr>
          <a:lstStyle/>
          <a:p>
            <a:br>
              <a:rPr lang="it-IT" b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b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it-IT" b="1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Parte </a:t>
            </a:r>
            <a:r>
              <a:rPr lang="it-IT" b="1" i="1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storica</a:t>
            </a:r>
            <a:br>
              <a:rPr lang="it-IT" b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b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l-GR" b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Φύσις</a:t>
            </a:r>
            <a:r>
              <a:rPr lang="it-IT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b="0" i="1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physis</a:t>
            </a:r>
            <a:r>
              <a:rPr lang="it-IT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natura) ed essere umano ai primordi della filosofia greca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La colonizzazione greca">
            <a:extLst>
              <a:ext uri="{FF2B5EF4-FFF2-40B4-BE49-F238E27FC236}">
                <a16:creationId xmlns:a16="http://schemas.microsoft.com/office/drawing/2014/main" id="{64EB0C22-250F-4030-9DD7-7CEDA89635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32" y="3429000"/>
            <a:ext cx="4266000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mpedocles - Wikipedia">
            <a:extLst>
              <a:ext uri="{FF2B5EF4-FFF2-40B4-BE49-F238E27FC236}">
                <a16:creationId xmlns:a16="http://schemas.microsoft.com/office/drawing/2014/main" id="{62D93442-6DFB-4ADB-BCAA-1872EF885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375" y="2681999"/>
            <a:ext cx="2784650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dmaiora!: Aule">
            <a:extLst>
              <a:ext uri="{FF2B5EF4-FFF2-40B4-BE49-F238E27FC236}">
                <a16:creationId xmlns:a16="http://schemas.microsoft.com/office/drawing/2014/main" id="{CC0D7005-5887-4B55-8C2D-B01DBB8AE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629" y="3763311"/>
            <a:ext cx="3767439" cy="28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872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A28141-A27B-4FB0-AE6D-02FC4AEB8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La natura nelle sintesi di Platone e Aristotele</a:t>
            </a:r>
          </a:p>
        </p:txBody>
      </p:sp>
      <p:pic>
        <p:nvPicPr>
          <p:cNvPr id="2050" name="Picture 2" descr="I Ricami di Leonardo Da Vinci nella Scuola di Atene | RomaGuideTour.it">
            <a:extLst>
              <a:ext uri="{FF2B5EF4-FFF2-40B4-BE49-F238E27FC236}">
                <a16:creationId xmlns:a16="http://schemas.microsoft.com/office/drawing/2014/main" id="{EEF5C0CF-98DA-4D26-BD4D-AF72DA8C42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54" y="2261723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cala naturae - Wikipedia">
            <a:extLst>
              <a:ext uri="{FF2B5EF4-FFF2-40B4-BE49-F238E27FC236}">
                <a16:creationId xmlns:a16="http://schemas.microsoft.com/office/drawing/2014/main" id="{2FCA6536-F4B2-4478-B2FE-DA2034492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262" y="1933061"/>
            <a:ext cx="3562217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813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084635-5191-45B9-8FA5-A7189F33F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Antropocentrismo stoico e voci alternative</a:t>
            </a:r>
          </a:p>
        </p:txBody>
      </p:sp>
      <p:pic>
        <p:nvPicPr>
          <p:cNvPr id="3074" name="Picture 2" descr="Marco Aurelio: breve introduzione al pensiero filosofico">
            <a:extLst>
              <a:ext uri="{FF2B5EF4-FFF2-40B4-BE49-F238E27FC236}">
                <a16:creationId xmlns:a16="http://schemas.microsoft.com/office/drawing/2014/main" id="{77E884D8-AE7B-4268-BCFD-2A62E20635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5" y="2055263"/>
            <a:ext cx="323850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ucius Annaeus Seneca – Liber Liber">
            <a:extLst>
              <a:ext uri="{FF2B5EF4-FFF2-40B4-BE49-F238E27FC236}">
                <a16:creationId xmlns:a16="http://schemas.microsoft.com/office/drawing/2014/main" id="{516A755B-802E-4DB2-8BF6-6AC4A0A4C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475" y="2888566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nterpretare il Covid-19 con le parole di Lucrezio e Leopardi: come la  poesia può alleviare il peso dello spirito |">
            <a:extLst>
              <a:ext uri="{FF2B5EF4-FFF2-40B4-BE49-F238E27FC236}">
                <a16:creationId xmlns:a16="http://schemas.microsoft.com/office/drawing/2014/main" id="{45580FFB-FBAC-42E6-88A2-FDC4247FD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948" y="1872975"/>
            <a:ext cx="5097237" cy="33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529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ED2341-A888-4888-9D2E-684694728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203"/>
            <a:ext cx="10515600" cy="1325563"/>
          </a:xfrm>
        </p:spPr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Natura come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creazione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Da Francesco d’Assisi a Tommaso d’Aquino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6A55756-4619-4BC9-A17A-242FD8908F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187" y="2690177"/>
            <a:ext cx="5220000" cy="3939620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0C8A723-FEA4-4D49-8E56-548509FA9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537" y="2369349"/>
            <a:ext cx="4044944" cy="412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8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D9C76A-C3F6-4335-9866-241A082D4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089"/>
            <a:ext cx="10515600" cy="1325563"/>
          </a:xfrm>
        </p:spPr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Dal Rinascimento alla svolta cartesiana. «Morte della Natura»?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256470E-7F9B-4D28-A251-E8E1C6C2E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09196"/>
            <a:ext cx="2848495" cy="3552631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1B48D0A-1C7C-45F7-906C-A1E771106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333" y="3205404"/>
            <a:ext cx="2837438" cy="3499507"/>
          </a:xfrm>
          <a:prstGeom prst="rect">
            <a:avLst/>
          </a:prstGeom>
        </p:spPr>
      </p:pic>
      <p:pic>
        <p:nvPicPr>
          <p:cNvPr id="1026" name="Picture 2" descr="The Death of Nature: Women, Ecology, and the Scientific Revolution:  Amazon.it: Merchant, Carolyn: Libri in altre lingue">
            <a:extLst>
              <a:ext uri="{FF2B5EF4-FFF2-40B4-BE49-F238E27FC236}">
                <a16:creationId xmlns:a16="http://schemas.microsoft.com/office/drawing/2014/main" id="{E28C4AF6-A681-4AC2-98E6-CD11BFF83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154" y="1836367"/>
            <a:ext cx="2952000" cy="449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701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4D750A-9183-4AB8-AB5F-EE8048F2E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Da Darwin all’ecologia. I pionieri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2944A97-DAD0-49F2-99ED-34893F054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847" y="2327642"/>
            <a:ext cx="4219897" cy="3402429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DA09F1E-CF8D-42EC-A6F2-83295D9CC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000" y="1975951"/>
            <a:ext cx="2988000" cy="475561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4FF76EB-8F52-48A1-A89E-B6C403CF6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0571" y="2840856"/>
            <a:ext cx="4225582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70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79BE54-835F-43B8-9396-C1949522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516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it-IT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it-IT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Snodi teorici</a:t>
            </a:r>
            <a:br>
              <a:rPr lang="it-IT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7)</a:t>
            </a:r>
            <a:r>
              <a:rPr lang="it-IT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 provocazione di Lynn White (1967):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tradizione biblica </a:t>
            </a:r>
            <a:r>
              <a:rPr lang="it-IT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responsabile della crisi ecologica?</a:t>
            </a:r>
            <a:br>
              <a:rPr lang="it-IT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18FD3AB-5C5F-41F6-A75C-577827DAF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2767" y="2842818"/>
            <a:ext cx="5915297" cy="3016667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6555E29-EE77-4603-9091-B3A7714D0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36" y="2478133"/>
            <a:ext cx="3204000" cy="437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56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BC76FC-997F-4D54-8579-7D5EA474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8) La f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ilosofia ambientale tra antropocentrismo illuminato e biocentrismo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E098272-47B8-45FD-93AC-E16ABA433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157" y="1917604"/>
            <a:ext cx="2788636" cy="435133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777A56A-1B45-416B-8D13-0902C7B3F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0982" y="2145311"/>
            <a:ext cx="2840320" cy="4230806"/>
          </a:xfrm>
          <a:prstGeom prst="rect">
            <a:avLst/>
          </a:prstGeom>
        </p:spPr>
      </p:pic>
      <p:pic>
        <p:nvPicPr>
          <p:cNvPr id="1026" name="Picture 2" descr="How To Survive In The Alaskan Wilderness | Alaska Wilderness League">
            <a:extLst>
              <a:ext uri="{FF2B5EF4-FFF2-40B4-BE49-F238E27FC236}">
                <a16:creationId xmlns:a16="http://schemas.microsoft.com/office/drawing/2014/main" id="{E92AE788-819D-4696-A804-E0DFF88C1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209" y="4203891"/>
            <a:ext cx="4176000" cy="26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sa fare sui Colli Euganei? Scopriamolo! - Fattoria Busa dell'Oro">
            <a:extLst>
              <a:ext uri="{FF2B5EF4-FFF2-40B4-BE49-F238E27FC236}">
                <a16:creationId xmlns:a16="http://schemas.microsoft.com/office/drawing/2014/main" id="{1FEDFB07-E497-403C-8D35-0E4F0A87E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13" y="1517327"/>
            <a:ext cx="4536000" cy="249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2536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170</Words>
  <Application>Microsoft Office PowerPoint</Application>
  <PresentationFormat>Widescreen</PresentationFormat>
  <Paragraphs>14</Paragraphs>
  <Slides>13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Tema di Office</vt:lpstr>
      <vt:lpstr>Dalla  “filosofia della natura” all’etica ambientale.  Giuseppe Ferrari</vt:lpstr>
      <vt:lpstr> A) Parte storica 1) Φύσις (physis, natura) ed essere umano ai primordi della filosofia greca</vt:lpstr>
      <vt:lpstr>2) La natura nelle sintesi di Platone e Aristotele</vt:lpstr>
      <vt:lpstr>3) Antropocentrismo stoico e voci alternative</vt:lpstr>
      <vt:lpstr>4) Natura come creazione. Da Francesco d’Assisi a Tommaso d’Aquino</vt:lpstr>
      <vt:lpstr>5) Dal Rinascimento alla svolta cartesiana. «Morte della Natura»? </vt:lpstr>
      <vt:lpstr>6) Da Darwin all’ecologia. I pionieri</vt:lpstr>
      <vt:lpstr>  B) Snodi teorici 7) La provocazione di Lynn White (1967): la tradizione biblica responsabile della crisi ecologica? </vt:lpstr>
      <vt:lpstr>8) La filosofia ambientale tra antropocentrismo illuminato e biocentrismo</vt:lpstr>
      <vt:lpstr>9) Lo statuto etico degli animali non- umani da Bentham a Singer </vt:lpstr>
      <vt:lpstr>10) L'ecologia profonda (deep ecology) e Arne Naess </vt:lpstr>
      <vt:lpstr>11) Radici antiche e sfide contemporanee: Hans Jonas e Martha Nussbaum </vt:lpstr>
      <vt:lpstr> 12) Animali razionali dipendenti di Alasdair MacIntyre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Dalla filosofia della natura all’etica ambientale.  Giuseppe Ferrari</dc:title>
  <dc:creator>Giuseppe Ferrari</dc:creator>
  <cp:lastModifiedBy>Giuseppe Ferrari</cp:lastModifiedBy>
  <cp:revision>33</cp:revision>
  <dcterms:created xsi:type="dcterms:W3CDTF">2020-12-13T16:43:34Z</dcterms:created>
  <dcterms:modified xsi:type="dcterms:W3CDTF">2021-01-03T00:21:45Z</dcterms:modified>
</cp:coreProperties>
</file>