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handoutMasterIdLst>
    <p:handoutMasterId r:id="rId35"/>
  </p:handoutMasterIdLst>
  <p:sldIdLst>
    <p:sldId id="265" r:id="rId2"/>
    <p:sldId id="266" r:id="rId3"/>
    <p:sldId id="268" r:id="rId4"/>
    <p:sldId id="269" r:id="rId5"/>
    <p:sldId id="270" r:id="rId6"/>
    <p:sldId id="264" r:id="rId7"/>
    <p:sldId id="276" r:id="rId8"/>
    <p:sldId id="258" r:id="rId9"/>
    <p:sldId id="272" r:id="rId10"/>
    <p:sldId id="277" r:id="rId11"/>
    <p:sldId id="259" r:id="rId12"/>
    <p:sldId id="260" r:id="rId13"/>
    <p:sldId id="261" r:id="rId14"/>
    <p:sldId id="262" r:id="rId15"/>
    <p:sldId id="278" r:id="rId16"/>
    <p:sldId id="274" r:id="rId17"/>
    <p:sldId id="271" r:id="rId18"/>
    <p:sldId id="273" r:id="rId19"/>
    <p:sldId id="279" r:id="rId20"/>
    <p:sldId id="284" r:id="rId21"/>
    <p:sldId id="285" r:id="rId22"/>
    <p:sldId id="286" r:id="rId23"/>
    <p:sldId id="287" r:id="rId24"/>
    <p:sldId id="288" r:id="rId25"/>
    <p:sldId id="280" r:id="rId26"/>
    <p:sldId id="290" r:id="rId27"/>
    <p:sldId id="291" r:id="rId28"/>
    <p:sldId id="289" r:id="rId29"/>
    <p:sldId id="294" r:id="rId30"/>
    <p:sldId id="293" r:id="rId31"/>
    <p:sldId id="282" r:id="rId32"/>
    <p:sldId id="283" r:id="rId33"/>
    <p:sldId id="295" r:id="rId34"/>
  </p:sldIdLst>
  <p:sldSz cx="9144000" cy="6858000" type="screen4x3"/>
  <p:notesSz cx="6888163" cy="100203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glielmo" initials="G"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892" y="-108"/>
      </p:cViewPr>
      <p:guideLst>
        <p:guide orient="horz" pos="3156"/>
        <p:guide pos="217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it-IT"/>
          </a:p>
        </p:txBody>
      </p:sp>
      <p:sp>
        <p:nvSpPr>
          <p:cNvPr id="3" name="Segnaposto data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ED26A342-2576-4CE2-96FA-A680C2C4A81D}" type="datetimeFigureOut">
              <a:rPr lang="it-IT" smtClean="0"/>
              <a:pPr/>
              <a:t>07/12/2010</a:t>
            </a:fld>
            <a:endParaRPr lang="it-IT"/>
          </a:p>
        </p:txBody>
      </p:sp>
      <p:sp>
        <p:nvSpPr>
          <p:cNvPr id="4" name="Segnaposto piè di pagina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it-IT"/>
          </a:p>
        </p:txBody>
      </p:sp>
      <p:sp>
        <p:nvSpPr>
          <p:cNvPr id="5" name="Segnaposto numero diapositiva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E1EE1CFE-3340-4251-91F0-FE59E4ACB615}"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07004F16-1501-4CAA-90F7-51D1324C9853}" type="datetimeFigureOut">
              <a:rPr lang="it-IT" smtClean="0"/>
              <a:pPr/>
              <a:t>07/12/2010</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081365EF-2E1D-4281-BA2D-E35395AA36FC}" type="slidenum">
              <a:rPr lang="it-IT" smtClean="0"/>
              <a:pPr/>
              <a:t>‹N›</a:t>
            </a:fld>
            <a:endParaRPr lang="it-IT"/>
          </a:p>
        </p:txBody>
      </p:sp>
    </p:spTree>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7004F16-1501-4CAA-90F7-51D1324C9853}" type="datetimeFigureOut">
              <a:rPr lang="it-IT" smtClean="0"/>
              <a:pPr/>
              <a:t>07/12/2010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1365EF-2E1D-4281-BA2D-E35395AA36FC}" type="slidenum">
              <a:rPr lang="it-IT" smtClean="0"/>
              <a:pPr/>
              <a:t>‹N›</a:t>
            </a:fld>
            <a:endParaRPr lang="it-IT"/>
          </a:p>
        </p:txBody>
      </p:sp>
    </p:spTree>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7004F16-1501-4CAA-90F7-51D1324C9853}" type="datetimeFigureOut">
              <a:rPr lang="it-IT" smtClean="0"/>
              <a:pPr/>
              <a:t>07/12/2010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1365EF-2E1D-4281-BA2D-E35395AA36FC}" type="slidenum">
              <a:rPr lang="it-IT" smtClean="0"/>
              <a:pPr/>
              <a:t>‹N›</a:t>
            </a:fld>
            <a:endParaRPr lang="it-IT"/>
          </a:p>
        </p:txBody>
      </p:sp>
    </p:spTree>
  </p:cSld>
  <p:clrMapOvr>
    <a:masterClrMapping/>
  </p:clrMapOvr>
  <p:transition spd="med">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07004F16-1501-4CAA-90F7-51D1324C9853}" type="datetimeFigureOut">
              <a:rPr lang="it-IT" smtClean="0"/>
              <a:pPr/>
              <a:t>07/12/2010</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081365EF-2E1D-4281-BA2D-E35395AA36FC}" type="slidenum">
              <a:rPr lang="it-IT" smtClean="0"/>
              <a:pPr/>
              <a:t>‹N›</a:t>
            </a:fld>
            <a:endParaRPr lang="it-IT"/>
          </a:p>
        </p:txBody>
      </p:sp>
    </p:spTree>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07004F16-1501-4CAA-90F7-51D1324C9853}" type="datetimeFigureOut">
              <a:rPr lang="it-IT" smtClean="0"/>
              <a:pPr/>
              <a:t>07/12/2010</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081365EF-2E1D-4281-BA2D-E35395AA36FC}"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07004F16-1501-4CAA-90F7-51D1324C9853}" type="datetimeFigureOut">
              <a:rPr lang="it-IT" smtClean="0"/>
              <a:pPr/>
              <a:t>07/12/2010</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081365EF-2E1D-4281-BA2D-E35395AA36FC}" type="slidenum">
              <a:rPr lang="it-IT" smtClean="0"/>
              <a:pPr/>
              <a:t>‹N›</a:t>
            </a:fld>
            <a:endParaRPr lang="it-IT"/>
          </a:p>
        </p:txBody>
      </p:sp>
    </p:spTree>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07004F16-1501-4CAA-90F7-51D1324C9853}" type="datetimeFigureOut">
              <a:rPr lang="it-IT" smtClean="0"/>
              <a:pPr/>
              <a:t>07/12/2010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081365EF-2E1D-4281-BA2D-E35395AA36FC}"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07004F16-1501-4CAA-90F7-51D1324C9853}" type="datetimeFigureOut">
              <a:rPr lang="it-IT" smtClean="0"/>
              <a:pPr/>
              <a:t>07/12/2010</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1365EF-2E1D-4281-BA2D-E35395AA36FC}" type="slidenum">
              <a:rPr lang="it-IT" smtClean="0"/>
              <a:pPr/>
              <a:t>‹N›</a:t>
            </a:fld>
            <a:endParaRPr lang="it-IT"/>
          </a:p>
        </p:txBody>
      </p:sp>
    </p:spTree>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07004F16-1501-4CAA-90F7-51D1324C9853}" type="datetimeFigureOut">
              <a:rPr lang="it-IT" smtClean="0"/>
              <a:pPr/>
              <a:t>07/12/2010</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1365EF-2E1D-4281-BA2D-E35395AA36FC}" type="slidenum">
              <a:rPr lang="it-IT" smtClean="0"/>
              <a:pPr/>
              <a:t>‹N›</a:t>
            </a:fld>
            <a:endParaRPr lang="it-IT"/>
          </a:p>
        </p:txBody>
      </p:sp>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07004F16-1501-4CAA-90F7-51D1324C9853}" type="datetimeFigureOut">
              <a:rPr lang="it-IT" smtClean="0"/>
              <a:pPr/>
              <a:t>07/12/2010</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1365EF-2E1D-4281-BA2D-E35395AA36FC}" type="slidenum">
              <a:rPr lang="it-IT" smtClean="0"/>
              <a:pPr/>
              <a:t>‹N›</a:t>
            </a:fld>
            <a:endParaRPr lang="it-IT"/>
          </a:p>
        </p:txBody>
      </p:sp>
    </p:spTree>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07004F16-1501-4CAA-90F7-51D1324C9853}" type="datetimeFigureOut">
              <a:rPr lang="it-IT" smtClean="0"/>
              <a:pPr/>
              <a:t>07/12/2010</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081365EF-2E1D-4281-BA2D-E35395AA36FC}"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7004F16-1501-4CAA-90F7-51D1324C9853}" type="datetimeFigureOut">
              <a:rPr lang="it-IT" smtClean="0"/>
              <a:pPr/>
              <a:t>07/12/2010</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81365EF-2E1D-4281-BA2D-E35395AA36FC}"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fade thruBlk="1"/>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normAutofit/>
          </a:bodyPr>
          <a:lstStyle/>
          <a:p>
            <a:r>
              <a:rPr lang="it-IT" dirty="0" smtClean="0"/>
              <a:t>La preghiera tra desideri del cuore e desideri di Dio</a:t>
            </a:r>
            <a:endParaRPr lang="it-IT" dirty="0"/>
          </a:p>
        </p:txBody>
      </p:sp>
      <p:sp>
        <p:nvSpPr>
          <p:cNvPr id="5" name="Sottotitolo 4"/>
          <p:cNvSpPr>
            <a:spLocks noGrp="1"/>
          </p:cNvSpPr>
          <p:nvPr>
            <p:ph type="subTitle" idx="1"/>
          </p:nvPr>
        </p:nvSpPr>
        <p:spPr/>
        <p:txBody>
          <a:bodyPr/>
          <a:lstStyle/>
          <a:p>
            <a:r>
              <a:rPr lang="it-IT" dirty="0" smtClean="0"/>
              <a:t>Cerca la gioia nel Signore, esaudirà i desideri del tuo cuore (</a:t>
            </a:r>
            <a:r>
              <a:rPr lang="it-IT" dirty="0" err="1" smtClean="0"/>
              <a:t>Sal</a:t>
            </a:r>
            <a:r>
              <a:rPr lang="it-IT" dirty="0" smtClean="0"/>
              <a:t> 36,4)</a:t>
            </a:r>
            <a:endParaRPr lang="it-IT" dirty="0"/>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foto"/>
          <p:cNvPicPr/>
          <p:nvPr/>
        </p:nvPicPr>
        <p:blipFill>
          <a:blip r:embed="rId2" cstate="print"/>
          <a:srcRect/>
          <a:stretch>
            <a:fillRect/>
          </a:stretch>
        </p:blipFill>
        <p:spPr bwMode="auto">
          <a:xfrm>
            <a:off x="1524000" y="381000"/>
            <a:ext cx="6096000" cy="6096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saggio</a:t>
            </a:r>
            <a:endParaRPr lang="it-IT" dirty="0"/>
          </a:p>
        </p:txBody>
      </p:sp>
      <p:sp>
        <p:nvSpPr>
          <p:cNvPr id="3" name="Segnaposto contenuto 2"/>
          <p:cNvSpPr>
            <a:spLocks noGrp="1"/>
          </p:cNvSpPr>
          <p:nvPr>
            <p:ph sz="half" idx="1"/>
          </p:nvPr>
        </p:nvSpPr>
        <p:spPr/>
        <p:txBody>
          <a:bodyPr>
            <a:normAutofit fontScale="92500" lnSpcReduction="20000"/>
          </a:bodyPr>
          <a:lstStyle/>
          <a:p>
            <a:pPr marL="0" indent="0">
              <a:buNone/>
            </a:pPr>
            <a:r>
              <a:rPr lang="it-IT" dirty="0" smtClean="0"/>
              <a:t>Il figlio empio viene menzionato subito dopo il saggio insegnandoci che: anche l’empio può diventare saggio se viene corretto e accetta la correzione; il figlio saggio deve motivare l’empio al pentimento; che anche il figlio saggio può essere preda dell’orgoglio. Si renda conto che solo una minima differenza lo separa dall’empio</a:t>
            </a:r>
            <a:endParaRPr lang="it-IT" dirty="0"/>
          </a:p>
        </p:txBody>
      </p:sp>
      <p:sp>
        <p:nvSpPr>
          <p:cNvPr id="4" name="Segnaposto contenuto 3"/>
          <p:cNvSpPr>
            <a:spLocks noGrp="1"/>
          </p:cNvSpPr>
          <p:nvPr>
            <p:ph sz="half" idx="2"/>
          </p:nvPr>
        </p:nvSpPr>
        <p:spPr/>
        <p:txBody>
          <a:bodyPr>
            <a:normAutofit fontScale="92500" lnSpcReduction="20000"/>
          </a:bodyPr>
          <a:lstStyle/>
          <a:p>
            <a:endParaRPr lang="it-IT"/>
          </a:p>
        </p:txBody>
      </p:sp>
      <p:pic>
        <p:nvPicPr>
          <p:cNvPr id="5" name="Immagine 4" descr="foto"/>
          <p:cNvPicPr/>
          <p:nvPr/>
        </p:nvPicPr>
        <p:blipFill>
          <a:blip r:embed="rId2" cstate="print"/>
          <a:srcRect/>
          <a:stretch>
            <a:fillRect/>
          </a:stretch>
        </p:blipFill>
        <p:spPr bwMode="auto">
          <a:xfrm>
            <a:off x="5076056" y="1628800"/>
            <a:ext cx="3600053" cy="4416152"/>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L’empio</a:t>
            </a:r>
            <a:endParaRPr lang="it-IT" dirty="0"/>
          </a:p>
        </p:txBody>
      </p:sp>
      <p:sp>
        <p:nvSpPr>
          <p:cNvPr id="3" name="Segnaposto contenuto 2"/>
          <p:cNvSpPr>
            <a:spLocks noGrp="1"/>
          </p:cNvSpPr>
          <p:nvPr>
            <p:ph sz="half" idx="1"/>
          </p:nvPr>
        </p:nvSpPr>
        <p:spPr>
          <a:xfrm>
            <a:off x="457200" y="1600200"/>
            <a:ext cx="4546848" cy="4525963"/>
          </a:xfrm>
        </p:spPr>
        <p:txBody>
          <a:bodyPr>
            <a:normAutofit fontScale="77500" lnSpcReduction="20000"/>
          </a:bodyPr>
          <a:lstStyle/>
          <a:p>
            <a:pPr marL="0" indent="0">
              <a:buNone/>
            </a:pPr>
            <a:r>
              <a:rPr lang="it-IT" dirty="0" smtClean="0"/>
              <a:t>L’empio dice questo “per voi”, insinuando che tutto ciò che fate e mangiate durante il Seder, lo fate per voi, per riempire le vostre pance e non per lui, il Santo, benedetto sia. Parlando così, egli nega il principio base di tutto l’ebraismo che è di “riconoscerlo in tutte le tue vie” e di “fare tutto ciò che fai per amore del cielo”. Se non mangia con un senso reverenziale di santità, fargli digrignare i denti. A che pro gli servono i denti, visto che il mangiare è stato unicamente concepito come liturgia in onore del Signore.</a:t>
            </a:r>
            <a:endParaRPr lang="it-IT" dirty="0"/>
          </a:p>
        </p:txBody>
      </p:sp>
      <p:sp>
        <p:nvSpPr>
          <p:cNvPr id="4" name="Segnaposto contenuto 3"/>
          <p:cNvSpPr>
            <a:spLocks noGrp="1"/>
          </p:cNvSpPr>
          <p:nvPr>
            <p:ph sz="half" idx="2"/>
          </p:nvPr>
        </p:nvSpPr>
        <p:spPr/>
        <p:txBody>
          <a:bodyPr>
            <a:normAutofit fontScale="77500" lnSpcReduction="20000"/>
          </a:bodyPr>
          <a:lstStyle/>
          <a:p>
            <a:endParaRPr lang="it-IT"/>
          </a:p>
        </p:txBody>
      </p:sp>
      <p:pic>
        <p:nvPicPr>
          <p:cNvPr id="27650" name="Picture 2" descr="http://farm3.static.flickr.com/2086/1771946938_411dc2b654.jpg"/>
          <p:cNvPicPr>
            <a:picLocks noChangeAspect="1" noChangeArrowheads="1"/>
          </p:cNvPicPr>
          <p:nvPr/>
        </p:nvPicPr>
        <p:blipFill>
          <a:blip r:embed="rId2" cstate="print"/>
          <a:srcRect/>
          <a:stretch>
            <a:fillRect/>
          </a:stretch>
        </p:blipFill>
        <p:spPr bwMode="auto">
          <a:xfrm>
            <a:off x="5436096" y="1622133"/>
            <a:ext cx="3302124" cy="4504749"/>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semplice</a:t>
            </a:r>
            <a:endParaRPr lang="it-IT" dirty="0"/>
          </a:p>
        </p:txBody>
      </p:sp>
      <p:sp>
        <p:nvSpPr>
          <p:cNvPr id="3" name="Segnaposto contenuto 2"/>
          <p:cNvSpPr>
            <a:spLocks noGrp="1"/>
          </p:cNvSpPr>
          <p:nvPr>
            <p:ph sz="half" idx="1"/>
          </p:nvPr>
        </p:nvSpPr>
        <p:spPr/>
        <p:txBody>
          <a:bodyPr>
            <a:normAutofit fontScale="77500" lnSpcReduction="20000"/>
          </a:bodyPr>
          <a:lstStyle/>
          <a:p>
            <a:pPr marL="0" indent="0">
              <a:buNone/>
            </a:pPr>
            <a:r>
              <a:rPr lang="it-IT" dirty="0" smtClean="0"/>
              <a:t>Il </a:t>
            </a:r>
            <a:r>
              <a:rPr lang="it-IT" dirty="0" err="1" smtClean="0"/>
              <a:t>Baal</a:t>
            </a:r>
            <a:r>
              <a:rPr lang="it-IT" dirty="0" smtClean="0"/>
              <a:t> </a:t>
            </a:r>
            <a:r>
              <a:rPr lang="it-IT" dirty="0" err="1" smtClean="0"/>
              <a:t>Shem</a:t>
            </a:r>
            <a:r>
              <a:rPr lang="it-IT" dirty="0" smtClean="0"/>
              <a:t> </a:t>
            </a:r>
            <a:r>
              <a:rPr lang="it-IT" dirty="0" err="1" smtClean="0"/>
              <a:t>Tov</a:t>
            </a:r>
            <a:r>
              <a:rPr lang="it-IT" dirty="0" smtClean="0"/>
              <a:t> disse una volta ai suoi discepoli: “Dopo tutto ciò che ho acquistato spiritualmente attraverso lo studio della Torah e l’osservanza dei comandamenti e dopo tutta la soddisfazione che mi ha procurato lo studio e la pratica della Torah, metto tutto da parte e afferro la semplice fede. Sono un sempliciotto e credo”. E sebbene sta scritto: Il semplice crede ogni cosa, è anche detto: Il Signore veglia sui semplici</a:t>
            </a:r>
            <a:endParaRPr lang="it-IT" dirty="0"/>
          </a:p>
        </p:txBody>
      </p:sp>
      <p:sp>
        <p:nvSpPr>
          <p:cNvPr id="4" name="Segnaposto contenuto 3"/>
          <p:cNvSpPr>
            <a:spLocks noGrp="1"/>
          </p:cNvSpPr>
          <p:nvPr>
            <p:ph sz="half" idx="2"/>
          </p:nvPr>
        </p:nvSpPr>
        <p:spPr/>
        <p:txBody>
          <a:bodyPr>
            <a:normAutofit fontScale="77500" lnSpcReduction="20000"/>
          </a:bodyPr>
          <a:lstStyle/>
          <a:p>
            <a:endParaRPr lang="it-IT"/>
          </a:p>
        </p:txBody>
      </p:sp>
      <p:pic>
        <p:nvPicPr>
          <p:cNvPr id="5" name="Immagine 4" descr="foto"/>
          <p:cNvPicPr/>
          <p:nvPr/>
        </p:nvPicPr>
        <p:blipFill>
          <a:blip r:embed="rId2" cstate="print"/>
          <a:srcRect/>
          <a:stretch>
            <a:fillRect/>
          </a:stretch>
        </p:blipFill>
        <p:spPr bwMode="auto">
          <a:xfrm>
            <a:off x="4644008" y="3140968"/>
            <a:ext cx="4248472" cy="3168352"/>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Colui che non sa far domande</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Disse rabbi </a:t>
            </a:r>
            <a:r>
              <a:rPr lang="it-IT" dirty="0" err="1" smtClean="0"/>
              <a:t>Pinchas</a:t>
            </a:r>
            <a:r>
              <a:rPr lang="it-IT" dirty="0" smtClean="0"/>
              <a:t>: “Conversare fa parte di un banchetto, mentre il silenzio si addice a una casa in lutto. Per questo dobbiamo cercare di persuadere colui che non sa far domande a parlare durante il Seder”.</a:t>
            </a:r>
          </a:p>
          <a:p>
            <a:r>
              <a:rPr lang="it-IT" dirty="0" smtClean="0"/>
              <a:t>Tu si riferisce a Dio. Quando un ebreo incontra un altro che è spiritualmente così ottuso da non poter fare domande, deve pregare Dio di aprirlo.</a:t>
            </a:r>
          </a:p>
          <a:p>
            <a:r>
              <a:rPr lang="it-IT" dirty="0" smtClean="0"/>
              <a:t>L’unico vero giusto tra i figli è colui che non sa fare domande. Un giusto non fa nessuna domanda</a:t>
            </a:r>
          </a:p>
          <a:p>
            <a:endParaRPr lang="it-IT" dirty="0"/>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descr="foto"/>
          <p:cNvPicPr/>
          <p:nvPr/>
        </p:nvPicPr>
        <p:blipFill>
          <a:blip r:embed="rId2" cstate="print"/>
          <a:srcRect/>
          <a:stretch>
            <a:fillRect/>
          </a:stretch>
        </p:blipFill>
        <p:spPr bwMode="auto">
          <a:xfrm>
            <a:off x="467544" y="620688"/>
            <a:ext cx="8208912" cy="5472608"/>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via </a:t>
            </a:r>
            <a:r>
              <a:rPr lang="it-IT" dirty="0" err="1" smtClean="0"/>
              <a:t>apofatica</a:t>
            </a:r>
            <a:endParaRPr lang="it-IT" dirty="0"/>
          </a:p>
        </p:txBody>
      </p:sp>
      <p:sp>
        <p:nvSpPr>
          <p:cNvPr id="3" name="Segnaposto contenuto 2"/>
          <p:cNvSpPr>
            <a:spLocks noGrp="1"/>
          </p:cNvSpPr>
          <p:nvPr>
            <p:ph idx="1"/>
          </p:nvPr>
        </p:nvSpPr>
        <p:spPr/>
        <p:txBody>
          <a:bodyPr>
            <a:normAutofit fontScale="92500" lnSpcReduction="20000"/>
          </a:bodyPr>
          <a:lstStyle/>
          <a:p>
            <a:pPr marL="0" indent="0" algn="ctr">
              <a:buNone/>
            </a:pPr>
            <a:r>
              <a:rPr lang="it-IT" dirty="0" smtClean="0"/>
              <a:t>Una sera di Pasqua, durante il Seder, Rabbi Levi </a:t>
            </a:r>
            <a:r>
              <a:rPr lang="it-IT" dirty="0" err="1" smtClean="0"/>
              <a:t>Yitzchaq</a:t>
            </a:r>
            <a:r>
              <a:rPr lang="it-IT" dirty="0" smtClean="0"/>
              <a:t> di </a:t>
            </a:r>
            <a:r>
              <a:rPr lang="it-IT" dirty="0" err="1" smtClean="0"/>
              <a:t>Berdichev</a:t>
            </a:r>
            <a:r>
              <a:rPr lang="it-IT" dirty="0" smtClean="0"/>
              <a:t> disse: “Questa sera noi celebriamo l’uscita dall’Egitto. Quattro figli, secondo il rito, interrogano il padre sul senso dell’avvenimento. Non quattro, solo tre. Il quarto non conosce nemmeno la questione. Il quarto sono io. Di domande ne ho tante, Signore. Ma ignoro come porle. D’altronde so che non oserei. Così non ti chiedo perché siamo perseguitati e massacrati dappertutto e con tutti i pretesti; ma mi piacerebbe sapere per lo meno se è per te che </a:t>
            </a:r>
            <a:r>
              <a:rPr lang="it-IT" dirty="0" err="1" smtClean="0"/>
              <a:t>soffiriamo</a:t>
            </a:r>
            <a:r>
              <a:rPr lang="it-IT" dirty="0" smtClean="0"/>
              <a:t>”.</a:t>
            </a:r>
            <a:endParaRPr lang="it-IT" dirty="0"/>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Quinto figlio</a:t>
            </a:r>
            <a:endParaRPr lang="it-IT" dirty="0"/>
          </a:p>
        </p:txBody>
      </p:sp>
      <p:sp>
        <p:nvSpPr>
          <p:cNvPr id="3" name="Segnaposto contenuto 2"/>
          <p:cNvSpPr>
            <a:spLocks noGrp="1"/>
          </p:cNvSpPr>
          <p:nvPr>
            <p:ph sz="half" idx="1"/>
          </p:nvPr>
        </p:nvSpPr>
        <p:spPr>
          <a:xfrm>
            <a:off x="457200" y="1600200"/>
            <a:ext cx="4258816" cy="4525963"/>
          </a:xfrm>
        </p:spPr>
        <p:txBody>
          <a:bodyPr>
            <a:normAutofit fontScale="70000" lnSpcReduction="20000"/>
          </a:bodyPr>
          <a:lstStyle/>
          <a:p>
            <a:pPr marL="0" indent="0" algn="ctr">
              <a:buNone/>
            </a:pPr>
            <a:r>
              <a:rPr lang="it-IT" dirty="0" smtClean="0"/>
              <a:t>Tutti e quattro sono presenti alla Pasqua. Ma oggi si può parlare anche di un quinto figlio. Sono tutti coloro che neanche vengono alla mensa del seder. Il figlio empio protesta e recalcitra, ma è presente, il quinto figlio invece è così lontano che né partecipa, né protesta. Rimane fuori, alienato a apatico. Per raggiungere il quinto figlio bisogna darsi da fare molto prima di Pasqua. Durante tutto l’anno dobbiamo cercarlo. Finalmente lo troveremo. Nessun ebreo può o desidera rimanere separato dalla sua eredità ebraica. Se non ci stanchiamo a cercarlo, tornerà alle sue radici. (</a:t>
            </a:r>
            <a:r>
              <a:rPr lang="it-IT" dirty="0" err="1" smtClean="0"/>
              <a:t>Menachem</a:t>
            </a:r>
            <a:r>
              <a:rPr lang="it-IT" dirty="0" smtClean="0"/>
              <a:t> </a:t>
            </a:r>
            <a:r>
              <a:rPr lang="it-IT" dirty="0" err="1" smtClean="0"/>
              <a:t>Mendel</a:t>
            </a:r>
            <a:r>
              <a:rPr lang="it-IT" dirty="0" smtClean="0"/>
              <a:t> </a:t>
            </a:r>
            <a:r>
              <a:rPr lang="it-IT" dirty="0" err="1" smtClean="0"/>
              <a:t>Shneerson</a:t>
            </a:r>
            <a:r>
              <a:rPr lang="it-IT" dirty="0" smtClean="0"/>
              <a:t> di </a:t>
            </a:r>
            <a:r>
              <a:rPr lang="it-IT" dirty="0" err="1" smtClean="0"/>
              <a:t>Lubavich</a:t>
            </a:r>
            <a:r>
              <a:rPr lang="it-IT" dirty="0" smtClean="0"/>
              <a:t>)</a:t>
            </a:r>
            <a:endParaRPr lang="it-IT" dirty="0"/>
          </a:p>
        </p:txBody>
      </p:sp>
      <p:sp>
        <p:nvSpPr>
          <p:cNvPr id="4" name="Segnaposto contenuto 3"/>
          <p:cNvSpPr>
            <a:spLocks noGrp="1"/>
          </p:cNvSpPr>
          <p:nvPr>
            <p:ph sz="half" idx="2"/>
          </p:nvPr>
        </p:nvSpPr>
        <p:spPr/>
        <p:txBody>
          <a:bodyPr>
            <a:normAutofit fontScale="70000" lnSpcReduction="20000"/>
          </a:bodyPr>
          <a:lstStyle/>
          <a:p>
            <a:endParaRPr lang="it-IT"/>
          </a:p>
        </p:txBody>
      </p:sp>
      <p:pic>
        <p:nvPicPr>
          <p:cNvPr id="6146" name="Picture 2" descr="http://www.monetizzando.com/wp-content/uploads/incredulo-fiducia-online.jpg"/>
          <p:cNvPicPr>
            <a:picLocks noChangeAspect="1" noChangeArrowheads="1"/>
          </p:cNvPicPr>
          <p:nvPr/>
        </p:nvPicPr>
        <p:blipFill>
          <a:blip r:embed="rId2" cstate="print"/>
          <a:srcRect/>
          <a:stretch>
            <a:fillRect/>
          </a:stretch>
        </p:blipFill>
        <p:spPr bwMode="auto">
          <a:xfrm>
            <a:off x="4968669" y="1700808"/>
            <a:ext cx="3766500" cy="4416153"/>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idx="1"/>
          </p:nvPr>
        </p:nvSpPr>
        <p:spPr/>
        <p:txBody>
          <a:bodyPr/>
          <a:lstStyle/>
          <a:p>
            <a:r>
              <a:rPr lang="it-IT" dirty="0" smtClean="0"/>
              <a:t>Mille modi di pregare</a:t>
            </a:r>
            <a:endParaRPr lang="it-IT" dirty="0"/>
          </a:p>
        </p:txBody>
      </p:sp>
      <p:sp>
        <p:nvSpPr>
          <p:cNvPr id="4" name="Titolo 3"/>
          <p:cNvSpPr>
            <a:spLocks noGrp="1"/>
          </p:cNvSpPr>
          <p:nvPr>
            <p:ph type="title"/>
          </p:nvPr>
        </p:nvSpPr>
        <p:spPr/>
        <p:txBody>
          <a:bodyPr/>
          <a:lstStyle/>
          <a:p>
            <a:r>
              <a:rPr lang="it-IT" dirty="0" smtClean="0"/>
              <a:t>Comunicare la fede</a:t>
            </a:r>
            <a:endParaRPr lang="it-IT" dirty="0"/>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p:txBody>
          <a:bodyPr/>
          <a:lstStyle/>
          <a:p>
            <a:endParaRPr lang="it-IT"/>
          </a:p>
        </p:txBody>
      </p:sp>
      <p:sp>
        <p:nvSpPr>
          <p:cNvPr id="2" name="Titolo 1"/>
          <p:cNvSpPr>
            <a:spLocks noGrp="1"/>
          </p:cNvSpPr>
          <p:nvPr>
            <p:ph type="title"/>
          </p:nvPr>
        </p:nvSpPr>
        <p:spPr/>
        <p:txBody>
          <a:bodyPr/>
          <a:lstStyle/>
          <a:p>
            <a:r>
              <a:rPr lang="it-IT" dirty="0" smtClean="0"/>
              <a:t>Il figlio che vuole credere</a:t>
            </a:r>
            <a:endParaRPr lang="it-IT" dirty="0"/>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idx="1"/>
          </p:nvPr>
        </p:nvSpPr>
        <p:spPr/>
        <p:txBody>
          <a:bodyPr/>
          <a:lstStyle/>
          <a:p>
            <a:r>
              <a:rPr lang="it-IT" dirty="0" smtClean="0"/>
              <a:t>La relazione tra soggetto e oggetto nell’atto di fede</a:t>
            </a:r>
            <a:endParaRPr lang="it-IT" dirty="0"/>
          </a:p>
        </p:txBody>
      </p:sp>
      <p:sp>
        <p:nvSpPr>
          <p:cNvPr id="4" name="Titolo 3"/>
          <p:cNvSpPr>
            <a:spLocks noGrp="1"/>
          </p:cNvSpPr>
          <p:nvPr>
            <p:ph type="title"/>
          </p:nvPr>
        </p:nvSpPr>
        <p:spPr/>
        <p:txBody>
          <a:bodyPr/>
          <a:lstStyle/>
          <a:p>
            <a:r>
              <a:rPr lang="it-IT" dirty="0" smtClean="0"/>
              <a:t>Il nodo problematico</a:t>
            </a:r>
            <a:endParaRPr lang="it-IT" dirty="0"/>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dirty="0" smtClean="0"/>
              <a:t>Non ogni preghiera</a:t>
            </a:r>
            <a:endParaRPr lang="it-IT" dirty="0"/>
          </a:p>
        </p:txBody>
      </p:sp>
      <p:sp>
        <p:nvSpPr>
          <p:cNvPr id="5" name="Segnaposto contenuto 4"/>
          <p:cNvSpPr>
            <a:spLocks noGrp="1"/>
          </p:cNvSpPr>
          <p:nvPr>
            <p:ph idx="1"/>
          </p:nvPr>
        </p:nvSpPr>
        <p:spPr/>
        <p:txBody>
          <a:bodyPr>
            <a:normAutofit fontScale="70000" lnSpcReduction="20000"/>
          </a:bodyPr>
          <a:lstStyle/>
          <a:p>
            <a:pPr marL="0" indent="0">
              <a:buNone/>
            </a:pPr>
            <a:r>
              <a:rPr lang="it-IT" dirty="0"/>
              <a:t>Adesso ciascuno sta grattando attentamente col cucchiaio il fondo della gamella per ricavarne le ultime briciole di zuppa, e ne nasce un tramestio metallico sonoro il quale vuol dire che la giornata è finita. A poco a poco prevale il silenzio, e allora, dalla mia cuccetta che è al terzo piano, si vede e si sente che il vecchio </a:t>
            </a:r>
            <a:r>
              <a:rPr lang="it-IT" dirty="0" err="1"/>
              <a:t>Kuhn</a:t>
            </a:r>
            <a:r>
              <a:rPr lang="it-IT" dirty="0"/>
              <a:t> prega, ad alta voce, col berretto in testa e dondolando il busto con violenza. </a:t>
            </a:r>
            <a:r>
              <a:rPr lang="it-IT" dirty="0" err="1"/>
              <a:t>Kuhn</a:t>
            </a:r>
            <a:r>
              <a:rPr lang="it-IT" dirty="0"/>
              <a:t> ringrazia Dio perché non è stato scelto. </a:t>
            </a:r>
            <a:r>
              <a:rPr lang="it-IT" dirty="0" err="1" smtClean="0"/>
              <a:t>Kuhn</a:t>
            </a:r>
            <a:r>
              <a:rPr lang="it-IT" dirty="0" smtClean="0"/>
              <a:t> </a:t>
            </a:r>
            <a:r>
              <a:rPr lang="it-IT" dirty="0"/>
              <a:t>è un insensato. Non vede, nella cuccetta accanto, </a:t>
            </a:r>
            <a:r>
              <a:rPr lang="it-IT" dirty="0" err="1"/>
              <a:t>Beppo</a:t>
            </a:r>
            <a:r>
              <a:rPr lang="it-IT" dirty="0"/>
              <a:t> il greco che ha vent’anni, e dopodomani andrà in gas, e lo sa, e se ne sta sdraiato e guarda fisso la lampadina senza dire niente e senza pensare più niente? Non sa </a:t>
            </a:r>
            <a:r>
              <a:rPr lang="it-IT" dirty="0" err="1"/>
              <a:t>Kuhn</a:t>
            </a:r>
            <a:r>
              <a:rPr lang="it-IT" dirty="0"/>
              <a:t> che la prossima volta sarà la sua volta? Non capisce </a:t>
            </a:r>
            <a:r>
              <a:rPr lang="it-IT" dirty="0" err="1"/>
              <a:t>Kuhn</a:t>
            </a:r>
            <a:r>
              <a:rPr lang="it-IT" dirty="0"/>
              <a:t> che è accaduto oggi un abominio che nessuna preghiera propiziatoria, nessun perdono, nessuna espiazione dei colpevoli, nulla insomma che sia in potere dell’uomo di fare, potrà risanare mai </a:t>
            </a:r>
            <a:r>
              <a:rPr lang="it-IT" dirty="0" smtClean="0"/>
              <a:t>più? Se </a:t>
            </a:r>
            <a:r>
              <a:rPr lang="it-IT" dirty="0"/>
              <a:t>io fossi Dio, sputerei a terra la preghiera di </a:t>
            </a:r>
            <a:r>
              <a:rPr lang="it-IT" dirty="0" err="1" smtClean="0"/>
              <a:t>Kuhn</a:t>
            </a:r>
            <a:r>
              <a:rPr lang="it-IT" dirty="0" smtClean="0"/>
              <a:t> (P. Levi, Se questo è un uomo)</a:t>
            </a:r>
            <a:endParaRPr lang="it-IT" dirty="0"/>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Non ogni Dio</a:t>
            </a:r>
            <a:endParaRPr lang="it-IT" dirty="0"/>
          </a:p>
        </p:txBody>
      </p:sp>
      <p:sp>
        <p:nvSpPr>
          <p:cNvPr id="3" name="Segnaposto contenuto 2"/>
          <p:cNvSpPr>
            <a:spLocks noGrp="1"/>
          </p:cNvSpPr>
          <p:nvPr>
            <p:ph idx="1"/>
          </p:nvPr>
        </p:nvSpPr>
        <p:spPr/>
        <p:txBody>
          <a:bodyPr>
            <a:normAutofit fontScale="70000" lnSpcReduction="20000"/>
          </a:bodyPr>
          <a:lstStyle/>
          <a:p>
            <a:pPr marL="0" indent="0" algn="ctr">
              <a:buNone/>
            </a:pPr>
            <a:r>
              <a:rPr lang="it-IT" dirty="0" smtClean="0"/>
              <a:t>Un uomo </a:t>
            </a:r>
            <a:r>
              <a:rPr lang="it-IT" dirty="0"/>
              <a:t>ricco un giorno morì. </a:t>
            </a:r>
            <a:r>
              <a:rPr lang="it-IT" dirty="0" smtClean="0"/>
              <a:t>Si </a:t>
            </a:r>
            <a:r>
              <a:rPr lang="it-IT" dirty="0"/>
              <a:t>presentò al giudizio di Dio e gli venne chiesto: «Chi sei?». </a:t>
            </a:r>
            <a:r>
              <a:rPr lang="it-IT" dirty="0" smtClean="0"/>
              <a:t> «</a:t>
            </a:r>
            <a:r>
              <a:rPr lang="it-IT" dirty="0"/>
              <a:t>Sono un uomo ricco, posso entrare?», rispose l’uomo. </a:t>
            </a:r>
            <a:r>
              <a:rPr lang="it-IT" dirty="0" smtClean="0"/>
              <a:t> «</a:t>
            </a:r>
            <a:r>
              <a:rPr lang="it-IT" dirty="0"/>
              <a:t>No, non lo puoi. Qui abbiamo grandissime ricchezze. Non ci servi a nulla». Così l’uomo venne rimandato sulla terra. </a:t>
            </a:r>
            <a:r>
              <a:rPr lang="it-IT" dirty="0" smtClean="0"/>
              <a:t> </a:t>
            </a:r>
          </a:p>
          <a:p>
            <a:pPr marL="0" indent="0" algn="ctr">
              <a:buNone/>
            </a:pPr>
            <a:r>
              <a:rPr lang="it-IT" dirty="0" smtClean="0"/>
              <a:t>Quell’uomo </a:t>
            </a:r>
            <a:r>
              <a:rPr lang="it-IT" dirty="0"/>
              <a:t>cominciò allora a studiare, fino ad ottenere una grande cultura. Quando morì si presentò nuovamente al cospetto di Dio. </a:t>
            </a:r>
            <a:r>
              <a:rPr lang="it-IT" dirty="0" smtClean="0"/>
              <a:t> «</a:t>
            </a:r>
            <a:r>
              <a:rPr lang="it-IT" dirty="0"/>
              <a:t>Chi sei?», gli venne chiesto nuovamente. </a:t>
            </a:r>
            <a:r>
              <a:rPr lang="it-IT" dirty="0" smtClean="0"/>
              <a:t> «</a:t>
            </a:r>
            <a:r>
              <a:rPr lang="it-IT" dirty="0"/>
              <a:t>Sono un uomo di grande sapienza». </a:t>
            </a:r>
            <a:r>
              <a:rPr lang="it-IT" dirty="0" smtClean="0"/>
              <a:t> «</a:t>
            </a:r>
            <a:r>
              <a:rPr lang="it-IT" dirty="0"/>
              <a:t>Qui abbiamo tutta la sapienza! - si sentì rispondere dalla divinità - Torna sulla terra». </a:t>
            </a:r>
          </a:p>
          <a:p>
            <a:pPr marL="0" indent="0" algn="ctr">
              <a:buNone/>
            </a:pPr>
            <a:r>
              <a:rPr lang="it-IT" dirty="0"/>
              <a:t>Quell’uomo tornò nuovamente sulla terra. </a:t>
            </a:r>
            <a:r>
              <a:rPr lang="it-IT" dirty="0" smtClean="0"/>
              <a:t>Venuto </a:t>
            </a:r>
            <a:r>
              <a:rPr lang="it-IT" dirty="0"/>
              <a:t>il giorno della sua morte fu presentato nuovamente al giudizio di Dio. </a:t>
            </a:r>
            <a:r>
              <a:rPr lang="it-IT" dirty="0" smtClean="0"/>
              <a:t> «</a:t>
            </a:r>
            <a:r>
              <a:rPr lang="it-IT" dirty="0"/>
              <a:t>Chi sei?», gli venne chiesto nuovamente. </a:t>
            </a:r>
            <a:r>
              <a:rPr lang="it-IT" dirty="0" smtClean="0"/>
              <a:t> «</a:t>
            </a:r>
            <a:r>
              <a:rPr lang="it-IT" dirty="0"/>
              <a:t>Io sono Te», rispose l’uomo. </a:t>
            </a:r>
            <a:r>
              <a:rPr lang="it-IT" dirty="0" smtClean="0"/>
              <a:t>«</a:t>
            </a:r>
            <a:r>
              <a:rPr lang="it-IT" dirty="0"/>
              <a:t>Vieni. Ti sono aperte le porte del cielo», rispose la divinità.</a:t>
            </a:r>
          </a:p>
          <a:p>
            <a:endParaRPr lang="it-IT" dirty="0"/>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foto"/>
          <p:cNvPicPr/>
          <p:nvPr/>
        </p:nvPicPr>
        <p:blipFill>
          <a:blip r:embed="rId2" cstate="print"/>
          <a:srcRect/>
          <a:stretch>
            <a:fillRect/>
          </a:stretch>
        </p:blipFill>
        <p:spPr bwMode="auto">
          <a:xfrm>
            <a:off x="611560" y="404664"/>
            <a:ext cx="3672408" cy="5688632"/>
          </a:xfrm>
          <a:prstGeom prst="rect">
            <a:avLst/>
          </a:prstGeom>
          <a:noFill/>
          <a:ln w="9525">
            <a:noFill/>
            <a:miter lim="800000"/>
            <a:headEnd/>
            <a:tailEnd/>
          </a:ln>
        </p:spPr>
      </p:pic>
      <p:pic>
        <p:nvPicPr>
          <p:cNvPr id="12" name="Immagine 11" descr="foto"/>
          <p:cNvPicPr/>
          <p:nvPr/>
        </p:nvPicPr>
        <p:blipFill>
          <a:blip r:embed="rId3" cstate="print"/>
          <a:srcRect/>
          <a:stretch>
            <a:fillRect/>
          </a:stretch>
        </p:blipFill>
        <p:spPr bwMode="auto">
          <a:xfrm>
            <a:off x="4860032" y="476672"/>
            <a:ext cx="3545755" cy="576064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 tutte le fibre del mio io</a:t>
            </a:r>
            <a:endParaRPr lang="it-IT" dirty="0"/>
          </a:p>
        </p:txBody>
      </p:sp>
      <p:sp>
        <p:nvSpPr>
          <p:cNvPr id="3" name="Segnaposto contenuto 2"/>
          <p:cNvSpPr>
            <a:spLocks noGrp="1"/>
          </p:cNvSpPr>
          <p:nvPr>
            <p:ph idx="1"/>
          </p:nvPr>
        </p:nvSpPr>
        <p:spPr/>
        <p:txBody>
          <a:bodyPr/>
          <a:lstStyle/>
          <a:p>
            <a:endParaRPr lang="it-IT" dirty="0"/>
          </a:p>
        </p:txBody>
      </p:sp>
      <p:pic>
        <p:nvPicPr>
          <p:cNvPr id="4" name="Immagine 3" descr="foto"/>
          <p:cNvPicPr/>
          <p:nvPr/>
        </p:nvPicPr>
        <p:blipFill>
          <a:blip r:embed="rId2" cstate="print"/>
          <a:srcRect/>
          <a:stretch>
            <a:fillRect/>
          </a:stretch>
        </p:blipFill>
        <p:spPr bwMode="auto">
          <a:xfrm>
            <a:off x="1475656" y="1628800"/>
            <a:ext cx="6192688" cy="4369321"/>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sfida di chiamarlo “Padre”</a:t>
            </a:r>
            <a:endParaRPr lang="it-IT" dirty="0"/>
          </a:p>
        </p:txBody>
      </p:sp>
      <p:pic>
        <p:nvPicPr>
          <p:cNvPr id="4" name="Segnaposto contenuto 3" descr="Tissot Jacques The_Prodigal_Son_The_Return.jpg"/>
          <p:cNvPicPr>
            <a:picLocks noGrp="1" noChangeAspect="1"/>
          </p:cNvPicPr>
          <p:nvPr>
            <p:ph idx="1"/>
          </p:nvPr>
        </p:nvPicPr>
        <p:blipFill>
          <a:blip r:embed="rId2" cstate="print"/>
          <a:stretch>
            <a:fillRect/>
          </a:stretch>
        </p:blipFill>
        <p:spPr>
          <a:xfrm>
            <a:off x="1259632" y="1412776"/>
            <a:ext cx="6696744" cy="4975680"/>
          </a:xfrm>
        </p:spPr>
      </p:pic>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p:txBody>
          <a:bodyPr/>
          <a:lstStyle/>
          <a:p>
            <a:endParaRPr lang="it-IT"/>
          </a:p>
        </p:txBody>
      </p:sp>
      <p:sp>
        <p:nvSpPr>
          <p:cNvPr id="2" name="Titolo 1"/>
          <p:cNvSpPr>
            <a:spLocks noGrp="1"/>
          </p:cNvSpPr>
          <p:nvPr>
            <p:ph type="title"/>
          </p:nvPr>
        </p:nvSpPr>
        <p:spPr/>
        <p:txBody>
          <a:bodyPr/>
          <a:lstStyle/>
          <a:p>
            <a:r>
              <a:rPr lang="it-IT" dirty="0" smtClean="0"/>
              <a:t>Il figlio che non crede</a:t>
            </a:r>
            <a:endParaRPr lang="it-IT" dirty="0"/>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Ateismo fenomeno moderno</a:t>
            </a:r>
            <a:endParaRPr lang="it-IT" dirty="0"/>
          </a:p>
        </p:txBody>
      </p:sp>
      <p:sp>
        <p:nvSpPr>
          <p:cNvPr id="3" name="Segnaposto contenuto 2"/>
          <p:cNvSpPr>
            <a:spLocks noGrp="1"/>
          </p:cNvSpPr>
          <p:nvPr>
            <p:ph sz="half" idx="1"/>
          </p:nvPr>
        </p:nvSpPr>
        <p:spPr>
          <a:xfrm>
            <a:off x="457200" y="1600200"/>
            <a:ext cx="5410944" cy="4525963"/>
          </a:xfrm>
        </p:spPr>
        <p:txBody>
          <a:bodyPr>
            <a:normAutofit fontScale="77500" lnSpcReduction="20000"/>
          </a:bodyPr>
          <a:lstStyle/>
          <a:p>
            <a:r>
              <a:rPr lang="it-IT" dirty="0" smtClean="0"/>
              <a:t>Sebbene presente in forme moderne anche nel mondo antico e medievale, l’ateismo è diventato un fenomeno culturale solo con l’età moderna</a:t>
            </a:r>
          </a:p>
          <a:p>
            <a:r>
              <a:rPr lang="it-IT" dirty="0" smtClean="0"/>
              <a:t>Secondo l’Unione delle Chiese cristiane vi sono nel mondo circa un miliardo e 700 milioni di agnostici, persone che si sentono estranee a qualsiasi religione</a:t>
            </a:r>
          </a:p>
          <a:p>
            <a:r>
              <a:rPr lang="it-IT" dirty="0" smtClean="0"/>
              <a:t>Sono circa 300 milioni gli atei militanti</a:t>
            </a:r>
          </a:p>
          <a:p>
            <a:r>
              <a:rPr lang="it-IT" dirty="0" smtClean="0"/>
              <a:t>Il Novecento è stato un grande divoratore di dei, tanto nelle forme tradizionali, quanto in quelle forme secolarizzate che sono le ideologie</a:t>
            </a:r>
            <a:endParaRPr lang="it-IT" dirty="0"/>
          </a:p>
        </p:txBody>
      </p:sp>
      <p:pic>
        <p:nvPicPr>
          <p:cNvPr id="5" name="Segnaposto contenuto 4" descr="foto"/>
          <p:cNvPicPr>
            <a:picLocks noGrp="1"/>
          </p:cNvPicPr>
          <p:nvPr>
            <p:ph sz="half" idx="2"/>
          </p:nvPr>
        </p:nvPicPr>
        <p:blipFill>
          <a:blip r:embed="rId2" cstate="print"/>
          <a:stretch>
            <a:fillRect/>
          </a:stretch>
        </p:blipFill>
        <p:spPr bwMode="auto">
          <a:xfrm>
            <a:off x="5868144" y="1628800"/>
            <a:ext cx="2979440" cy="4343400"/>
          </a:xfrm>
          <a:prstGeom prst="rect">
            <a:avLst/>
          </a:prstGeom>
          <a:noFill/>
          <a:ln w="9525">
            <a:noFill/>
            <a:miter lim="800000"/>
            <a:headEnd/>
            <a:tailEnd/>
          </a:ln>
        </p:spPr>
      </p:pic>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Dallo scontro all’incontro</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Nei secoli scorsi non si concedevano prestiti agli atei, perché ritenuti inaffidabili. Qualificare una persona come “senzadio” era un’offesa, un giudizio anche nei confronti della sua moralità</a:t>
            </a:r>
          </a:p>
          <a:p>
            <a:r>
              <a:rPr lang="it-IT" dirty="0" smtClean="0"/>
              <a:t>Secondo alcuni studiosi la genesi dell’ateismo sta nel fondamentalismo che ha generato le guerre di religione</a:t>
            </a:r>
          </a:p>
          <a:p>
            <a:r>
              <a:rPr lang="it-IT" dirty="0" smtClean="0"/>
              <a:t>La figura di Teresa di Lisieux: un nuovo giudizio morale sul mondo dei “senza Dio”. Stare alla tavola dei peccatori per condividere con loro il duro pane dell’angoscia</a:t>
            </a:r>
          </a:p>
          <a:p>
            <a:r>
              <a:rPr lang="it-IT" dirty="0" smtClean="0"/>
              <a:t>L’incredulità è una condizione che può toccare il credente, perché nessuno è sicuro della sua fede e della sua perseveranza nella fede</a:t>
            </a:r>
            <a:endParaRPr lang="it-IT" dirty="0"/>
          </a:p>
        </p:txBody>
      </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smtClean="0"/>
              <a:t>Esiste una preghiera di chi non crede?</a:t>
            </a:r>
            <a:endParaRPr lang="it-IT" dirty="0"/>
          </a:p>
        </p:txBody>
      </p:sp>
      <p:sp>
        <p:nvSpPr>
          <p:cNvPr id="5" name="Segnaposto contenuto 4"/>
          <p:cNvSpPr>
            <a:spLocks noGrp="1"/>
          </p:cNvSpPr>
          <p:nvPr>
            <p:ph idx="1"/>
          </p:nvPr>
        </p:nvSpPr>
        <p:spPr/>
        <p:txBody>
          <a:bodyPr>
            <a:normAutofit fontScale="85000" lnSpcReduction="20000"/>
          </a:bodyPr>
          <a:lstStyle/>
          <a:p>
            <a:r>
              <a:rPr lang="it-IT" dirty="0" smtClean="0"/>
              <a:t>Il folle descritto nella “Gaia scienza”, più che annunciare la morte di Dio sembra irridere l’atteggiamento rozzo dei primi scientisti</a:t>
            </a:r>
          </a:p>
          <a:p>
            <a:r>
              <a:rPr lang="it-IT" dirty="0" smtClean="0"/>
              <a:t>Signore, abbi pietà del cristiano che dubita, dell'incredulo che vorrebbe credere, del forzato della vita che s'imbarca solo nella notte, sotto un cielo che non rischiarano più i consolanti fari dell'antica speranza! (</a:t>
            </a:r>
            <a:r>
              <a:rPr lang="it-IT" dirty="0" err="1" smtClean="0"/>
              <a:t>Huysmann</a:t>
            </a:r>
            <a:r>
              <a:rPr lang="it-IT" dirty="0" smtClean="0"/>
              <a:t>, A ritroso)</a:t>
            </a:r>
          </a:p>
          <a:p>
            <a:r>
              <a:rPr lang="it-IT" dirty="0" smtClean="0"/>
              <a:t>Dio di volontà,</a:t>
            </a:r>
            <a:br>
              <a:rPr lang="it-IT" dirty="0" smtClean="0"/>
            </a:br>
            <a:r>
              <a:rPr lang="it-IT" dirty="0" smtClean="0"/>
              <a:t>Dio onnipotente, cerca</a:t>
            </a:r>
            <a:br>
              <a:rPr lang="it-IT" dirty="0" smtClean="0"/>
            </a:br>
            <a:r>
              <a:rPr lang="it-IT" dirty="0" smtClean="0"/>
              <a:t>(</a:t>
            </a:r>
            <a:r>
              <a:rPr lang="it-IT" dirty="0" err="1" smtClean="0"/>
              <a:t>sfòrzati</a:t>
            </a:r>
            <a:r>
              <a:rPr lang="it-IT" dirty="0" smtClean="0"/>
              <a:t>), a furia d'insistere</a:t>
            </a:r>
            <a:br>
              <a:rPr lang="it-IT" dirty="0" smtClean="0"/>
            </a:br>
            <a:r>
              <a:rPr lang="it-IT" dirty="0" smtClean="0"/>
              <a:t>-almeno- d'esistere</a:t>
            </a:r>
            <a:endParaRPr lang="it-IT" dirty="0"/>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0962" name="Picture 2" descr="http://www3.lastampa.it/fileadmin/media/torino/cultura/bobbio_norberto_g.jpg"/>
          <p:cNvPicPr>
            <a:picLocks noChangeAspect="1" noChangeArrowheads="1"/>
          </p:cNvPicPr>
          <p:nvPr/>
        </p:nvPicPr>
        <p:blipFill>
          <a:blip r:embed="rId2" cstate="print"/>
          <a:srcRect/>
          <a:stretch>
            <a:fillRect/>
          </a:stretch>
        </p:blipFill>
        <p:spPr bwMode="auto">
          <a:xfrm>
            <a:off x="1131270" y="908720"/>
            <a:ext cx="6802286" cy="5215086"/>
          </a:xfrm>
          <a:prstGeom prst="rect">
            <a:avLst/>
          </a:prstGeom>
          <a:noFill/>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fontScale="90000"/>
          </a:bodyPr>
          <a:lstStyle/>
          <a:p>
            <a:r>
              <a:rPr lang="it-IT" dirty="0" smtClean="0"/>
              <a:t>L’oggetto di fede, questo sconosciuto</a:t>
            </a:r>
            <a:endParaRPr lang="it-IT" dirty="0"/>
          </a:p>
        </p:txBody>
      </p:sp>
      <p:sp>
        <p:nvSpPr>
          <p:cNvPr id="5" name="Segnaposto contenuto 4"/>
          <p:cNvSpPr>
            <a:spLocks noGrp="1"/>
          </p:cNvSpPr>
          <p:nvPr>
            <p:ph sz="half" idx="1"/>
          </p:nvPr>
        </p:nvSpPr>
        <p:spPr>
          <a:xfrm>
            <a:off x="457200" y="1600200"/>
            <a:ext cx="5194920" cy="4525963"/>
          </a:xfrm>
        </p:spPr>
        <p:txBody>
          <a:bodyPr>
            <a:normAutofit fontScale="62500" lnSpcReduction="20000"/>
          </a:bodyPr>
          <a:lstStyle/>
          <a:p>
            <a:pPr marL="0" indent="0">
              <a:buNone/>
            </a:pPr>
            <a:r>
              <a:rPr lang="it-IT" dirty="0" smtClean="0"/>
              <a:t>In Italia e anche in altri Paesi folle devote riempiono ogni tanto con fervore le piazze e grandi occasioni rituali destano il momentaneo interesse della gente e dei media, ma le chiese si svuotano ogni giorno di più, sacramenti come il battesimo e il matrimonio religioso cadono sempre più in disuso e soprattutto sparisce la cultura cristiana e cattolica, la conoscenza elementare dei fondamenti della religione e perfino dei più classici passi e personaggi evangelici, come si può constatare frequentando gli studenti universitari. Si tratta di una grave mutilazione per tutti, credenti e non credenti, perché quella cultura cristiana è una delle grandi drammatiche sintassi che permettono di leggere, ordinare e rappresentare il mondo, di dirne il senso e i valori, di orientarsi nel feroce e insidioso garbuglio del vivere (Claudio Magris)</a:t>
            </a:r>
          </a:p>
        </p:txBody>
      </p:sp>
      <p:sp>
        <p:nvSpPr>
          <p:cNvPr id="7" name="Segnaposto contenuto 6"/>
          <p:cNvSpPr>
            <a:spLocks noGrp="1"/>
          </p:cNvSpPr>
          <p:nvPr>
            <p:ph sz="half" idx="2"/>
          </p:nvPr>
        </p:nvSpPr>
        <p:spPr/>
        <p:txBody>
          <a:bodyPr>
            <a:normAutofit fontScale="62500" lnSpcReduction="20000"/>
          </a:bodyPr>
          <a:lstStyle/>
          <a:p>
            <a:endParaRPr lang="it-IT" dirty="0"/>
          </a:p>
        </p:txBody>
      </p:sp>
      <p:pic>
        <p:nvPicPr>
          <p:cNvPr id="9220" name="Picture 4" descr="http://www.bisag.de/sixcms/media.php/816/Claudio%20Magris%20(Foto%20Ulf%20Andersen).jpg"/>
          <p:cNvPicPr>
            <a:picLocks noChangeAspect="1" noChangeArrowheads="1"/>
          </p:cNvPicPr>
          <p:nvPr/>
        </p:nvPicPr>
        <p:blipFill>
          <a:blip r:embed="rId2" cstate="print"/>
          <a:srcRect/>
          <a:stretch>
            <a:fillRect/>
          </a:stretch>
        </p:blipFill>
        <p:spPr bwMode="auto">
          <a:xfrm>
            <a:off x="5748420" y="2348880"/>
            <a:ext cx="2985211" cy="3811886"/>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Uomo, essere religioso</a:t>
            </a:r>
            <a:endParaRPr lang="it-IT" dirty="0"/>
          </a:p>
        </p:txBody>
      </p:sp>
      <p:sp>
        <p:nvSpPr>
          <p:cNvPr id="3" name="Segnaposto contenuto 2"/>
          <p:cNvSpPr>
            <a:spLocks noGrp="1"/>
          </p:cNvSpPr>
          <p:nvPr>
            <p:ph idx="1"/>
          </p:nvPr>
        </p:nvSpPr>
        <p:spPr/>
        <p:txBody>
          <a:bodyPr>
            <a:normAutofit fontScale="62500" lnSpcReduction="20000"/>
          </a:bodyPr>
          <a:lstStyle/>
          <a:p>
            <a:pPr marL="0" indent="0">
              <a:buNone/>
            </a:pPr>
            <a:r>
              <a:rPr lang="it-IT" dirty="0" smtClean="0"/>
              <a:t>Io non sono </a:t>
            </a:r>
            <a:r>
              <a:rPr lang="it-IT" dirty="0"/>
              <a:t>un uomo di fede, sono un uomo di ragione e diffido di tutte le fedi, però distinguo la religione dalla religiosità. Religiosità significa per </a:t>
            </a:r>
            <a:r>
              <a:rPr lang="it-IT" dirty="0" smtClean="0"/>
              <a:t>me sapere </a:t>
            </a:r>
            <a:r>
              <a:rPr lang="it-IT" dirty="0"/>
              <a:t>che la ragione dell'uomo è un piccolo lumicino, che illumina uno spazio infimo rispetto alla grandiosità, all'immensità dell'universo. L'unica cosa di cui sono sicuro, sempre stando nei limiti della mia ragione </a:t>
            </a:r>
            <a:r>
              <a:rPr lang="it-IT" dirty="0" smtClean="0"/>
              <a:t>è </a:t>
            </a:r>
            <a:r>
              <a:rPr lang="it-IT" dirty="0"/>
              <a:t>semmai che io vivo il senso del </a:t>
            </a:r>
            <a:r>
              <a:rPr lang="it-IT" dirty="0" smtClean="0"/>
              <a:t>mistero. Resta fondamentale </a:t>
            </a:r>
            <a:r>
              <a:rPr lang="it-IT" dirty="0"/>
              <a:t>questo profondo senso del mistero, che ci circonda, e che è ciò che io chiamo senso di religiosità. </a:t>
            </a:r>
            <a:r>
              <a:rPr lang="it-IT" dirty="0" smtClean="0"/>
              <a:t>La </a:t>
            </a:r>
            <a:r>
              <a:rPr lang="it-IT" dirty="0"/>
              <a:t>mia ragione si ferma dopo pochi passi mentre, volendo percorrere la strada che penetra nel mistero, la strada non ha fine. Più noi sappiamo, più sappiamo di non sapere. Qualsiasi scienziato ti dirà che più sa e più scopre di non sapere. Credevano di sapere di più gli antichi, che non sapevano niente al confronto di quello che sappiamo noi. Abbiamo allargato enormemente lo spazio della nostra conoscenza, ma più lo allarghiamo più ci rendiamo conto che questo spazio è grande. Cos' è il cosmo? Cosa sappiamo del cosmo? Come e perché il passaggio dal nulla all'essere? È una domanda tradizionale, ma io non ho la risposta: perché l'essere e non piuttosto il nulla?</a:t>
            </a:r>
          </a:p>
        </p:txBody>
      </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p:txBody>
          <a:bodyPr/>
          <a:lstStyle/>
          <a:p>
            <a:endParaRPr lang="it-IT"/>
          </a:p>
        </p:txBody>
      </p:sp>
      <p:sp>
        <p:nvSpPr>
          <p:cNvPr id="2" name="Titolo 1"/>
          <p:cNvSpPr>
            <a:spLocks noGrp="1"/>
          </p:cNvSpPr>
          <p:nvPr>
            <p:ph type="title"/>
          </p:nvPr>
        </p:nvSpPr>
        <p:spPr/>
        <p:txBody>
          <a:bodyPr>
            <a:normAutofit fontScale="90000"/>
          </a:bodyPr>
          <a:lstStyle/>
          <a:p>
            <a:r>
              <a:rPr lang="it-IT" dirty="0" smtClean="0"/>
              <a:t>Il figlio semplice che non si fa troppe domande</a:t>
            </a:r>
            <a:endParaRPr lang="it-IT" dirty="0"/>
          </a:p>
        </p:txBody>
      </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Fragilissimi uomini</a:t>
            </a:r>
            <a:endParaRPr lang="it-IT" dirty="0"/>
          </a:p>
        </p:txBody>
      </p:sp>
      <p:sp>
        <p:nvSpPr>
          <p:cNvPr id="5" name="Segnaposto contenuto 4"/>
          <p:cNvSpPr>
            <a:spLocks noGrp="1"/>
          </p:cNvSpPr>
          <p:nvPr>
            <p:ph sz="half" idx="1"/>
          </p:nvPr>
        </p:nvSpPr>
        <p:spPr>
          <a:xfrm>
            <a:off x="457200" y="1600200"/>
            <a:ext cx="4546848" cy="4525963"/>
          </a:xfrm>
        </p:spPr>
        <p:txBody>
          <a:bodyPr>
            <a:normAutofit fontScale="85000" lnSpcReduction="20000"/>
          </a:bodyPr>
          <a:lstStyle/>
          <a:p>
            <a:r>
              <a:rPr lang="it-IT" dirty="0" smtClean="0"/>
              <a:t>Statisticamente, sembra essere la figura di figlio che è oggi maggiormente diffusa</a:t>
            </a:r>
          </a:p>
          <a:p>
            <a:r>
              <a:rPr lang="it-IT" dirty="0" smtClean="0"/>
              <a:t>La pastorale di Gesù è stata diversa da quella del Battista. Non ha portato ad un rigore più forte ma ad un’accondiscendenza nei confronti della fragilità dell’uomo</a:t>
            </a:r>
          </a:p>
          <a:p>
            <a:r>
              <a:rPr lang="it-IT" dirty="0" smtClean="0"/>
              <a:t>La figura dell’uomo con il figlio indemoniato. Ovverosia, l’autorizzazione alla fede fragile</a:t>
            </a:r>
            <a:endParaRPr lang="it-IT" dirty="0"/>
          </a:p>
        </p:txBody>
      </p:sp>
      <p:sp>
        <p:nvSpPr>
          <p:cNvPr id="6" name="Segnaposto contenuto 5"/>
          <p:cNvSpPr>
            <a:spLocks noGrp="1"/>
          </p:cNvSpPr>
          <p:nvPr>
            <p:ph sz="half" idx="2"/>
          </p:nvPr>
        </p:nvSpPr>
        <p:spPr/>
        <p:txBody>
          <a:bodyPr>
            <a:normAutofit fontScale="85000" lnSpcReduction="20000"/>
          </a:bodyPr>
          <a:lstStyle/>
          <a:p>
            <a:endParaRPr lang="it-IT"/>
          </a:p>
        </p:txBody>
      </p:sp>
      <p:pic>
        <p:nvPicPr>
          <p:cNvPr id="7" name="Immagine 6" descr="foto"/>
          <p:cNvPicPr/>
          <p:nvPr/>
        </p:nvPicPr>
        <p:blipFill>
          <a:blip r:embed="rId2" cstate="print"/>
          <a:srcRect/>
          <a:stretch>
            <a:fillRect/>
          </a:stretch>
        </p:blipFill>
        <p:spPr bwMode="auto">
          <a:xfrm>
            <a:off x="5292080" y="1628800"/>
            <a:ext cx="3294112" cy="4560168"/>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La voce che rimane sempre</a:t>
            </a:r>
            <a:endParaRPr lang="it-IT" dirty="0"/>
          </a:p>
        </p:txBody>
      </p:sp>
      <p:sp>
        <p:nvSpPr>
          <p:cNvPr id="6" name="Segnaposto contenuto 5"/>
          <p:cNvSpPr>
            <a:spLocks noGrp="1"/>
          </p:cNvSpPr>
          <p:nvPr>
            <p:ph idx="1"/>
          </p:nvPr>
        </p:nvSpPr>
        <p:spPr/>
        <p:txBody>
          <a:bodyPr>
            <a:normAutofit fontScale="70000" lnSpcReduction="20000"/>
          </a:bodyPr>
          <a:lstStyle/>
          <a:p>
            <a:pPr marL="0" indent="0">
              <a:buNone/>
            </a:pPr>
            <a:r>
              <a:rPr lang="it-IT" dirty="0"/>
              <a:t>Sulla preghiera ho cambiato idea, come sulla guarigione. Forse preghiera e guarigione convergono, la preghiera è guarigione: non dal male, ma dalla disperazione. Perfino nel momento in cui si è soli, la preghiera spezza la solitudine del morente. Ancora oggi mi mette in contatto con una voce che risponde. Non so quale sia. Ma è pi- durevole e fonda della voce di chi la nega. Tante volte l'ho negata anch'io, per riscoprirla nei momenti più difficili. E non era un'eco.</a:t>
            </a:r>
          </a:p>
          <a:p>
            <a:pPr marL="0" indent="0">
              <a:buNone/>
            </a:pPr>
            <a:r>
              <a:rPr lang="it-IT" dirty="0"/>
              <a:t>Lo so che prega chi sopravvive e chi muore, chi vince e chi va incontro alla sconfitta. Ma ho rinunciato da tempo alla contabilità celeste, al bilancio del</a:t>
            </a:r>
          </a:p>
          <a:p>
            <a:pPr marL="0" indent="0">
              <a:buNone/>
            </a:pPr>
            <a:r>
              <a:rPr lang="it-IT" dirty="0"/>
              <a:t>dare e dell'avere, alle aspettative fiscali del divino.</a:t>
            </a:r>
          </a:p>
          <a:p>
            <a:pPr marL="0" indent="0">
              <a:buNone/>
            </a:pPr>
            <a:r>
              <a:rPr lang="it-IT" dirty="0"/>
              <a:t>Mi accontenterò (mai verbo più malinconico e più lucido) di un ultimo appuntamento con la voce.</a:t>
            </a:r>
          </a:p>
          <a:p>
            <a:pPr marL="0" indent="0">
              <a:buNone/>
            </a:pPr>
            <a:r>
              <a:rPr lang="it-IT" dirty="0"/>
              <a:t>Quando tutto mi mancherà, lei non mi mancherà</a:t>
            </a:r>
            <a:r>
              <a:rPr lang="it-IT" dirty="0" smtClean="0"/>
              <a:t>. (G. Pontiggia, Nati due volte)</a:t>
            </a:r>
            <a:endParaRPr lang="it-IT" dirty="0"/>
          </a:p>
          <a:p>
            <a:endParaRPr lang="it-IT" dirty="0"/>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Evoluzione della pastorale</a:t>
            </a:r>
            <a:endParaRPr lang="it-IT" dirty="0"/>
          </a:p>
        </p:txBody>
      </p:sp>
      <p:sp>
        <p:nvSpPr>
          <p:cNvPr id="3" name="Segnaposto contenuto 2"/>
          <p:cNvSpPr>
            <a:spLocks noGrp="1"/>
          </p:cNvSpPr>
          <p:nvPr>
            <p:ph sz="half" idx="1"/>
          </p:nvPr>
        </p:nvSpPr>
        <p:spPr>
          <a:xfrm>
            <a:off x="457200" y="1600200"/>
            <a:ext cx="5122912" cy="4525963"/>
          </a:xfrm>
        </p:spPr>
        <p:txBody>
          <a:bodyPr>
            <a:normAutofit fontScale="62500" lnSpcReduction="20000"/>
          </a:bodyPr>
          <a:lstStyle/>
          <a:p>
            <a:r>
              <a:rPr lang="it-IT" dirty="0" smtClean="0"/>
              <a:t>La catechesi nozionistica di inizio Novecento ha avuto bisogno di una svolta esperienziale. Si trattava di far comprendere come quei concetti, spesso aridi, potessero diventare vita ed entrare nell’esistenza</a:t>
            </a:r>
          </a:p>
          <a:p>
            <a:r>
              <a:rPr lang="it-IT" dirty="0" smtClean="0"/>
              <a:t>I giovani del Novecento comunque recepivano per via famigliari e culturali le nozioni fondamentali della fede, si trattava di far vedere come queste fossero utili. Il documento base insisteva sull’integrazione tra catechesi e vita come fine della catechesi</a:t>
            </a:r>
          </a:p>
          <a:p>
            <a:r>
              <a:rPr lang="it-IT" dirty="0" smtClean="0"/>
              <a:t>Ora non solo si deve badare a questa </a:t>
            </a:r>
            <a:r>
              <a:rPr lang="it-IT" dirty="0" err="1" smtClean="0"/>
              <a:t>dialetizzazione</a:t>
            </a:r>
            <a:r>
              <a:rPr lang="it-IT" dirty="0" smtClean="0"/>
              <a:t> tra oggetto e soggetto, ma curare lo stesso annuncio del contenuto di fede</a:t>
            </a:r>
          </a:p>
          <a:p>
            <a:r>
              <a:rPr lang="it-IT" dirty="0" smtClean="0"/>
              <a:t>E’ un ritorno al </a:t>
            </a:r>
            <a:r>
              <a:rPr lang="it-IT" dirty="0" err="1" smtClean="0"/>
              <a:t>kerygma</a:t>
            </a:r>
            <a:endParaRPr lang="it-IT" dirty="0"/>
          </a:p>
        </p:txBody>
      </p:sp>
      <p:sp>
        <p:nvSpPr>
          <p:cNvPr id="4" name="Segnaposto contenuto 3"/>
          <p:cNvSpPr>
            <a:spLocks noGrp="1"/>
          </p:cNvSpPr>
          <p:nvPr>
            <p:ph sz="half" idx="2"/>
          </p:nvPr>
        </p:nvSpPr>
        <p:spPr/>
        <p:txBody>
          <a:bodyPr>
            <a:normAutofit fontScale="62500" lnSpcReduction="20000"/>
          </a:bodyPr>
          <a:lstStyle/>
          <a:p>
            <a:endParaRPr lang="it-IT"/>
          </a:p>
        </p:txBody>
      </p:sp>
      <p:pic>
        <p:nvPicPr>
          <p:cNvPr id="8194" name="Picture 2" descr="http://www.webdiocesi.chiesacattolica.it/cci_new/diocesi/pagine/23888/didabili.jpg"/>
          <p:cNvPicPr>
            <a:picLocks noChangeAspect="1" noChangeArrowheads="1"/>
          </p:cNvPicPr>
          <p:nvPr/>
        </p:nvPicPr>
        <p:blipFill>
          <a:blip r:embed="rId2" cstate="print"/>
          <a:srcRect/>
          <a:stretch>
            <a:fillRect/>
          </a:stretch>
        </p:blipFill>
        <p:spPr bwMode="auto">
          <a:xfrm>
            <a:off x="5652120" y="1628800"/>
            <a:ext cx="3055492" cy="4326236"/>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Ritrovare il centro</a:t>
            </a:r>
            <a:endParaRPr lang="it-IT" dirty="0"/>
          </a:p>
        </p:txBody>
      </p:sp>
      <p:sp>
        <p:nvSpPr>
          <p:cNvPr id="3" name="Segnaposto contenuto 2"/>
          <p:cNvSpPr>
            <a:spLocks noGrp="1"/>
          </p:cNvSpPr>
          <p:nvPr>
            <p:ph idx="1"/>
          </p:nvPr>
        </p:nvSpPr>
        <p:spPr/>
        <p:txBody>
          <a:bodyPr>
            <a:normAutofit fontScale="85000" lnSpcReduction="20000"/>
          </a:bodyPr>
          <a:lstStyle/>
          <a:p>
            <a:pPr marL="0" indent="0">
              <a:buNone/>
            </a:pPr>
            <a:r>
              <a:rPr lang="it-IT" dirty="0" smtClean="0"/>
              <a:t>Una sera di tarda estate Rabbi Isacco </a:t>
            </a:r>
            <a:r>
              <a:rPr lang="it-IT" dirty="0" err="1" smtClean="0"/>
              <a:t>Meir</a:t>
            </a:r>
            <a:r>
              <a:rPr lang="it-IT" dirty="0" smtClean="0"/>
              <a:t> passeggiava con suo nipote nel cortile della Scuola. Era luna nuova, il primo giorno del mese di </a:t>
            </a:r>
            <a:r>
              <a:rPr lang="it-IT" dirty="0" err="1" smtClean="0"/>
              <a:t>Elul</a:t>
            </a:r>
            <a:r>
              <a:rPr lang="it-IT" dirty="0" smtClean="0"/>
              <a:t>. Lo </a:t>
            </a:r>
            <a:r>
              <a:rPr lang="it-IT" dirty="0" err="1" smtClean="0"/>
              <a:t>zaddik</a:t>
            </a:r>
            <a:r>
              <a:rPr lang="it-IT" dirty="0" smtClean="0"/>
              <a:t> chiese se quel giorno si fosse suonato lo </a:t>
            </a:r>
            <a:r>
              <a:rPr lang="it-IT" dirty="0" err="1" smtClean="0"/>
              <a:t>shofar</a:t>
            </a:r>
            <a:r>
              <a:rPr lang="it-IT" dirty="0" smtClean="0"/>
              <a:t>, come è prescritto un mese avanti che l’anno si rinnovi. Poi cominciò a parlare: «Quando qualcuno diventa un maestro bisogna che ci siano tutte le cose necessarie, una Scuola e stanze e tavoli e sedie; e uno diventa economo, e uno diventa servitore e così via. Poi viene l’Avversario e strappa via il puntino interno, ma tutto il resto rimane come prima, e la ruota continua a girare, solo che il puntino interno manca». Il rabbi alzò la voce: «Ma Dio ci aiuti, questo non deve accadere!».</a:t>
            </a:r>
          </a:p>
          <a:p>
            <a:pPr>
              <a:buNone/>
            </a:pPr>
            <a:endParaRPr lang="it-IT" dirty="0"/>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idx="1"/>
          </p:nvPr>
        </p:nvSpPr>
        <p:spPr/>
        <p:txBody>
          <a:bodyPr/>
          <a:lstStyle/>
          <a:p>
            <a:r>
              <a:rPr lang="it-IT" dirty="0" smtClean="0"/>
              <a:t>La trasmissione della fede</a:t>
            </a:r>
            <a:endParaRPr lang="it-IT" dirty="0"/>
          </a:p>
        </p:txBody>
      </p:sp>
      <p:sp>
        <p:nvSpPr>
          <p:cNvPr id="4" name="Titolo 3"/>
          <p:cNvSpPr>
            <a:spLocks noGrp="1"/>
          </p:cNvSpPr>
          <p:nvPr>
            <p:ph type="title"/>
          </p:nvPr>
        </p:nvSpPr>
        <p:spPr/>
        <p:txBody>
          <a:bodyPr>
            <a:normAutofit fontScale="90000"/>
          </a:bodyPr>
          <a:lstStyle/>
          <a:p>
            <a:r>
              <a:rPr lang="it-IT" dirty="0" smtClean="0"/>
              <a:t>La domanda del figlio durante la cena pasquale</a:t>
            </a:r>
            <a:endParaRPr lang="it-IT" dirty="0"/>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foto"/>
          <p:cNvPicPr/>
          <p:nvPr/>
        </p:nvPicPr>
        <p:blipFill>
          <a:blip r:embed="rId2" cstate="print"/>
          <a:srcRect/>
          <a:stretch>
            <a:fillRect/>
          </a:stretch>
        </p:blipFill>
        <p:spPr bwMode="auto">
          <a:xfrm>
            <a:off x="1524000" y="895350"/>
            <a:ext cx="6096000" cy="50673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Haggadah</a:t>
            </a:r>
            <a:r>
              <a:rPr lang="it-IT" dirty="0" smtClean="0"/>
              <a:t> di Pasqua</a:t>
            </a:r>
            <a:endParaRPr lang="it-IT" dirty="0"/>
          </a:p>
        </p:txBody>
      </p:sp>
      <p:sp>
        <p:nvSpPr>
          <p:cNvPr id="3" name="Segnaposto contenuto 2"/>
          <p:cNvSpPr>
            <a:spLocks noGrp="1"/>
          </p:cNvSpPr>
          <p:nvPr>
            <p:ph idx="1"/>
          </p:nvPr>
        </p:nvSpPr>
        <p:spPr/>
        <p:txBody>
          <a:bodyPr>
            <a:normAutofit fontScale="62500" lnSpcReduction="20000"/>
          </a:bodyPr>
          <a:lstStyle/>
          <a:p>
            <a:pPr marL="0" indent="0">
              <a:buNone/>
            </a:pPr>
            <a:r>
              <a:rPr lang="it-IT" dirty="0" smtClean="0"/>
              <a:t>Benedetto colui che ha dato la Torah a Israele, benedetto Egli sia! La Torah stessa ha avuto presenti quattro diversi temperamenti di figli: l’assennato, lo spregiudicato, il semplice e l’inesperto anche a formulare domande.</a:t>
            </a:r>
          </a:p>
          <a:p>
            <a:pPr marL="0" indent="0">
              <a:buNone/>
            </a:pPr>
            <a:r>
              <a:rPr lang="it-IT" dirty="0" smtClean="0"/>
              <a:t>Il saggio cosa chiede? “Quali sono le testimonianze, gli statuti e le leggi che il Signore nostro Dio ci ha comandato?” Così tu insegnagli i riti relativi alla Pasqua, spiegandogli pure che non si può, dopo aver mangiato l’agnello pasquale, terminare il pasto con la frutta.</a:t>
            </a:r>
          </a:p>
          <a:p>
            <a:pPr marL="0" indent="0">
              <a:buNone/>
            </a:pPr>
            <a:r>
              <a:rPr lang="it-IT" dirty="0" smtClean="0"/>
              <a:t>L’empio cosa chiede? “Che cos’è per voi questa celebrazione?” Per voi, non per lui. Così tu gli farai digrignare i denti rispondendogli: “Per quello che fece il Signore a me quando uscii dall’Egitto. A me non a lui. Se egli si fosse trovato là non sarebbe stato liberato.</a:t>
            </a:r>
          </a:p>
          <a:p>
            <a:pPr marL="0" indent="0">
              <a:buNone/>
            </a:pPr>
            <a:r>
              <a:rPr lang="it-IT" dirty="0" smtClean="0"/>
              <a:t>Il semplice cosa chiede? “Perché questo?”. Tu gli risponderai: “Perché con la forza del tuo braccio il Signore ci fece uscire dall’Egitto, dalla casa degli schiavi”.</a:t>
            </a:r>
          </a:p>
          <a:p>
            <a:pPr marL="0" indent="0">
              <a:buNone/>
            </a:pPr>
            <a:r>
              <a:rPr lang="it-IT" dirty="0" smtClean="0"/>
              <a:t>A colui che non sa formulare domande, aprilo tu stesso, in omaggio a ciò che dice il testo: “Racconterai a tuo figlio in quel giorno dicendogli: Per ciò che mi fece il Signore quando uscii dall’Egitto”.</a:t>
            </a:r>
            <a:endParaRPr lang="it-IT" dirty="0"/>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fede è un’esperienza</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La </a:t>
            </a:r>
            <a:r>
              <a:rPr lang="it-IT" dirty="0"/>
              <a:t>T</a:t>
            </a:r>
            <a:r>
              <a:rPr lang="it-IT" dirty="0" smtClean="0"/>
              <a:t>orah pone una condizione a chi racconta la storia dell’Esodo ai bambini: “Parole che fluiscono dal cuore, entrano nel cuore”. Per poter fissare la storia dell’Esodo nel cuore dei bambini, i padri devono averla fissata prima nel proprio </a:t>
            </a:r>
            <a:r>
              <a:rPr lang="it-IT" dirty="0" err="1" smtClean="0"/>
              <a:t>cuore…</a:t>
            </a:r>
            <a:r>
              <a:rPr lang="it-IT" dirty="0" smtClean="0"/>
              <a:t> Per poter raccontare la storia ai vostri figli, dovete aver prima fatto l’esperienza che io sono il Signore.</a:t>
            </a:r>
          </a:p>
          <a:p>
            <a:r>
              <a:rPr lang="it-IT" dirty="0" smtClean="0"/>
              <a:t>Un rabbi notava che il </a:t>
            </a:r>
            <a:r>
              <a:rPr lang="it-IT" dirty="0" err="1" smtClean="0"/>
              <a:t>targum</a:t>
            </a:r>
            <a:r>
              <a:rPr lang="it-IT" dirty="0" smtClean="0"/>
              <a:t> traduce il testo “E racconterai a tuo figlio” con “E mostrerai a tuo figlio”. Dobbiamo mostrare l’Esodo e non solo parlarne</a:t>
            </a:r>
          </a:p>
          <a:p>
            <a:r>
              <a:rPr lang="it-IT" dirty="0" smtClean="0"/>
              <a:t>Ognuno deve considerare se stesso come se egli fosse uscito quello notte dalla terra d’Egitto</a:t>
            </a:r>
            <a:endParaRPr lang="it-IT" dirty="0"/>
          </a:p>
        </p:txBody>
      </p:sp>
    </p:spTree>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nivers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2392</TotalTime>
  <Words>2535</Words>
  <Application>Microsoft Office PowerPoint</Application>
  <PresentationFormat>Presentazione su schermo (4:3)</PresentationFormat>
  <Paragraphs>78</Paragraphs>
  <Slides>33</Slides>
  <Notes>0</Notes>
  <HiddenSlides>0</HiddenSlides>
  <MMClips>0</MMClips>
  <ScaleCrop>false</ScaleCrop>
  <HeadingPairs>
    <vt:vector size="4" baseType="variant">
      <vt:variant>
        <vt:lpstr>Tema</vt:lpstr>
      </vt:variant>
      <vt:variant>
        <vt:i4>1</vt:i4>
      </vt:variant>
      <vt:variant>
        <vt:lpstr>Titoli diapositive</vt:lpstr>
      </vt:variant>
      <vt:variant>
        <vt:i4>33</vt:i4>
      </vt:variant>
    </vt:vector>
  </HeadingPairs>
  <TitlesOfParts>
    <vt:vector size="34" baseType="lpstr">
      <vt:lpstr>Terra</vt:lpstr>
      <vt:lpstr>La preghiera tra desideri del cuore e desideri di Dio</vt:lpstr>
      <vt:lpstr>Il nodo problematico</vt:lpstr>
      <vt:lpstr>L’oggetto di fede, questo sconosciuto</vt:lpstr>
      <vt:lpstr>Evoluzione della pastorale</vt:lpstr>
      <vt:lpstr>Ritrovare il centro</vt:lpstr>
      <vt:lpstr>La domanda del figlio durante la cena pasquale</vt:lpstr>
      <vt:lpstr>Diapositiva 7</vt:lpstr>
      <vt:lpstr>Haggadah di Pasqua</vt:lpstr>
      <vt:lpstr>La fede è un’esperienza</vt:lpstr>
      <vt:lpstr>Diapositiva 10</vt:lpstr>
      <vt:lpstr>Il saggio</vt:lpstr>
      <vt:lpstr>L’empio</vt:lpstr>
      <vt:lpstr>Il semplice</vt:lpstr>
      <vt:lpstr>Colui che non sa far domande</vt:lpstr>
      <vt:lpstr>Diapositiva 15</vt:lpstr>
      <vt:lpstr>La via apofatica</vt:lpstr>
      <vt:lpstr>Quinto figlio</vt:lpstr>
      <vt:lpstr>Comunicare la fede</vt:lpstr>
      <vt:lpstr>Il figlio che vuole credere</vt:lpstr>
      <vt:lpstr>Non ogni preghiera</vt:lpstr>
      <vt:lpstr>Non ogni Dio</vt:lpstr>
      <vt:lpstr>Diapositiva 22</vt:lpstr>
      <vt:lpstr>Con tutte le fibre del mio io</vt:lpstr>
      <vt:lpstr>La sfida di chiamarlo “Padre”</vt:lpstr>
      <vt:lpstr>Il figlio che non crede</vt:lpstr>
      <vt:lpstr>Ateismo fenomeno moderno</vt:lpstr>
      <vt:lpstr>Dallo scontro all’incontro</vt:lpstr>
      <vt:lpstr>Esiste una preghiera di chi non crede?</vt:lpstr>
      <vt:lpstr>Diapositiva 29</vt:lpstr>
      <vt:lpstr>Uomo, essere religioso</vt:lpstr>
      <vt:lpstr>Il figlio semplice che non si fa troppe domande</vt:lpstr>
      <vt:lpstr>Fragilissimi uomini</vt:lpstr>
      <vt:lpstr>La voce che rimane sempre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Guglielmo</dc:creator>
  <cp:lastModifiedBy>Luciano</cp:lastModifiedBy>
  <cp:revision>11</cp:revision>
  <dcterms:created xsi:type="dcterms:W3CDTF">2010-12-04T08:16:26Z</dcterms:created>
  <dcterms:modified xsi:type="dcterms:W3CDTF">2010-12-07T10:24:26Z</dcterms:modified>
</cp:coreProperties>
</file>